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theme/theme9.xml" ContentType="application/vnd.openxmlformats-officedocument.theme+xml"/>
  <Override PartName="/ppt/slideLayouts/slideLayout26.xml" ContentType="application/vnd.openxmlformats-officedocument.presentationml.slideLayout+xml"/>
  <Override PartName="/ppt/theme/theme10.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2.xml" ContentType="application/vnd.openxmlformats-officedocument.theme+xml"/>
  <Override PartName="/ppt/slideLayouts/slideLayout38.xml" ContentType="application/vnd.openxmlformats-officedocument.presentationml.slideLayout+xml"/>
  <Override PartName="/ppt/theme/theme13.xml" ContentType="application/vnd.openxmlformats-officedocument.theme+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5.xml" ContentType="application/vnd.openxmlformats-officedocument.theme+xml"/>
  <Override PartName="/ppt/slideLayouts/slideLayout42.xml" ContentType="application/vnd.openxmlformats-officedocument.presentationml.slideLayout+xml"/>
  <Override PartName="/ppt/theme/theme16.xml" ContentType="application/vnd.openxmlformats-officedocument.theme+xml"/>
  <Override PartName="/ppt/slideLayouts/slideLayout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81" r:id="rId3"/>
    <p:sldMasterId id="2147483683" r:id="rId4"/>
    <p:sldMasterId id="2147483685" r:id="rId5"/>
    <p:sldMasterId id="2147483687" r:id="rId6"/>
    <p:sldMasterId id="2147483689" r:id="rId7"/>
    <p:sldMasterId id="2147483691" r:id="rId8"/>
    <p:sldMasterId id="2147483693" r:id="rId9"/>
    <p:sldMasterId id="2147483695" r:id="rId10"/>
    <p:sldMasterId id="2147483697" r:id="rId11"/>
    <p:sldMasterId id="2147483704" r:id="rId12"/>
    <p:sldMasterId id="2147483710" r:id="rId13"/>
    <p:sldMasterId id="2147483712" r:id="rId14"/>
    <p:sldMasterId id="2147483714" r:id="rId15"/>
    <p:sldMasterId id="2147483717" r:id="rId16"/>
    <p:sldMasterId id="2147483719" r:id="rId17"/>
  </p:sldMasterIdLst>
  <p:notesMasterIdLst>
    <p:notesMasterId r:id="rId71"/>
  </p:notesMasterIdLst>
  <p:sldIdLst>
    <p:sldId id="256" r:id="rId18"/>
    <p:sldId id="272" r:id="rId19"/>
    <p:sldId id="283" r:id="rId20"/>
    <p:sldId id="284" r:id="rId21"/>
    <p:sldId id="280" r:id="rId22"/>
    <p:sldId id="296" r:id="rId23"/>
    <p:sldId id="327" r:id="rId24"/>
    <p:sldId id="286" r:id="rId25"/>
    <p:sldId id="306" r:id="rId26"/>
    <p:sldId id="329" r:id="rId27"/>
    <p:sldId id="328" r:id="rId28"/>
    <p:sldId id="289" r:id="rId29"/>
    <p:sldId id="291" r:id="rId30"/>
    <p:sldId id="290" r:id="rId31"/>
    <p:sldId id="292" r:id="rId32"/>
    <p:sldId id="295" r:id="rId33"/>
    <p:sldId id="293" r:id="rId34"/>
    <p:sldId id="294" r:id="rId35"/>
    <p:sldId id="274" r:id="rId36"/>
    <p:sldId id="307" r:id="rId37"/>
    <p:sldId id="285" r:id="rId38"/>
    <p:sldId id="303" r:id="rId39"/>
    <p:sldId id="304" r:id="rId40"/>
    <p:sldId id="305" r:id="rId41"/>
    <p:sldId id="308" r:id="rId42"/>
    <p:sldId id="321" r:id="rId43"/>
    <p:sldId id="322" r:id="rId44"/>
    <p:sldId id="324" r:id="rId45"/>
    <p:sldId id="325" r:id="rId46"/>
    <p:sldId id="331" r:id="rId47"/>
    <p:sldId id="334" r:id="rId48"/>
    <p:sldId id="333" r:id="rId49"/>
    <p:sldId id="330" r:id="rId50"/>
    <p:sldId id="335" r:id="rId51"/>
    <p:sldId id="282" r:id="rId52"/>
    <p:sldId id="336" r:id="rId53"/>
    <p:sldId id="310" r:id="rId54"/>
    <p:sldId id="311" r:id="rId55"/>
    <p:sldId id="315" r:id="rId56"/>
    <p:sldId id="312" r:id="rId57"/>
    <p:sldId id="316" r:id="rId58"/>
    <p:sldId id="314" r:id="rId59"/>
    <p:sldId id="317" r:id="rId60"/>
    <p:sldId id="309" r:id="rId61"/>
    <p:sldId id="318" r:id="rId62"/>
    <p:sldId id="319" r:id="rId63"/>
    <p:sldId id="320" r:id="rId64"/>
    <p:sldId id="298" r:id="rId65"/>
    <p:sldId id="297" r:id="rId66"/>
    <p:sldId id="299" r:id="rId67"/>
    <p:sldId id="300" r:id="rId68"/>
    <p:sldId id="301" r:id="rId69"/>
    <p:sldId id="30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EA1FD74-BCD5-451D-904A-2486848B9FDA}">
          <p14:sldIdLst>
            <p14:sldId id="256"/>
            <p14:sldId id="272"/>
            <p14:sldId id="283"/>
          </p14:sldIdLst>
        </p14:section>
        <p14:section name="Model Choice" id="{FB3D1122-24D6-4C22-8679-429CEFD49765}">
          <p14:sldIdLst>
            <p14:sldId id="284"/>
            <p14:sldId id="280"/>
            <p14:sldId id="296"/>
          </p14:sldIdLst>
        </p14:section>
        <p14:section name="Trade Details" id="{420ACAEE-4E0B-48C9-9A78-7488273F7BB6}">
          <p14:sldIdLst>
            <p14:sldId id="327"/>
            <p14:sldId id="286"/>
            <p14:sldId id="306"/>
            <p14:sldId id="329"/>
          </p14:sldIdLst>
        </p14:section>
        <p14:section name="Market Data Input - General Case" id="{0B45E61A-9857-4B1A-B0DD-0AEBF59E4ABD}">
          <p14:sldIdLst>
            <p14:sldId id="328"/>
            <p14:sldId id="289"/>
            <p14:sldId id="291"/>
            <p14:sldId id="290"/>
            <p14:sldId id="292"/>
            <p14:sldId id="295"/>
            <p14:sldId id="293"/>
            <p14:sldId id="294"/>
            <p14:sldId id="274"/>
          </p14:sldIdLst>
        </p14:section>
        <p14:section name="Market Data - EQ Curve" id="{A7EB2B31-771E-4F66-AC4C-7D5FA7890C17}">
          <p14:sldIdLst>
            <p14:sldId id="307"/>
            <p14:sldId id="285"/>
            <p14:sldId id="303"/>
            <p14:sldId id="304"/>
            <p14:sldId id="305"/>
          </p14:sldIdLst>
        </p14:section>
        <p14:section name="Market Data - EQ Volatility" id="{D3767542-9842-4792-AB68-35A5CAB5F0FE}">
          <p14:sldIdLst>
            <p14:sldId id="308"/>
            <p14:sldId id="321"/>
            <p14:sldId id="322"/>
            <p14:sldId id="324"/>
            <p14:sldId id="325"/>
            <p14:sldId id="331"/>
            <p14:sldId id="334"/>
            <p14:sldId id="333"/>
            <p14:sldId id="330"/>
            <p14:sldId id="335"/>
          </p14:sldIdLst>
        </p14:section>
        <p14:section name="Volatility Interpolation/Extrapolation" id="{C9EB74C0-60A7-4928-AED6-5A27D2554AB1}">
          <p14:sldIdLst>
            <p14:sldId id="282"/>
            <p14:sldId id="336"/>
          </p14:sldIdLst>
        </p14:section>
        <p14:section name="1D Root-Finding" id="{289A67B2-BB81-4397-9BBA-3651E4576D6F}">
          <p14:sldIdLst>
            <p14:sldId id="310"/>
            <p14:sldId id="311"/>
            <p14:sldId id="315"/>
            <p14:sldId id="312"/>
            <p14:sldId id="316"/>
            <p14:sldId id="314"/>
            <p14:sldId id="317"/>
            <p14:sldId id="309"/>
            <p14:sldId id="318"/>
            <p14:sldId id="319"/>
            <p14:sldId id="320"/>
          </p14:sldIdLst>
        </p14:section>
        <p14:section name="Greeks" id="{6A32BFBE-764E-460D-A59A-7B2F5C993B33}">
          <p14:sldIdLst>
            <p14:sldId id="298"/>
            <p14:sldId id="297"/>
            <p14:sldId id="299"/>
            <p14:sldId id="300"/>
            <p14:sldId id="301"/>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9D1F"/>
    <a:srgbClr val="009999"/>
    <a:srgbClr val="B7E7B7"/>
    <a:srgbClr val="FCF4E8"/>
    <a:srgbClr val="FDEAE3"/>
    <a:srgbClr val="D34811"/>
    <a:srgbClr val="604007"/>
    <a:srgbClr val="DCE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683" autoAdjust="0"/>
  </p:normalViewPr>
  <p:slideViewPr>
    <p:cSldViewPr snapToGrid="0">
      <p:cViewPr varScale="1">
        <p:scale>
          <a:sx n="96" d="100"/>
          <a:sy n="96" d="100"/>
        </p:scale>
        <p:origin x="18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E0C98-C7CD-4932-9DCE-F8D8A3A2F7D9}" type="datetimeFigureOut">
              <a:rPr lang="en-GB" smtClean="0"/>
              <a:t>29/11/2024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58A82-CCB3-4915-8DA3-D4E24CAF62F5}" type="slidenum">
              <a:rPr lang="en-GB" smtClean="0"/>
              <a:t>‹#›</a:t>
            </a:fld>
            <a:endParaRPr lang="en-GB"/>
          </a:p>
        </p:txBody>
      </p:sp>
    </p:spTree>
    <p:extLst>
      <p:ext uri="{BB962C8B-B14F-4D97-AF65-F5344CB8AC3E}">
        <p14:creationId xmlns:p14="http://schemas.microsoft.com/office/powerpoint/2010/main" val="353014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a:t>
            </a:fld>
            <a:endParaRPr lang="en-GB"/>
          </a:p>
        </p:txBody>
      </p:sp>
    </p:spTree>
    <p:extLst>
      <p:ext uri="{BB962C8B-B14F-4D97-AF65-F5344CB8AC3E}">
        <p14:creationId xmlns:p14="http://schemas.microsoft.com/office/powerpoint/2010/main" val="3477656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10</a:t>
            </a:fld>
            <a:endParaRPr lang="en-GB"/>
          </a:p>
        </p:txBody>
      </p:sp>
    </p:spTree>
    <p:extLst>
      <p:ext uri="{BB962C8B-B14F-4D97-AF65-F5344CB8AC3E}">
        <p14:creationId xmlns:p14="http://schemas.microsoft.com/office/powerpoint/2010/main" val="138259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ED0D-46A3-5FEC-BC70-0379B9849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8AABA1-5F71-AE29-0855-9689197C2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2324D-D2DC-5660-9319-31228656CE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CD2B62-E1E4-FC14-5C6E-40ADFDC0F8EA}"/>
              </a:ext>
            </a:extLst>
          </p:cNvPr>
          <p:cNvSpPr>
            <a:spLocks noGrp="1"/>
          </p:cNvSpPr>
          <p:nvPr>
            <p:ph type="sldNum" sz="quarter" idx="5"/>
          </p:nvPr>
        </p:nvSpPr>
        <p:spPr/>
        <p:txBody>
          <a:bodyPr/>
          <a:lstStyle/>
          <a:p>
            <a:fld id="{25E58A82-CCB3-4915-8DA3-D4E24CAF62F5}" type="slidenum">
              <a:rPr lang="en-GB" smtClean="0"/>
              <a:t>11</a:t>
            </a:fld>
            <a:endParaRPr lang="en-GB"/>
          </a:p>
        </p:txBody>
      </p:sp>
    </p:spTree>
    <p:extLst>
      <p:ext uri="{BB962C8B-B14F-4D97-AF65-F5344CB8AC3E}">
        <p14:creationId xmlns:p14="http://schemas.microsoft.com/office/powerpoint/2010/main" val="862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that we have this pricing equation for call and put options, we can determine the necessary market data inputs: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here, we have three explicit market data inputs, and by explicit I mean the inputs, I mean inputs which don’t need derived from other inputs:</a:t>
            </a:r>
          </a:p>
        </p:txBody>
      </p:sp>
      <p:sp>
        <p:nvSpPr>
          <p:cNvPr id="4" name="Slide Number Placeholder 3"/>
          <p:cNvSpPr>
            <a:spLocks noGrp="1"/>
          </p:cNvSpPr>
          <p:nvPr>
            <p:ph type="sldNum" sz="quarter" idx="5"/>
          </p:nvPr>
        </p:nvSpPr>
        <p:spPr/>
        <p:txBody>
          <a:bodyPr/>
          <a:lstStyle/>
          <a:p>
            <a:fld id="{25E58A82-CCB3-4915-8DA3-D4E24CAF62F5}" type="slidenum">
              <a:rPr lang="en-GB" smtClean="0"/>
              <a:t>12</a:t>
            </a:fld>
            <a:endParaRPr lang="en-GB"/>
          </a:p>
        </p:txBody>
      </p:sp>
    </p:spTree>
    <p:extLst>
      <p:ext uri="{BB962C8B-B14F-4D97-AF65-F5344CB8AC3E}">
        <p14:creationId xmlns:p14="http://schemas.microsoft.com/office/powerpoint/2010/main" val="343618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So in blue we have the interest rate data with the first explicit data being the discount factor, which is one data point interpolated from the discounting curve. And the discounting curve can be explicitly given as an input: in ORE, you can just provide the discount factors or the equivalent interest rates directly as inputs. Although, most of the time it is bootstrapped from different types of instruments like we have seen in the OIS bootstrapping video for example. In this case, it would be considered as implicit data, because it is derived from deposit and OIS quotes.</a:t>
            </a:r>
          </a:p>
        </p:txBody>
      </p:sp>
      <p:sp>
        <p:nvSpPr>
          <p:cNvPr id="4" name="Slide Number Placeholder 3"/>
          <p:cNvSpPr>
            <a:spLocks noGrp="1"/>
          </p:cNvSpPr>
          <p:nvPr>
            <p:ph type="sldNum" sz="quarter" idx="5"/>
          </p:nvPr>
        </p:nvSpPr>
        <p:spPr/>
        <p:txBody>
          <a:bodyPr/>
          <a:lstStyle/>
          <a:p>
            <a:fld id="{25E58A82-CCB3-4915-8DA3-D4E24CAF62F5}" type="slidenum">
              <a:rPr lang="en-GB" smtClean="0"/>
              <a:t>13</a:t>
            </a:fld>
            <a:endParaRPr lang="en-GB"/>
          </a:p>
        </p:txBody>
      </p:sp>
    </p:spTree>
    <p:extLst>
      <p:ext uri="{BB962C8B-B14F-4D97-AF65-F5344CB8AC3E}">
        <p14:creationId xmlns:p14="http://schemas.microsoft.com/office/powerpoint/2010/main" val="360929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Second explicit data: the Equity Future Price and like we have seen, it’s a variable specific to the Black-76 model, we don’t have it in the Black-Scholes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we will see in a second, the cases where this value can be derived from other inputs</a:t>
            </a:r>
          </a:p>
        </p:txBody>
      </p:sp>
      <p:sp>
        <p:nvSpPr>
          <p:cNvPr id="4" name="Slide Number Placeholder 3"/>
          <p:cNvSpPr>
            <a:spLocks noGrp="1"/>
          </p:cNvSpPr>
          <p:nvPr>
            <p:ph type="sldNum" sz="quarter" idx="5"/>
          </p:nvPr>
        </p:nvSpPr>
        <p:spPr/>
        <p:txBody>
          <a:bodyPr/>
          <a:lstStyle/>
          <a:p>
            <a:fld id="{25E58A82-CCB3-4915-8DA3-D4E24CAF62F5}" type="slidenum">
              <a:rPr lang="en-GB" smtClean="0"/>
              <a:t>14</a:t>
            </a:fld>
            <a:endParaRPr lang="en-GB"/>
          </a:p>
        </p:txBody>
      </p:sp>
    </p:spTree>
    <p:extLst>
      <p:ext uri="{BB962C8B-B14F-4D97-AF65-F5344CB8AC3E}">
        <p14:creationId xmlns:p14="http://schemas.microsoft.com/office/powerpoint/2010/main" val="2055439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third and last explicit input for this model is the implied volatility, and you will see a bit later, the different types of implied vol which can provided as inputs.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just to summarise: with 3 types market data inputs, you can theoretically calculate the price of an equity option with the Black-76.</a:t>
            </a:r>
          </a:p>
        </p:txBody>
      </p:sp>
      <p:sp>
        <p:nvSpPr>
          <p:cNvPr id="4" name="Slide Number Placeholder 3"/>
          <p:cNvSpPr>
            <a:spLocks noGrp="1"/>
          </p:cNvSpPr>
          <p:nvPr>
            <p:ph type="sldNum" sz="quarter" idx="5"/>
          </p:nvPr>
        </p:nvSpPr>
        <p:spPr/>
        <p:txBody>
          <a:bodyPr/>
          <a:lstStyle/>
          <a:p>
            <a:fld id="{25E58A82-CCB3-4915-8DA3-D4E24CAF62F5}" type="slidenum">
              <a:rPr lang="en-GB" smtClean="0"/>
              <a:t>15</a:t>
            </a:fld>
            <a:endParaRPr lang="en-GB"/>
          </a:p>
        </p:txBody>
      </p:sp>
    </p:spTree>
    <p:extLst>
      <p:ext uri="{BB962C8B-B14F-4D97-AF65-F5344CB8AC3E}">
        <p14:creationId xmlns:p14="http://schemas.microsoft.com/office/powerpoint/2010/main" val="2996113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Thing is in ORE, we are also estimating, </a:t>
            </a:r>
            <a:r>
              <a:rPr lang="en-GB" dirty="0" err="1"/>
              <a:t>let’say</a:t>
            </a:r>
            <a:r>
              <a:rPr lang="en-GB" dirty="0"/>
              <a:t> “secondary” variables: we are not just calculating the NPV when you ask for the NPV, we are also estimating a couple of underlying metrics. And wit the Black-76 model, these metrics are embedded in the equity forward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point of all this is to show you that instead of providing equity forward prices explicitly as market data input, you can provide other data inputs, and from them, we can calculate the equity forward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algn="l"/>
            <a:r>
              <a:rPr lang="en-US" sz="1800" b="0" i="0" u="none" strike="noStrike" baseline="0" dirty="0">
                <a:latin typeface="SFRM1200"/>
              </a:rPr>
              <a:t>Upon construction, ORE stores internally:</a:t>
            </a:r>
          </a:p>
          <a:p>
            <a:pPr marL="285750" indent="-285750" algn="l">
              <a:buFontTx/>
              <a:buChar char="-"/>
            </a:pPr>
            <a:r>
              <a:rPr lang="en-US" sz="1800" b="0" i="0" u="none" strike="noStrike" baseline="0" dirty="0">
                <a:latin typeface="SFRM1200"/>
              </a:rPr>
              <a:t>an equity spot price quote</a:t>
            </a:r>
          </a:p>
          <a:p>
            <a:pPr marL="285750" indent="-285750" algn="l">
              <a:buFontTx/>
              <a:buChar char="-"/>
            </a:pPr>
            <a:r>
              <a:rPr lang="en-US" sz="1800" b="0" i="0" u="none" strike="noStrike" baseline="0" dirty="0">
                <a:latin typeface="SFRM1200"/>
              </a:rPr>
              <a:t>a forecasting curve and,</a:t>
            </a:r>
          </a:p>
          <a:p>
            <a:pPr marL="285750" indent="-285750" algn="l">
              <a:buFontTx/>
              <a:buChar char="-"/>
            </a:pPr>
            <a:r>
              <a:rPr lang="en-US" sz="1800" b="0" i="0" u="none" strike="noStrike" baseline="0" dirty="0">
                <a:latin typeface="SFRM1200"/>
              </a:rPr>
              <a:t>a dividend yield term structure,</a:t>
            </a:r>
          </a:p>
          <a:p>
            <a:pPr marL="0" indent="0" algn="l">
              <a:buFontTx/>
              <a:buNone/>
            </a:pPr>
            <a:r>
              <a:rPr lang="en-US" sz="1800" b="0" i="0" u="none" strike="noStrike" baseline="0" dirty="0">
                <a:latin typeface="SFRM1200"/>
              </a:rPr>
              <a:t>which are then used together for the projection of forward prices</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16</a:t>
            </a:fld>
            <a:endParaRPr lang="en-GB"/>
          </a:p>
        </p:txBody>
      </p:sp>
    </p:spTree>
    <p:extLst>
      <p:ext uri="{BB962C8B-B14F-4D97-AF65-F5344CB8AC3E}">
        <p14:creationId xmlns:p14="http://schemas.microsoft.com/office/powerpoint/2010/main" val="3484877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first, we have the Discount Factor Forward. Because we are making a distinction between: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discount rate which is used to determine the present value of all cashflows at the valuation date, 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forwarding rate, which is use </a:t>
            </a:r>
            <a:r>
              <a:rPr lang="en-GB" dirty="0" err="1"/>
              <a:t>dto</a:t>
            </a:r>
            <a:r>
              <a:rPr lang="en-GB" dirty="0"/>
              <a:t> calculate how you much you would get in the future, if you were to invest a certain amount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invest an amount equivalent to </a:t>
            </a:r>
            <a:r>
              <a:rPr lang="en-GB" dirty="0" err="1"/>
              <a:t>S_t</a:t>
            </a:r>
            <a:r>
              <a:rPr lang="en-GB" dirty="0"/>
              <a:t> on a stock which </a:t>
            </a:r>
            <a:r>
              <a:rPr lang="en-GB" dirty="0" err="1"/>
              <a:t>doestn</a:t>
            </a:r>
            <a:r>
              <a:rPr lang="en-GB" dirty="0"/>
              <a:t> pay any dividends, [</a:t>
            </a:r>
            <a:r>
              <a:rPr lang="en-GB" dirty="0">
                <a:solidFill>
                  <a:schemeClr val="accent4"/>
                </a:solidFill>
              </a:rPr>
              <a:t>Click</a:t>
            </a:r>
            <a:r>
              <a:rPr lang="en-GB" dirty="0"/>
              <a:t>] at a rate called r forward, for a time t, [</a:t>
            </a:r>
            <a:r>
              <a:rPr lang="en-GB" dirty="0">
                <a:solidFill>
                  <a:schemeClr val="accent4"/>
                </a:solidFill>
              </a:rPr>
              <a:t>Click</a:t>
            </a:r>
            <a:r>
              <a:rPr lang="en-GB" dirty="0"/>
              <a:t>] you get </a:t>
            </a:r>
            <a:r>
              <a:rPr lang="en-GB" dirty="0" err="1"/>
              <a:t>S_t</a:t>
            </a:r>
            <a:r>
              <a:rPr lang="en-GB" dirty="0"/>
              <a:t> divided by DF forward [</a:t>
            </a:r>
            <a:r>
              <a:rPr lang="en-GB" dirty="0">
                <a:solidFill>
                  <a:schemeClr val="accent4"/>
                </a:solidFill>
              </a:rPr>
              <a:t>Click</a:t>
            </a:r>
            <a:r>
              <a:rPr lang="en-GB" dirty="0"/>
              <a:t>] which is equal to F 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this forward rate can be different from the discount rate and is often different, but historically before the 2008 crisis, they used to be the same. And for the purpose of our example in the spreadsheet, that will be the case, they will be the same. Because otherwise, we would have to bootstrap a second curve and it might a bit too much.</a:t>
            </a:r>
          </a:p>
        </p:txBody>
      </p:sp>
      <p:sp>
        <p:nvSpPr>
          <p:cNvPr id="4" name="Slide Number Placeholder 3"/>
          <p:cNvSpPr>
            <a:spLocks noGrp="1"/>
          </p:cNvSpPr>
          <p:nvPr>
            <p:ph type="sldNum" sz="quarter" idx="5"/>
          </p:nvPr>
        </p:nvSpPr>
        <p:spPr/>
        <p:txBody>
          <a:bodyPr/>
          <a:lstStyle/>
          <a:p>
            <a:fld id="{25E58A82-CCB3-4915-8DA3-D4E24CAF62F5}" type="slidenum">
              <a:rPr lang="en-GB" smtClean="0"/>
              <a:t>17</a:t>
            </a:fld>
            <a:endParaRPr lang="en-GB"/>
          </a:p>
        </p:txBody>
      </p:sp>
    </p:spTree>
    <p:extLst>
      <p:ext uri="{BB962C8B-B14F-4D97-AF65-F5344CB8AC3E}">
        <p14:creationId xmlns:p14="http://schemas.microsoft.com/office/powerpoint/2010/main" val="635298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second parameter is the equity Spot price – and this parameter is actually mandatory regardless of your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18</a:t>
            </a:fld>
            <a:endParaRPr lang="en-GB"/>
          </a:p>
        </p:txBody>
      </p:sp>
    </p:spTree>
    <p:extLst>
      <p:ext uri="{BB962C8B-B14F-4D97-AF65-F5344CB8AC3E}">
        <p14:creationId xmlns:p14="http://schemas.microsoft.com/office/powerpoint/2010/main" val="3212556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 last parameter, is the dividend discount factor.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not that trivial so let me give you a quick explanation about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If were to hold a stock, and dividends are paid on the stock. Good news, you receive that money but the share price will usually also drops by the amount of the dividend paid. And that’s understandable, I mean the share price of a company is a reflexion of the future grows of that company, and by giving away dividends, whether its in cash or even as new stocks, which dilute earning, that money is not used to grow the company anymore. So the stock price goes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And when you buy an option, you’re buying the stock in the future, not now, so dividends affect negatively </a:t>
            </a:r>
            <a:r>
              <a:rPr lang="en-GB" dirty="0" err="1"/>
              <a:t>S_t</a:t>
            </a:r>
            <a:r>
              <a:rPr lang="en-GB" dirty="0"/>
              <a:t> in the black </a:t>
            </a:r>
            <a:r>
              <a:rPr lang="en-GB" dirty="0" err="1"/>
              <a:t>scholes</a:t>
            </a:r>
            <a:r>
              <a:rPr lang="en-GB" dirty="0"/>
              <a:t> equation, which is why we have r forward MINUS the dividend rate qt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19</a:t>
            </a:fld>
            <a:endParaRPr lang="en-GB"/>
          </a:p>
        </p:txBody>
      </p:sp>
    </p:spTree>
    <p:extLst>
      <p:ext uri="{BB962C8B-B14F-4D97-AF65-F5344CB8AC3E}">
        <p14:creationId xmlns:p14="http://schemas.microsoft.com/office/powerpoint/2010/main" val="8985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and welcome to this new video.</a:t>
            </a:r>
          </a:p>
          <a:p>
            <a:r>
              <a:rPr lang="en-GB" dirty="0"/>
              <a:t>Today we are going to talk about European equity options and we will make it interesting by tackling some elements which are not commonly explained</a:t>
            </a:r>
          </a:p>
          <a:p>
            <a:pPr marL="171450" indent="-171450">
              <a:buFontTx/>
              <a:buChar char="-"/>
            </a:pPr>
            <a:r>
              <a:rPr lang="en-GB" dirty="0"/>
              <a:t>there will be quite lot of theory and I am talking mathematical demonstrations because it’s pretty easy to find that online, but we WILL go through the black 76 model which is a variant of the traditional Black Scholes model and how they differ from each other, we will explore the different market data which can be used to setup such a trade and which ones are allowed in ORE obviously showing how to configure the input files properly</a:t>
            </a:r>
          </a:p>
          <a:p>
            <a:pPr marL="171450" indent="-171450">
              <a:buFontTx/>
              <a:buChar char="-"/>
            </a:pPr>
            <a:r>
              <a:rPr lang="en-GB" dirty="0"/>
              <a:t>And there will be some of practice and a demonstration of the Excel spreadsheet which you should be familiar with, if you already watched the OIS curve bootstrapping part 2: there I will show you how to calibrate different types of implied volatility, from a constant to a volatility surface and we will finish by showing how to use the calibrated data to calculate the NPV.</a:t>
            </a:r>
          </a:p>
          <a:p>
            <a:pPr marL="171450" indent="-171450">
              <a:buFontTx/>
              <a:buChar char="-"/>
            </a:pPr>
            <a:endParaRPr lang="en-GB" dirty="0"/>
          </a:p>
          <a:p>
            <a:pPr marL="0" indent="0">
              <a:buFontTx/>
              <a:buNone/>
            </a:pPr>
            <a:r>
              <a:rPr lang="en-GB" dirty="0"/>
              <a:t>It </a:t>
            </a:r>
            <a:r>
              <a:rPr lang="en-GB" dirty="0" err="1"/>
              <a:t>it</a:t>
            </a:r>
            <a:r>
              <a:rPr lang="en-GB" dirty="0"/>
              <a:t> worth mentioning that in this video, we will only be talking about the analytical Black-76 model. We are not looking at binomial or trinomial trees, finite differences, monte-</a:t>
            </a:r>
            <a:r>
              <a:rPr lang="en-GB" dirty="0" err="1"/>
              <a:t>carlo</a:t>
            </a:r>
            <a:r>
              <a:rPr lang="en-GB" dirty="0"/>
              <a:t> or even more sophisticated models such as Heston which allows for a stochastic volatility.</a:t>
            </a:r>
          </a:p>
          <a:p>
            <a:pPr marL="0" indent="0">
              <a:buFontTx/>
              <a:buNone/>
            </a:pPr>
            <a:endParaRPr lang="en-GB" dirty="0"/>
          </a:p>
          <a:p>
            <a:pPr marL="0" indent="0">
              <a:buFontTx/>
              <a:buNone/>
            </a:pPr>
            <a:endParaRPr lang="en-GB" dirty="0"/>
          </a:p>
          <a:p>
            <a:pPr marL="171450" indent="-171450">
              <a:buFontTx/>
              <a:buChar char="-"/>
            </a:pPr>
            <a:endParaRPr lang="en-GB" dirty="0"/>
          </a:p>
          <a:p>
            <a:pPr marL="171450" indent="-171450">
              <a:buFontTx/>
              <a:buChar char="-"/>
            </a:pPr>
            <a:r>
              <a:rPr lang="en-GB" dirty="0"/>
              <a:t>Islington.fw.management@Nuffield.com</a:t>
            </a:r>
          </a:p>
        </p:txBody>
      </p:sp>
      <p:sp>
        <p:nvSpPr>
          <p:cNvPr id="4" name="Slide Number Placeholder 3"/>
          <p:cNvSpPr>
            <a:spLocks noGrp="1"/>
          </p:cNvSpPr>
          <p:nvPr>
            <p:ph type="sldNum" sz="quarter" idx="5"/>
          </p:nvPr>
        </p:nvSpPr>
        <p:spPr/>
        <p:txBody>
          <a:bodyPr/>
          <a:lstStyle/>
          <a:p>
            <a:fld id="{25E58A82-CCB3-4915-8DA3-D4E24CAF62F5}" type="slidenum">
              <a:rPr lang="en-GB" smtClean="0"/>
              <a:t>2</a:t>
            </a:fld>
            <a:endParaRPr lang="en-GB"/>
          </a:p>
        </p:txBody>
      </p:sp>
    </p:spTree>
    <p:extLst>
      <p:ext uri="{BB962C8B-B14F-4D97-AF65-F5344CB8AC3E}">
        <p14:creationId xmlns:p14="http://schemas.microsoft.com/office/powerpoint/2010/main" val="751243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to set up the curve configuration and market data input for an equity option.</a:t>
            </a:r>
          </a:p>
          <a:p>
            <a:r>
              <a:rPr lang="en-GB" dirty="0"/>
              <a:t>An equity option will have 2 different types of structure to define:</a:t>
            </a:r>
          </a:p>
          <a:p>
            <a:pPr marL="171450" indent="-171450">
              <a:buFontTx/>
              <a:buChar char="-"/>
            </a:pPr>
            <a:r>
              <a:rPr lang="en-GB" dirty="0"/>
              <a:t>An equity forward curve: which is needed by all equity instruments</a:t>
            </a:r>
          </a:p>
          <a:p>
            <a:pPr marL="171450" indent="-171450">
              <a:buFontTx/>
              <a:buChar char="-"/>
            </a:pPr>
            <a:r>
              <a:rPr lang="en-GB" dirty="0"/>
              <a:t>An equity Volatility: which is needed for all equity instruments with an optionality element </a:t>
            </a:r>
          </a:p>
          <a:p>
            <a:pPr marL="0" indent="0">
              <a:buFontTx/>
              <a:buNone/>
            </a:pPr>
            <a:r>
              <a:rPr lang="en-GB" dirty="0"/>
              <a:t>And </a:t>
            </a:r>
            <a:r>
              <a:rPr lang="en-GB" dirty="0" err="1"/>
              <a:t>im</a:t>
            </a:r>
            <a:r>
              <a:rPr lang="en-GB" dirty="0"/>
              <a:t> going go through quickly the different fields which are available.</a:t>
            </a:r>
          </a:p>
          <a:p>
            <a:pPr marL="0" indent="0">
              <a:buFontTx/>
              <a:buNone/>
            </a:pPr>
            <a:endParaRPr lang="en-GB" dirty="0"/>
          </a:p>
          <a:p>
            <a:pPr marL="0" indent="0">
              <a:buFontTx/>
              <a:buNone/>
            </a:pPr>
            <a:r>
              <a:rPr lang="en-GB" dirty="0"/>
              <a:t>[Showing the </a:t>
            </a:r>
            <a:r>
              <a:rPr lang="en-GB" dirty="0" err="1"/>
              <a:t>userguide</a:t>
            </a:r>
            <a:r>
              <a:rPr lang="en-GB" dirty="0"/>
              <a:t> page 263] So for the equity curve structure:</a:t>
            </a:r>
          </a:p>
          <a:p>
            <a:pPr marL="0" indent="0">
              <a:buFontTx/>
              <a:buNone/>
            </a:pPr>
            <a:r>
              <a:rPr lang="en-GB" dirty="0"/>
              <a:t>1. We have obviously the curve id, which should match what you have in </a:t>
            </a:r>
            <a:r>
              <a:rPr lang="en-GB" dirty="0" err="1"/>
              <a:t>todaysmarket</a:t>
            </a:r>
            <a:r>
              <a:rPr lang="en-GB" dirty="0"/>
              <a:t> file</a:t>
            </a:r>
          </a:p>
          <a:p>
            <a:pPr marL="0" indent="0">
              <a:buFontTx/>
              <a:buNone/>
            </a:pPr>
            <a:r>
              <a:rPr lang="en-GB" dirty="0"/>
              <a:t>2. The curve description, it just for information purpose, it’s not used in any way</a:t>
            </a:r>
          </a:p>
          <a:p>
            <a:pPr marL="0" indent="0">
              <a:buFontTx/>
              <a:buNone/>
            </a:pPr>
            <a:r>
              <a:rPr lang="en-GB" dirty="0"/>
              <a:t>3. The currency of the equity</a:t>
            </a:r>
          </a:p>
          <a:p>
            <a:pPr marL="0" indent="0">
              <a:buFontTx/>
              <a:buNone/>
            </a:pPr>
            <a:r>
              <a:rPr lang="en-GB" dirty="0"/>
              <a:t>4. The forecasting curve: this is the DF forward in this equation, and can be different than the discount curve. It’s not the case for us today.</a:t>
            </a:r>
          </a:p>
          <a:p>
            <a:pPr marL="0" indent="0">
              <a:buFontTx/>
              <a:buNone/>
            </a:pPr>
            <a:r>
              <a:rPr lang="en-GB" dirty="0"/>
              <a:t>5. The </a:t>
            </a:r>
            <a:r>
              <a:rPr lang="en-GB" dirty="0" err="1"/>
              <a:t>SpotQuote</a:t>
            </a:r>
            <a:r>
              <a:rPr lang="en-GB" dirty="0"/>
              <a:t>: that’s a reference to the equity spot price in the market data</a:t>
            </a:r>
          </a:p>
          <a:p>
            <a:pPr marL="0" indent="0">
              <a:buFontTx/>
              <a:buNone/>
            </a:pPr>
            <a:r>
              <a:rPr lang="en-GB" dirty="0"/>
              <a:t>6. Then the &lt;type&gt; and the associated &lt;Quotes&gt; nodes: these ones require a bit more explanation because ORE allows you to enter 5 different types of quotes. And this what we are showing in this table where you can see how the </a:t>
            </a:r>
            <a:r>
              <a:rPr lang="en-GB" dirty="0" err="1"/>
              <a:t>todaysmarket</a:t>
            </a:r>
            <a:r>
              <a:rPr lang="en-GB" dirty="0"/>
              <a:t> file, the </a:t>
            </a:r>
            <a:r>
              <a:rPr lang="en-GB" dirty="0" err="1"/>
              <a:t>curveconfig</a:t>
            </a:r>
            <a:r>
              <a:rPr lang="en-GB" dirty="0"/>
              <a:t> file and the </a:t>
            </a:r>
            <a:r>
              <a:rPr lang="en-GB" dirty="0" err="1"/>
              <a:t>marketdata</a:t>
            </a:r>
            <a:r>
              <a:rPr lang="en-GB" dirty="0"/>
              <a:t> files are linked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First, we have the simplest type: </a:t>
            </a:r>
            <a:r>
              <a:rPr lang="en-GB" dirty="0" err="1"/>
              <a:t>NoDividend</a:t>
            </a:r>
            <a:r>
              <a:rPr lang="en-GB" dirty="0"/>
              <a:t>. And for this one, all you need to provide as market data is the equity spot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b. Then we have the </a:t>
            </a:r>
            <a:r>
              <a:rPr lang="en-GB" dirty="0" err="1"/>
              <a:t>DividendYield</a:t>
            </a:r>
            <a:r>
              <a:rPr lang="en-GB" dirty="0"/>
              <a:t> type: for this one, on top of the equity spot, you need to provide a series of equity 	dividend rates, or at least one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c. Then we have the </a:t>
            </a:r>
            <a:r>
              <a:rPr lang="en-GB" dirty="0" err="1"/>
              <a:t>ForwardPrice</a:t>
            </a:r>
            <a:r>
              <a:rPr lang="en-GB" dirty="0"/>
              <a:t> and ForwardDividendPrice type: once again, both take as input the equity spot and equity 	forward prices. Both work in the same but </a:t>
            </a:r>
            <a:r>
              <a:rPr lang="en-GB" dirty="0" err="1"/>
              <a:t>ForwardPrice</a:t>
            </a:r>
            <a:r>
              <a:rPr lang="en-GB" dirty="0"/>
              <a:t> is the one usually used. ForwardDividendPrice is only applicable in 	the case where the index is an equity dividend future index and in that case, it will excluded from the SIMM calculations as 	per the SIMM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d. And finally for the equity curve, we have the Option Premium type which requires Spot prices and equity options prices 	(so both Call and Put option prices). And this is the case we are using as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rest of the fields in the </a:t>
            </a:r>
            <a:r>
              <a:rPr lang="en-GB" dirty="0" err="1"/>
              <a:t>EquityCurve</a:t>
            </a:r>
            <a:r>
              <a:rPr lang="en-GB" dirty="0"/>
              <a:t> nodes are optional, and they are pretty common throughout ORE. We 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7. Calendar and </a:t>
            </a:r>
            <a:r>
              <a:rPr lang="en-GB" dirty="0" err="1"/>
              <a:t>DayCounter</a:t>
            </a:r>
            <a:r>
              <a:rPr lang="en-GB" dirty="0"/>
              <a:t>:  those 2 are only needed when you provide quotes with the expiry expressed as a tenor instead of actual date. And that makes sense, right: if you stipulate that your quote has an expiry in 3 months for example, well 3 months in different calendars or with different day count convention will yield different results. When you provide a quote with the expiry date directly, well there is no calculation to do, hence these fields are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 Extrapolation: it’s a Boolean indicating whether extrapolation in the forward price is allowed, and it default to False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9. The </a:t>
            </a:r>
            <a:r>
              <a:rPr lang="en-GB" dirty="0" err="1"/>
              <a:t>DividendInterpolation</a:t>
            </a:r>
            <a:r>
              <a:rPr lang="en-GB" dirty="0"/>
              <a:t> and </a:t>
            </a:r>
            <a:r>
              <a:rPr lang="en-GB" dirty="0" err="1"/>
              <a:t>DividendExtrapolation</a:t>
            </a:r>
            <a:r>
              <a:rPr lang="en-GB" dirty="0"/>
              <a:t> nodes. These 2 should NOT be provided when the </a:t>
            </a:r>
            <a:r>
              <a:rPr lang="en-GB" dirty="0" err="1"/>
              <a:t>NoDividends</a:t>
            </a:r>
            <a:r>
              <a:rPr lang="en-GB" dirty="0"/>
              <a:t> type is inputted. For all other types, this defines how the equity dividend rate is being interpolated and extrapolated.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For </a:t>
            </a:r>
            <a:r>
              <a:rPr lang="en-GB" dirty="0" err="1"/>
              <a:t>DividendExtrapolation</a:t>
            </a:r>
            <a:r>
              <a:rPr lang="en-GB" dirty="0"/>
              <a:t>, same as Extrapolation, it’s just a simple Boolean indicating whether or we want to extrapolate forward the dividend curve beyond the last date of the curve. And it will only be considered when the Extrapolation node is not already present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For the interpolation, similarly to the type of interpolation you can perform on any discount factor curve, you have 2 sub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The </a:t>
            </a:r>
            <a:r>
              <a:rPr lang="en-GB" dirty="0" err="1"/>
              <a:t>interpolationVariable</a:t>
            </a:r>
            <a:r>
              <a:rPr lang="en-GB" dirty="0"/>
              <a:t>: it’s the variable on which you want to do the interpolation: so either Zero for zero rate, Discount for discount factor 	and Forward for the instantaneous forward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b. </a:t>
            </a:r>
            <a:r>
              <a:rPr lang="en-GB" dirty="0" err="1"/>
              <a:t>InterpolationMethod</a:t>
            </a:r>
            <a:r>
              <a:rPr lang="en-GB" dirty="0"/>
              <a:t>: not </a:t>
            </a:r>
            <a:r>
              <a:rPr lang="en-GB" dirty="0" err="1"/>
              <a:t>gonnna</a:t>
            </a:r>
            <a:r>
              <a:rPr lang="en-GB" dirty="0"/>
              <a:t> list them all, you have quite the choice here: linear, log linear, different types of cubic you can see them in the 	user guide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FontTx/>
              <a:buNone/>
            </a:pPr>
            <a:endParaRPr lang="en-GB" dirty="0"/>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20</a:t>
            </a:fld>
            <a:endParaRPr lang="en-GB"/>
          </a:p>
        </p:txBody>
      </p:sp>
    </p:spTree>
    <p:extLst>
      <p:ext uri="{BB962C8B-B14F-4D97-AF65-F5344CB8AC3E}">
        <p14:creationId xmlns:p14="http://schemas.microsoft.com/office/powerpoint/2010/main" val="1795437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1" dirty="0"/>
              <a:t>No Dividends</a:t>
            </a:r>
            <a:r>
              <a:rPr lang="en-GB" dirty="0"/>
              <a:t>: this one assume that the stock doesn’t pay any dividend which means that our little qt in our black-</a:t>
            </a:r>
            <a:r>
              <a:rPr lang="en-GB" dirty="0" err="1"/>
              <a:t>scholes</a:t>
            </a:r>
            <a:r>
              <a:rPr lang="en-GB" dirty="0"/>
              <a:t> equation is equal to 0. So evidently, the dividend discount factor is equal to 1, and our equity forward price Ft is simply equal to the spot price divided by the forwarding discount factor, which as a reminder has already been calculated before</a:t>
            </a:r>
          </a:p>
          <a:p>
            <a:pPr marL="171450" indent="-171450">
              <a:buFontTx/>
              <a:buChar char="-"/>
            </a:pPr>
            <a:endParaRPr lang="en-GB" dirty="0"/>
          </a:p>
          <a:p>
            <a:pPr marL="171450" indent="-171450">
              <a:buFontTx/>
              <a:buChar char="-"/>
            </a:pPr>
            <a:r>
              <a:rPr lang="en-GB" b="1" dirty="0"/>
              <a:t>Dividend Yield</a:t>
            </a:r>
            <a:r>
              <a:rPr lang="en-GB" dirty="0"/>
              <a:t>: so from these 2 inputs, we can very easily calculate the equity forward price </a:t>
            </a:r>
          </a:p>
          <a:p>
            <a:pPr marL="171450" indent="-171450">
              <a:buFontTx/>
              <a:buChar char="-"/>
            </a:pPr>
            <a:endParaRPr lang="en-GB" dirty="0"/>
          </a:p>
          <a:p>
            <a:pPr marL="171450" indent="-171450">
              <a:buFontTx/>
              <a:buChar char="-"/>
            </a:pPr>
            <a:r>
              <a:rPr lang="en-GB" b="1" dirty="0"/>
              <a:t>Forward Price</a:t>
            </a:r>
            <a:r>
              <a:rPr lang="en-GB" dirty="0"/>
              <a:t>: so for these ones, we have St and Ft provided explicitly and we can easily deduce the dividend discount factor from it</a:t>
            </a:r>
          </a:p>
          <a:p>
            <a:pPr marL="171450" indent="-171450">
              <a:buFontTx/>
              <a:buChar char="-"/>
            </a:pPr>
            <a:endParaRPr lang="en-GB" dirty="0"/>
          </a:p>
          <a:p>
            <a:pPr marL="171450" indent="-171450">
              <a:buFontTx/>
              <a:buChar char="-"/>
            </a:pPr>
            <a:r>
              <a:rPr lang="en-GB" b="1" dirty="0"/>
              <a:t>Option Premium</a:t>
            </a:r>
            <a:r>
              <a:rPr lang="en-GB" dirty="0"/>
              <a:t>: now for this one it’s not that straightforward. It is if you have only one quote pair - so one Strike - per Expiry date. In that case, you can simply use the call-put forward parity formula to calculate the forward price, and then deduce the dividend discount factor, however usually you have many strikes per expiry, in our example we 3 different quotes pairs, so with 3 different strikes. And this require a sort of root-finding algorithm which I am going explain now</a:t>
            </a:r>
          </a:p>
        </p:txBody>
      </p:sp>
      <p:sp>
        <p:nvSpPr>
          <p:cNvPr id="4" name="Slide Number Placeholder 3"/>
          <p:cNvSpPr>
            <a:spLocks noGrp="1"/>
          </p:cNvSpPr>
          <p:nvPr>
            <p:ph type="sldNum" sz="quarter" idx="5"/>
          </p:nvPr>
        </p:nvSpPr>
        <p:spPr/>
        <p:txBody>
          <a:bodyPr/>
          <a:lstStyle/>
          <a:p>
            <a:fld id="{25E58A82-CCB3-4915-8DA3-D4E24CAF62F5}" type="slidenum">
              <a:rPr lang="en-GB" smtClean="0"/>
              <a:t>21</a:t>
            </a:fld>
            <a:endParaRPr lang="en-GB"/>
          </a:p>
        </p:txBody>
      </p:sp>
    </p:spTree>
    <p:extLst>
      <p:ext uri="{BB962C8B-B14F-4D97-AF65-F5344CB8AC3E}">
        <p14:creationId xmlns:p14="http://schemas.microsoft.com/office/powerpoint/2010/main" val="2118292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 quote is valid only if you have a corresponding Call AND Put Price: which means that if – for a given quote couple {</a:t>
                </a:r>
                <a:r>
                  <a:rPr lang="en-GB" i="0" dirty="0" err="1">
                    <a:solidFill>
                      <a:schemeClr val="accent1"/>
                    </a:solidFill>
                  </a:rPr>
                  <a:t>expiry;strike</a:t>
                </a:r>
                <a:r>
                  <a:rPr lang="en-GB" i="0" dirty="0">
                    <a:solidFill>
                      <a:schemeClr val="accent1"/>
                    </a:solidFill>
                  </a:rPr>
                  <a:t>} – we only have a call price and not a put price, and oppositely we only have a put price and not a call price, the quote wont be used because we simply cannot use the call-put parity equation to imply the forward price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[Comment out one equity price market data quote and show the log file with the line saying “</a:t>
                </a:r>
                <a:r>
                  <a:rPr lang="en-US" i="0" dirty="0">
                    <a:solidFill>
                      <a:schemeClr val="accent1"/>
                    </a:solidFill>
                  </a:rPr>
                  <a:t>Adding Call and Put for strike/expiry pair” not keeping the quote</a:t>
                </a: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1</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2</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𝑖</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𝑛</m:t>
                        </m:r>
                      </m:sub>
                    </m:sSub>
                  </m:oMath>
                </a14:m>
                <a:r>
                  <a:rPr lang="en-GB" i="1" dirty="0">
                    <a:solidFill>
                      <a:schemeClr val="accent1"/>
                    </a:solidFill>
                  </a:rPr>
                  <a:t> </a:t>
                </a:r>
                <a:r>
                  <a:rPr lang="en-GB" i="0" dirty="0">
                    <a:solidFill>
                      <a:schemeClr val="accent1"/>
                    </a:solidFill>
                  </a:rPr>
                  <a:t>are not necessarily equal. Actually</a:t>
                </a:r>
                <a:r>
                  <a:rPr lang="en-GB" i="0" baseline="0" dirty="0">
                    <a:solidFill>
                      <a:schemeClr val="accent1"/>
                    </a:solidFill>
                  </a:rPr>
                  <a:t>, there are likely NOT equal because we usually have more liquidity – which means more quotes - around the At-the-Money strike </a:t>
                </a:r>
                <a:endParaRPr lang="en-GB" i="0" dirty="0">
                  <a:solidFill>
                    <a:schemeClr val="accent1"/>
                  </a:solidFill>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 quote is valid only if you have a corresponding Call AND Put Price: which means that if – for a given quote couple {</a:t>
                </a:r>
                <a:r>
                  <a:rPr lang="en-GB" i="0" dirty="0" err="1">
                    <a:solidFill>
                      <a:schemeClr val="accent1"/>
                    </a:solidFill>
                  </a:rPr>
                  <a:t>expiry;strike</a:t>
                </a:r>
                <a:r>
                  <a:rPr lang="en-GB" i="0" dirty="0">
                    <a:solidFill>
                      <a:schemeClr val="accent1"/>
                    </a:solidFill>
                  </a:rPr>
                  <a:t>} – we only have a call price and not a put price, and oppositely we only have a put price and not a call price, the quote wont be used because we simply cannot use the call-put parity equation to imply the forward price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[Comment out one equity price market data quote and show the log file with the line saying “</a:t>
                </a:r>
                <a:r>
                  <a:rPr lang="en-US" i="0" dirty="0">
                    <a:solidFill>
                      <a:schemeClr val="accent1"/>
                    </a:solidFill>
                  </a:rPr>
                  <a:t>Adding Call and Put for strike/expiry pair” not keeping the quote</a:t>
                </a: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chemeClr val="accent1"/>
                    </a:solidFill>
                    <a:latin typeface="Cambria Math" panose="02040503050406030204" pitchFamily="18" charset="0"/>
                  </a:rPr>
                  <a:t>𝑚_1,𝑚_2,…,𝑚_𝑖,…,𝑚_𝑛</a:t>
                </a:r>
                <a:r>
                  <a:rPr lang="en-GB" i="1" dirty="0">
                    <a:solidFill>
                      <a:schemeClr val="accent1"/>
                    </a:solidFill>
                  </a:rPr>
                  <a:t> </a:t>
                </a:r>
                <a:r>
                  <a:rPr lang="en-GB" i="0" dirty="0">
                    <a:solidFill>
                      <a:schemeClr val="accent1"/>
                    </a:solidFill>
                  </a:rPr>
                  <a:t>are not necessarily equal. Actually</a:t>
                </a:r>
                <a:r>
                  <a:rPr lang="en-GB" i="0" baseline="0" dirty="0">
                    <a:solidFill>
                      <a:schemeClr val="accent1"/>
                    </a:solidFill>
                  </a:rPr>
                  <a:t>, there are likely NOT equal because we usually have more liquidity – which means more quotes - around the At-the-Money strike </a:t>
                </a:r>
                <a:endParaRPr lang="en-GB" i="0" dirty="0">
                  <a:solidFill>
                    <a:schemeClr val="accent1"/>
                  </a:solidFill>
                </a:endParaRPr>
              </a:p>
            </p:txBody>
          </p:sp>
        </mc:Fallback>
      </mc:AlternateContent>
      <p:sp>
        <p:nvSpPr>
          <p:cNvPr id="4" name="Slide Number Placeholder 3"/>
          <p:cNvSpPr>
            <a:spLocks noGrp="1"/>
          </p:cNvSpPr>
          <p:nvPr>
            <p:ph type="sldNum" sz="quarter" idx="5"/>
          </p:nvPr>
        </p:nvSpPr>
        <p:spPr/>
        <p:txBody>
          <a:bodyPr/>
          <a:lstStyle/>
          <a:p>
            <a:fld id="{25E58A82-CCB3-4915-8DA3-D4E24CAF62F5}" type="slidenum">
              <a:rPr lang="en-GB" smtClean="0"/>
              <a:t>22</a:t>
            </a:fld>
            <a:endParaRPr lang="en-GB"/>
          </a:p>
        </p:txBody>
      </p:sp>
    </p:spTree>
    <p:extLst>
      <p:ext uri="{BB962C8B-B14F-4D97-AF65-F5344CB8AC3E}">
        <p14:creationId xmlns:p14="http://schemas.microsoft.com/office/powerpoint/2010/main" val="158159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Now, according to the Non-Arbitrage Property, for each expiry, we should be able to calculate the exact same Equity Forward, regardless of the Strike.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That’s the theory but in practice that’s not exactly true, at least for a certain level of precision.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[Show different results in the spreadsheet] And you can see the example in the spreadsheet: they look the same, if you look it closer and increase the accuracy targeted, the results are different.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the question is: which one do you use? How do you calculate the best estimate for the equity forward?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Well we can use a derived arbitrage-free property which says that </a:t>
            </a:r>
            <a:r>
              <a:rPr lang="en-GB" i="1" dirty="0">
                <a:solidFill>
                  <a:schemeClr val="accent1"/>
                </a:solidFill>
              </a:rPr>
              <a:t>the forward price of the asset aligns closely with the strike price if the call price and put price nearly identical (after adjusting for the discount factor) </a:t>
            </a:r>
            <a:r>
              <a:rPr lang="en-GB" i="0" dirty="0">
                <a:solidFill>
                  <a:schemeClr val="accent1"/>
                </a:solidFill>
              </a:rPr>
              <a:t>-&gt; That’s basically when the option At-the-Money Forward (ATMF).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Which means we need an algorithm to find the estimated K such the call price minus the put price adjusted for the discount factor is equal to 0, or at least sufficiently close to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p:txBody>
      </p:sp>
      <p:sp>
        <p:nvSpPr>
          <p:cNvPr id="4" name="Slide Number Placeholder 3"/>
          <p:cNvSpPr>
            <a:spLocks noGrp="1"/>
          </p:cNvSpPr>
          <p:nvPr>
            <p:ph type="sldNum" sz="quarter" idx="5"/>
          </p:nvPr>
        </p:nvSpPr>
        <p:spPr/>
        <p:txBody>
          <a:bodyPr/>
          <a:lstStyle/>
          <a:p>
            <a:fld id="{25E58A82-CCB3-4915-8DA3-D4E24CAF62F5}" type="slidenum">
              <a:rPr lang="en-GB" smtClean="0"/>
              <a:t>23</a:t>
            </a:fld>
            <a:endParaRPr lang="en-GB"/>
          </a:p>
        </p:txBody>
      </p:sp>
    </p:spTree>
    <p:extLst>
      <p:ext uri="{BB962C8B-B14F-4D97-AF65-F5344CB8AC3E}">
        <p14:creationId xmlns:p14="http://schemas.microsoft.com/office/powerpoint/2010/main" val="2283512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And, we have such an algorithm in ORE which I am going to explain, because in my opinion, it’s not very common. I personally never really asked myself how I would estimate the equity forward in that situation.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the algorithm has 2 main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Initial Guess and Refinement. And this for a single expiry, of course. We have to loop and repeat this algorithm for every expiry.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Step 1 – The initial guess calculation Phase - We make a first guess at the forward price, by taking the midpoint of the 2 strikes “from the quotes which should be around the At-the-Money Forward value”. What does this mean? Well it means that we find a close enough guess ATMF, and to do that, we iterate through all quote pairs for this expiry, from the lowest strike to the highest strike, and we stop, when the Call price become lower or equal to the Put price.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When we find this strike, we take the middle point between this strike and the previous strike. That’s our initial estimate.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[Show NPV tab where we show the calculation for the 24-Dec of C-P] If we look at this synthetic Call and Put prices surface, you can see where the difference become negative, and we just take the middle between these 2 strikes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Step 2 – The refinement phase – This is where we try and find the strike such that the call price and put price are nearly identical (obviously after adjusting for the discount factor). So the goal, that we established before is: find a K such that the difference between the Call price and the put price divided by the discount factor forward is close enough to 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So reminding that this is the equation for the forward call-put parity, we can replace the strike value by a discretised value of the forward price. After all, it’s just notation, and the spot, the forward and the strike are on the same axis.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Now, after setting the value of the our first iteration to the initial guess we calculated in Step 1, and then if we consider that the equity forward value is the next increment at k+1 of our forward price at increment k, we get an iterative process which adjust the forward value. And we do that until one of the 2 exit conditions is met: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solidFill>
                  <a:schemeClr val="accent1"/>
                </a:solidFill>
              </a:rPr>
              <a:t>- The first condition, which is the one we want: we exit when the relative difference between 2 incremented forwards is less than 0.1%. Because when that’s the case,</a:t>
            </a:r>
          </a:p>
        </p:txBody>
      </p:sp>
      <p:sp>
        <p:nvSpPr>
          <p:cNvPr id="4" name="Slide Number Placeholder 3"/>
          <p:cNvSpPr>
            <a:spLocks noGrp="1"/>
          </p:cNvSpPr>
          <p:nvPr>
            <p:ph type="sldNum" sz="quarter" idx="5"/>
          </p:nvPr>
        </p:nvSpPr>
        <p:spPr/>
        <p:txBody>
          <a:bodyPr/>
          <a:lstStyle/>
          <a:p>
            <a:fld id="{25E58A82-CCB3-4915-8DA3-D4E24CAF62F5}" type="slidenum">
              <a:rPr lang="en-GB" smtClean="0"/>
              <a:t>24</a:t>
            </a:fld>
            <a:endParaRPr lang="en-GB"/>
          </a:p>
        </p:txBody>
      </p:sp>
    </p:spTree>
    <p:extLst>
      <p:ext uri="{BB962C8B-B14F-4D97-AF65-F5344CB8AC3E}">
        <p14:creationId xmlns:p14="http://schemas.microsoft.com/office/powerpoint/2010/main" val="315321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9A312-C495-2AAF-5FC1-0B5E889F3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E6E58-3DD5-CAF2-58A4-650FBD0B03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ECBDA-E027-D70B-22A9-C14DC474E8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for the equity volatility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to start with, we </a:t>
            </a:r>
            <a:r>
              <a:rPr lang="en-GB" dirty="0" err="1"/>
              <a:t>ve</a:t>
            </a:r>
            <a:r>
              <a:rPr lang="en-GB" dirty="0"/>
              <a:t> got pretty much the same field than in the equity curve one: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You </a:t>
            </a:r>
            <a:r>
              <a:rPr lang="en-GB" dirty="0" err="1"/>
              <a:t>ve</a:t>
            </a:r>
            <a:r>
              <a:rPr lang="en-GB" dirty="0"/>
              <a:t> got the 3 mandatory ones: the </a:t>
            </a:r>
            <a:r>
              <a:rPr lang="en-GB" dirty="0" err="1"/>
              <a:t>curveid</a:t>
            </a:r>
            <a:r>
              <a:rPr lang="en-GB" dirty="0"/>
              <a:t>, currency and the third is the node specifying the type of volatility you’d like to configure, and this one takes different names. We will see those in a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then you have a few optional ones: </a:t>
            </a:r>
            <a:r>
              <a:rPr lang="en-GB" dirty="0" err="1"/>
              <a:t>curvedescription</a:t>
            </a:r>
            <a:r>
              <a:rPr lang="en-GB" dirty="0"/>
              <a:t>, calendar, </a:t>
            </a:r>
            <a:r>
              <a:rPr lang="en-GB" dirty="0" err="1"/>
              <a:t>daycounter</a:t>
            </a:r>
            <a:r>
              <a:rPr lang="en-GB" dirty="0"/>
              <a:t> and we have </a:t>
            </a:r>
            <a:r>
              <a:rPr lang="en-GB" dirty="0" err="1"/>
              <a:t>equityid</a:t>
            </a:r>
            <a:r>
              <a:rPr lang="en-GB" dirty="0"/>
              <a:t>, this one we don’t have it in the equity curve: this is the name of the underlying in the quotes which we can make different from the </a:t>
            </a:r>
            <a:r>
              <a:rPr lang="en-GB" dirty="0" err="1"/>
              <a:t>curveid</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there is few other optional parameters, which we’ll come back to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first looking at the third mandatory node, which, like we just said, can take different names.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Because actually, we’ve got 8 different ways to configure the volatility which take 3 different forms (the 3 forms being a constant, a curve or a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FontTx/>
              <a:buNone/>
            </a:pPr>
            <a:r>
              <a:rPr lang="en-GB" dirty="0"/>
              <a:t>- First: A constant implied volatility, so 1 dimension. It’s built with the &lt;Constant&gt; node and it </a:t>
            </a:r>
            <a:r>
              <a:rPr lang="en-GB" dirty="0" err="1"/>
              <a:t>onlye</a:t>
            </a:r>
            <a:r>
              <a:rPr lang="en-GB" dirty="0"/>
              <a:t> needs a single quote, which is EQUITY_OPTION/RATE_LNVOL</a:t>
            </a:r>
          </a:p>
          <a:p>
            <a:pPr marL="171450" indent="-171450">
              <a:buFontTx/>
              <a:buChar char="-"/>
            </a:pPr>
            <a:r>
              <a:rPr lang="en-GB" dirty="0"/>
              <a:t>Second one: You can configure a volatility curve, so 2 dimensions, with the &lt;Curve&gt; node: in that case, you can either provide the </a:t>
            </a:r>
            <a:r>
              <a:rPr lang="en-GB" u="sng" dirty="0"/>
              <a:t>implied volatility values </a:t>
            </a:r>
            <a:r>
              <a:rPr lang="en-GB" dirty="0"/>
              <a:t>directly, explicitly. Or you can provide </a:t>
            </a:r>
            <a:r>
              <a:rPr lang="en-GB" u="sng" dirty="0"/>
              <a:t>equity options prices</a:t>
            </a:r>
            <a:r>
              <a:rPr lang="en-GB" dirty="0"/>
              <a:t>, and the implied volatility will be stripped from these quotes. How this is done will be described later in the video</a:t>
            </a:r>
          </a:p>
          <a:p>
            <a:pPr marL="0" indent="0">
              <a:buFontTx/>
              <a:buNone/>
            </a:pPr>
            <a:r>
              <a:rPr lang="en-GB" dirty="0"/>
              <a:t>Then we have the different types of surfaces, and there 4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 strike surface: </a:t>
            </a:r>
          </a:p>
          <a:p>
            <a:pPr marL="171450" indent="-171450">
              <a:buFontTx/>
              <a:buChar char="-"/>
            </a:pPr>
            <a:r>
              <a:rPr lang="en-GB" dirty="0"/>
              <a:t>A moneyness surface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 delta surface</a:t>
            </a:r>
          </a:p>
          <a:p>
            <a:pPr marL="171450" indent="-171450">
              <a:buFontTx/>
              <a:buChar char="-"/>
            </a:pPr>
            <a:r>
              <a:rPr lang="en-GB" dirty="0"/>
              <a:t>And A proxy surface</a:t>
            </a:r>
          </a:p>
          <a:p>
            <a:pPr marL="0" indent="0">
              <a:buFontTx/>
              <a:buNone/>
            </a:pPr>
            <a:r>
              <a:rPr lang="en-GB" dirty="0"/>
              <a:t>The strike surface allowing for either explicit implied volatility quotes or option prices, same as for a curve </a:t>
            </a:r>
          </a:p>
          <a:p>
            <a:pPr marL="0" indent="0">
              <a:buFontTx/>
              <a:buNone/>
            </a:pPr>
            <a:r>
              <a:rPr lang="en-GB" dirty="0"/>
              <a:t>And I am going to show you each of them.</a:t>
            </a:r>
          </a:p>
          <a:p>
            <a:pPr marL="0" indent="0">
              <a:buFontTx/>
              <a:buNone/>
            </a:pPr>
            <a:r>
              <a:rPr lang="en-GB" dirty="0"/>
              <a:t>But first, one thing some people might find useful: you can create fallbacks, with the &lt;</a:t>
            </a:r>
            <a:r>
              <a:rPr lang="en-GB" dirty="0" err="1"/>
              <a:t>VolatilityConfig</a:t>
            </a:r>
            <a:r>
              <a:rPr lang="en-GB" dirty="0"/>
              <a:t>&gt; node. What I mean is, for the same volatility configuration, you can choose the methodology you would prefer to use as priority number 1, but you can also choose different methodologies in case the favourite methodology doesn’t work. And you can put as many as you want.</a:t>
            </a:r>
          </a:p>
          <a:p>
            <a:pPr marL="0" indent="0">
              <a:buFontTx/>
              <a:buNone/>
            </a:pPr>
            <a:r>
              <a:rPr lang="en-GB" dirty="0"/>
              <a:t>In which situation would that be useful? That can happen for multiple reasons, let’s say for example if you prefer using an explicit implied volatility surface and usually you have the right quotes, but for a particular date, the liquidity is not great. Well, you can set it up so that it try using options prices. Now, if it’s all the data related to a particular underlying which is illiquid, including implied vols and option prices, then you can configure proxy surfaces, with </a:t>
            </a:r>
            <a:r>
              <a:rPr lang="en-GB" dirty="0" err="1"/>
              <a:t>underlyings</a:t>
            </a:r>
            <a:r>
              <a:rPr lang="en-GB" dirty="0"/>
              <a:t> which you think have a similar volatility profile.</a:t>
            </a:r>
          </a:p>
        </p:txBody>
      </p:sp>
      <p:sp>
        <p:nvSpPr>
          <p:cNvPr id="4" name="Slide Number Placeholder 3">
            <a:extLst>
              <a:ext uri="{FF2B5EF4-FFF2-40B4-BE49-F238E27FC236}">
                <a16:creationId xmlns:a16="http://schemas.microsoft.com/office/drawing/2014/main" id="{DDF43270-D3E7-E81F-17E5-8E1420E33E6A}"/>
              </a:ext>
            </a:extLst>
          </p:cNvPr>
          <p:cNvSpPr>
            <a:spLocks noGrp="1"/>
          </p:cNvSpPr>
          <p:nvPr>
            <p:ph type="sldNum" sz="quarter" idx="5"/>
          </p:nvPr>
        </p:nvSpPr>
        <p:spPr/>
        <p:txBody>
          <a:bodyPr/>
          <a:lstStyle/>
          <a:p>
            <a:fld id="{25E58A82-CCB3-4915-8DA3-D4E24CAF62F5}" type="slidenum">
              <a:rPr lang="en-GB" smtClean="0"/>
              <a:t>25</a:t>
            </a:fld>
            <a:endParaRPr lang="en-GB"/>
          </a:p>
        </p:txBody>
      </p:sp>
    </p:spTree>
    <p:extLst>
      <p:ext uri="{BB962C8B-B14F-4D97-AF65-F5344CB8AC3E}">
        <p14:creationId xmlns:p14="http://schemas.microsoft.com/office/powerpoint/2010/main" val="728067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F859E-B3BB-A458-8EAE-28A7CC2D1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B889E-D609-1179-C258-BDCA99890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8FDFC-CA67-5D4D-C7B5-B6D45B176A59}"/>
              </a:ext>
            </a:extLst>
          </p:cNvPr>
          <p:cNvSpPr>
            <a:spLocks noGrp="1"/>
          </p:cNvSpPr>
          <p:nvPr>
            <p:ph type="body" idx="1"/>
          </p:nvPr>
        </p:nvSpPr>
        <p:spPr/>
        <p:txBody>
          <a:bodyPr/>
          <a:lstStyle/>
          <a:p>
            <a:pPr marL="0" indent="0">
              <a:buFontTx/>
              <a:buNone/>
            </a:pPr>
            <a:r>
              <a:rPr lang="en-GB" dirty="0"/>
              <a:t>- Constant: and it’s a single quote because it is held constant no matter the strike or the expiry.</a:t>
            </a:r>
          </a:p>
          <a:p>
            <a:pPr marL="0" indent="0">
              <a:buFontTx/>
              <a:buNone/>
            </a:pPr>
            <a:r>
              <a:rPr lang="en-GB" dirty="0"/>
              <a:t>    This one is obviously the easiest to use and what is often used in beginners textbooks.</a:t>
            </a:r>
          </a:p>
          <a:p>
            <a:pPr marL="0" indent="0">
              <a:buFontTx/>
              <a:buNone/>
            </a:pPr>
            <a:r>
              <a:rPr lang="en-GB" dirty="0"/>
              <a:t>And in ORE is inputted as a &lt;Constant&gt; node followed by a single &lt;Quote&gt; node, with a reference to an implied volatility quote which looks like this “EQUITY…”</a:t>
            </a:r>
          </a:p>
          <a:p>
            <a:pPr marL="0" indent="0">
              <a:buFontTx/>
              <a:buNone/>
            </a:pPr>
            <a:r>
              <a:rPr lang="en-GB" dirty="0"/>
              <a:t>… and for the strike, either you can enter it as absolute value, or as a reference to “ATM” or “ATMF”</a:t>
            </a:r>
          </a:p>
        </p:txBody>
      </p:sp>
      <p:sp>
        <p:nvSpPr>
          <p:cNvPr id="4" name="Slide Number Placeholder 3">
            <a:extLst>
              <a:ext uri="{FF2B5EF4-FFF2-40B4-BE49-F238E27FC236}">
                <a16:creationId xmlns:a16="http://schemas.microsoft.com/office/drawing/2014/main" id="{02CBED15-3ECA-23F8-C3F4-A29537F40871}"/>
              </a:ext>
            </a:extLst>
          </p:cNvPr>
          <p:cNvSpPr>
            <a:spLocks noGrp="1"/>
          </p:cNvSpPr>
          <p:nvPr>
            <p:ph type="sldNum" sz="quarter" idx="5"/>
          </p:nvPr>
        </p:nvSpPr>
        <p:spPr/>
        <p:txBody>
          <a:bodyPr/>
          <a:lstStyle/>
          <a:p>
            <a:fld id="{25E58A82-CCB3-4915-8DA3-D4E24CAF62F5}" type="slidenum">
              <a:rPr lang="en-GB" smtClean="0"/>
              <a:t>26</a:t>
            </a:fld>
            <a:endParaRPr lang="en-GB"/>
          </a:p>
        </p:txBody>
      </p:sp>
    </p:spTree>
    <p:extLst>
      <p:ext uri="{BB962C8B-B14F-4D97-AF65-F5344CB8AC3E}">
        <p14:creationId xmlns:p14="http://schemas.microsoft.com/office/powerpoint/2010/main" val="624246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D72F-9369-5024-9815-EE4EE1B2D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67303-BD5D-4703-B3A7-A9FE04A04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7F3D9-8A12-FBCC-7641-5D3700D1FC7C}"/>
              </a:ext>
            </a:extLst>
          </p:cNvPr>
          <p:cNvSpPr>
            <a:spLocks noGrp="1"/>
          </p:cNvSpPr>
          <p:nvPr>
            <p:ph type="body" idx="1"/>
          </p:nvPr>
        </p:nvSpPr>
        <p:spPr/>
        <p:txBody>
          <a:bodyPr/>
          <a:lstStyle/>
          <a:p>
            <a:pPr marL="171450" indent="-171450">
              <a:buFontTx/>
              <a:buChar char="-"/>
            </a:pPr>
            <a:r>
              <a:rPr lang="en-GB" dirty="0"/>
              <a:t>Curve: here the implied volatility is kept constant at the money in the strike direction but with different values across expiries.</a:t>
            </a:r>
          </a:p>
          <a:p>
            <a:pPr marL="0" indent="0">
              <a:buFontTx/>
              <a:buNone/>
            </a:pPr>
            <a:r>
              <a:rPr lang="en-GB" dirty="0"/>
              <a:t>Basically this when you want to provide a </a:t>
            </a:r>
            <a:r>
              <a:rPr lang="en-GB" b="1" u="sng" dirty="0"/>
              <a:t>term structure of volatility </a:t>
            </a:r>
            <a:r>
              <a:rPr lang="en-GB" dirty="0"/>
              <a:t>at the money or at the money forward.</a:t>
            </a:r>
          </a:p>
          <a:p>
            <a:pPr marL="0" indent="0">
              <a:buFontTx/>
              <a:buNone/>
            </a:pPr>
            <a:r>
              <a:rPr lang="en-GB" dirty="0"/>
              <a:t>To do that, we use the &lt;Curve&gt; node, and then the quote type:</a:t>
            </a:r>
          </a:p>
          <a:p>
            <a:pPr marL="0" indent="0">
              <a:buFontTx/>
              <a:buNone/>
            </a:pPr>
            <a:r>
              <a:rPr lang="en-GB" dirty="0"/>
              <a:t>Here we have the choice between:</a:t>
            </a:r>
          </a:p>
          <a:p>
            <a:pPr marL="171450" indent="-171450">
              <a:buFontTx/>
              <a:buChar char="-"/>
            </a:pPr>
            <a:r>
              <a:rPr lang="en-GB" dirty="0"/>
              <a:t>providing explicitly the implied volatility, which has to have volatility type set to lognormal in the European equity option case</a:t>
            </a:r>
          </a:p>
          <a:p>
            <a:pPr marL="171450" indent="-171450">
              <a:buFontTx/>
              <a:buChar char="-"/>
            </a:pPr>
            <a:r>
              <a:rPr lang="en-GB" dirty="0"/>
              <a:t>or we can also provide Option prices, by setting it “Premium”, and in our case, the exercise type is obviously European</a:t>
            </a:r>
          </a:p>
          <a:p>
            <a:pPr marL="0" indent="0">
              <a:buFontTx/>
              <a:buNone/>
            </a:pPr>
            <a:r>
              <a:rPr lang="en-GB" dirty="0"/>
              <a:t>In both cases, we need to provide explicit references to quotes. So each quote in the market data file needs to have its own quote here.</a:t>
            </a:r>
          </a:p>
          <a:p>
            <a:pPr marL="0" indent="0">
              <a:buFontTx/>
              <a:buNone/>
            </a:pPr>
            <a:r>
              <a:rPr lang="en-GB" dirty="0"/>
              <a:t>For the implied volatility case, the quote reference is exactly the same as for the constant one, whatever the strike inputted here, it’s </a:t>
            </a:r>
            <a:r>
              <a:rPr lang="en-GB" dirty="0" err="1"/>
              <a:t>gonna</a:t>
            </a:r>
            <a:r>
              <a:rPr lang="en-GB" dirty="0"/>
              <a:t> be considered at the money.</a:t>
            </a:r>
          </a:p>
          <a:p>
            <a:pPr marL="0" indent="0">
              <a:buFontTx/>
              <a:buNone/>
            </a:pPr>
            <a:r>
              <a:rPr lang="en-GB" dirty="0"/>
              <a:t>For the option prices, the first main difference in the way we build the quote reference is the replacement of “RATE_LNVOL” by “PRICE”.</a:t>
            </a:r>
          </a:p>
          <a:p>
            <a:pPr marL="0" indent="0">
              <a:buFontTx/>
              <a:buNone/>
            </a:pPr>
            <a:r>
              <a:rPr lang="en-GB" dirty="0"/>
              <a:t>The second difference, is that w need to specify the option type at the end of the quote, so with either a “C” for call and a “P” for put</a:t>
            </a:r>
          </a:p>
        </p:txBody>
      </p:sp>
      <p:sp>
        <p:nvSpPr>
          <p:cNvPr id="4" name="Slide Number Placeholder 3">
            <a:extLst>
              <a:ext uri="{FF2B5EF4-FFF2-40B4-BE49-F238E27FC236}">
                <a16:creationId xmlns:a16="http://schemas.microsoft.com/office/drawing/2014/main" id="{012245C1-56F2-24B3-7D58-BA8E168737A4}"/>
              </a:ext>
            </a:extLst>
          </p:cNvPr>
          <p:cNvSpPr>
            <a:spLocks noGrp="1"/>
          </p:cNvSpPr>
          <p:nvPr>
            <p:ph type="sldNum" sz="quarter" idx="5"/>
          </p:nvPr>
        </p:nvSpPr>
        <p:spPr/>
        <p:txBody>
          <a:bodyPr/>
          <a:lstStyle/>
          <a:p>
            <a:fld id="{25E58A82-CCB3-4915-8DA3-D4E24CAF62F5}" type="slidenum">
              <a:rPr lang="en-GB" smtClean="0"/>
              <a:t>27</a:t>
            </a:fld>
            <a:endParaRPr lang="en-GB"/>
          </a:p>
        </p:txBody>
      </p:sp>
    </p:spTree>
    <p:extLst>
      <p:ext uri="{BB962C8B-B14F-4D97-AF65-F5344CB8AC3E}">
        <p14:creationId xmlns:p14="http://schemas.microsoft.com/office/powerpoint/2010/main" val="3029963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46BF-0C91-CB90-CBD3-E4D54F3A5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89C8E-DC25-97B7-A909-08C6DD96C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50FA5-EF2D-2049-0D9C-97741303F4C4}"/>
              </a:ext>
            </a:extLst>
          </p:cNvPr>
          <p:cNvSpPr>
            <a:spLocks noGrp="1"/>
          </p:cNvSpPr>
          <p:nvPr>
            <p:ph type="body" idx="1"/>
          </p:nvPr>
        </p:nvSpPr>
        <p:spPr/>
        <p:txBody>
          <a:bodyPr/>
          <a:lstStyle/>
          <a:p>
            <a:pPr marL="0" indent="0">
              <a:buFontTx/>
              <a:buNone/>
            </a:pPr>
            <a:r>
              <a:rPr lang="en-GB" dirty="0"/>
              <a:t>Now for the implied equity volatility surfaces.</a:t>
            </a:r>
          </a:p>
          <a:p>
            <a:pPr marL="0" indent="0">
              <a:buFontTx/>
              <a:buNone/>
            </a:pPr>
            <a:r>
              <a:rPr lang="en-GB" dirty="0"/>
              <a:t>The, let’s say, “universal” way of representing this surface is the Strike, expiry and implied Volatility axis.</a:t>
            </a:r>
          </a:p>
          <a:p>
            <a:pPr marL="0" indent="0">
              <a:buFontTx/>
              <a:buNone/>
            </a:pPr>
            <a:r>
              <a:rPr lang="en-GB" dirty="0"/>
              <a:t>In ORE, every other types of surfaces I will show you, will be converted to it because the implied volatility data is stored as variables dependant on strike and expiry.</a:t>
            </a:r>
          </a:p>
          <a:p>
            <a:pPr marL="0" indent="0">
              <a:buFontTx/>
              <a:buNone/>
            </a:pPr>
            <a:r>
              <a:rPr lang="en-GB" dirty="0"/>
              <a:t>So when we talk about the implied volatility being provided </a:t>
            </a:r>
            <a:r>
              <a:rPr lang="en-GB" b="1" dirty="0"/>
              <a:t>explicitly</a:t>
            </a:r>
            <a:r>
              <a:rPr lang="en-GB" dirty="0"/>
              <a:t>, this is the one we are talking about.</a:t>
            </a:r>
          </a:p>
          <a:p>
            <a:pPr marL="0" indent="0">
              <a:buFontTx/>
              <a:buNone/>
            </a:pPr>
            <a:r>
              <a:rPr lang="en-GB" dirty="0"/>
              <a:t>To configure this one, we need to use a &lt;</a:t>
            </a:r>
            <a:r>
              <a:rPr lang="en-GB" dirty="0" err="1"/>
              <a:t>StrikeSurface</a:t>
            </a:r>
            <a:r>
              <a:rPr lang="en-GB" dirty="0"/>
              <a:t>&gt; node, with lognormal volatility so same nodes as before.</a:t>
            </a:r>
          </a:p>
          <a:p>
            <a:pPr marL="0" indent="0">
              <a:buFontTx/>
              <a:buNone/>
            </a:pPr>
            <a:r>
              <a:rPr lang="en-GB" dirty="0"/>
              <a:t>The difference with the constant or the curve nodes is that is no explicit references to the market data quotes anymore: you can provide a list of specific strikes and expiries which you need for this specific curve, or you simply put an asterisk, and it will work as a wild card.</a:t>
            </a:r>
          </a:p>
          <a:p>
            <a:pPr marL="171450" indent="-171450">
              <a:buFontTx/>
              <a:buChar char="-"/>
            </a:pPr>
            <a:r>
              <a:rPr lang="en-GB" dirty="0"/>
              <a:t>So if you put a wild card for strike and NOT for expiries, it will take all the quotes for the expiries specified regardless of the strike (so that’s equivalent to a quote like this)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So if you put a wild card for expiries and NOT for strikes, it will take all the quotes for the strikes specified regardless of the expiry (so that’s equivalent to a quote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if both strike and expiries have a wild card, it will just take all the quotes of this underlying regardless of the strike or the expiry (so that’s equivalent to a quote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input option prices, it works pretty much the same - in terms of configuration, at least.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background though, these options prices need to be converted to implied volatilities: and this is usually what we refer to when we talk about the CALIBRATION of implied volatilities. Basically, this calibration process allows our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indent="-171450">
              <a:buFontTx/>
              <a:buChar char="-"/>
            </a:pPr>
            <a:endParaRPr lang="en-GB" dirty="0"/>
          </a:p>
        </p:txBody>
      </p:sp>
      <p:sp>
        <p:nvSpPr>
          <p:cNvPr id="4" name="Slide Number Placeholder 3">
            <a:extLst>
              <a:ext uri="{FF2B5EF4-FFF2-40B4-BE49-F238E27FC236}">
                <a16:creationId xmlns:a16="http://schemas.microsoft.com/office/drawing/2014/main" id="{C4F3E429-853B-BC54-2414-4BCAA974A052}"/>
              </a:ext>
            </a:extLst>
          </p:cNvPr>
          <p:cNvSpPr>
            <a:spLocks noGrp="1"/>
          </p:cNvSpPr>
          <p:nvPr>
            <p:ph type="sldNum" sz="quarter" idx="5"/>
          </p:nvPr>
        </p:nvSpPr>
        <p:spPr/>
        <p:txBody>
          <a:bodyPr/>
          <a:lstStyle/>
          <a:p>
            <a:fld id="{25E58A82-CCB3-4915-8DA3-D4E24CAF62F5}" type="slidenum">
              <a:rPr lang="en-GB" smtClean="0"/>
              <a:t>28</a:t>
            </a:fld>
            <a:endParaRPr lang="en-GB"/>
          </a:p>
        </p:txBody>
      </p:sp>
    </p:spTree>
    <p:extLst>
      <p:ext uri="{BB962C8B-B14F-4D97-AF65-F5344CB8AC3E}">
        <p14:creationId xmlns:p14="http://schemas.microsoft.com/office/powerpoint/2010/main" val="2852931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DA3C9-4908-4BB0-D9C9-667469165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8F5F1-68C4-1044-0EF0-3DE71DACB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D6364-AF4A-395B-C3C2-A893FFB0D65A}"/>
              </a:ext>
            </a:extLst>
          </p:cNvPr>
          <p:cNvSpPr>
            <a:spLocks noGrp="1"/>
          </p:cNvSpPr>
          <p:nvPr>
            <p:ph type="body" idx="1"/>
          </p:nvPr>
        </p:nvSpPr>
        <p:spPr/>
        <p:txBody>
          <a:bodyPr/>
          <a:lstStyle/>
          <a:p>
            <a:pPr marL="0" indent="0">
              <a:buFontTx/>
              <a:buNone/>
            </a:pPr>
            <a:r>
              <a:rPr lang="en-GB" dirty="0"/>
              <a:t>Now, there are 2 additional types of surfaces which ORE can handle it but there are less common than options prices. At least as far, as all the market data we look at on a daily basis. Which is quite a lot actually. James </a:t>
            </a:r>
            <a:r>
              <a:rPr lang="en-GB" dirty="0" err="1"/>
              <a:t>McHall</a:t>
            </a:r>
            <a:r>
              <a:rPr lang="en-GB" dirty="0"/>
              <a:t> and his team have done an enormous amount of work to achieve a coverage of the market which is quite remarkable. I invite you to check this podcast on the channel where they talk about market data.</a:t>
            </a:r>
          </a:p>
          <a:p>
            <a:pPr marL="0" indent="0">
              <a:buFontTx/>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have the moneyness surface: the axis of this surface are moneyness, expiry and implied volatility.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configure it in ORE, you will have to create a &lt;</a:t>
            </a:r>
            <a:r>
              <a:rPr lang="en-GB" dirty="0" err="1"/>
              <a:t>MoneynessSurface</a:t>
            </a:r>
            <a:r>
              <a:rPr lang="en-GB" dirty="0"/>
              <a:t>&gt; node, and then the only difference with the </a:t>
            </a:r>
            <a:r>
              <a:rPr lang="en-GB" dirty="0" err="1"/>
              <a:t>strikeSurface</a:t>
            </a:r>
            <a:r>
              <a:rPr lang="en-GB" dirty="0"/>
              <a:t> node, is that you need to provide the Moneyness Type of the quotes so either Spot or Forward, and the moneyness level, expressed as a ratio.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market data file, the start of the quote is exactly the same as for the strike one, however after the expiry, you need “MNY”, followed by the moneyness type, Spot or </a:t>
            </a:r>
            <a:r>
              <a:rPr lang="en-GB" dirty="0" err="1"/>
              <a:t>Fwd</a:t>
            </a:r>
            <a:r>
              <a:rPr lang="en-GB" dirty="0"/>
              <a:t>, and the moneyness level</a:t>
            </a:r>
          </a:p>
          <a:p>
            <a:pPr marL="0" indent="0">
              <a:buFontTx/>
              <a:buNone/>
            </a:pPr>
            <a:endParaRPr lang="en-GB" dirty="0"/>
          </a:p>
          <a:p>
            <a:pPr marL="0" indent="0">
              <a:buFontTx/>
              <a:buNone/>
            </a:pPr>
            <a:r>
              <a:rPr lang="en-GB" dirty="0"/>
              <a:t>The transformation from a moneyness axis to a strike axis is pretty straightforward: depending on the moneyness type inputted, it’s just the Moneyness Level time respectively, the equity spot or the equity Forward. </a:t>
            </a:r>
          </a:p>
        </p:txBody>
      </p:sp>
      <p:sp>
        <p:nvSpPr>
          <p:cNvPr id="4" name="Slide Number Placeholder 3">
            <a:extLst>
              <a:ext uri="{FF2B5EF4-FFF2-40B4-BE49-F238E27FC236}">
                <a16:creationId xmlns:a16="http://schemas.microsoft.com/office/drawing/2014/main" id="{777DF2E8-DD36-98E5-C891-9CB5FD295D42}"/>
              </a:ext>
            </a:extLst>
          </p:cNvPr>
          <p:cNvSpPr>
            <a:spLocks noGrp="1"/>
          </p:cNvSpPr>
          <p:nvPr>
            <p:ph type="sldNum" sz="quarter" idx="5"/>
          </p:nvPr>
        </p:nvSpPr>
        <p:spPr/>
        <p:txBody>
          <a:bodyPr/>
          <a:lstStyle/>
          <a:p>
            <a:fld id="{25E58A82-CCB3-4915-8DA3-D4E24CAF62F5}" type="slidenum">
              <a:rPr lang="en-GB" smtClean="0"/>
              <a:t>29</a:t>
            </a:fld>
            <a:endParaRPr lang="en-GB"/>
          </a:p>
        </p:txBody>
      </p:sp>
    </p:spTree>
    <p:extLst>
      <p:ext uri="{BB962C8B-B14F-4D97-AF65-F5344CB8AC3E}">
        <p14:creationId xmlns:p14="http://schemas.microsoft.com/office/powerpoint/2010/main" val="34907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 few additional information before we start:</a:t>
            </a:r>
          </a:p>
          <a:p>
            <a:pPr marL="0" indent="0">
              <a:buFontTx/>
              <a:buNone/>
            </a:pPr>
            <a:endParaRPr lang="en-GB" dirty="0"/>
          </a:p>
          <a:p>
            <a:pPr marL="171450" indent="-171450">
              <a:buFontTx/>
              <a:buChar char="-"/>
            </a:pPr>
            <a:r>
              <a:rPr lang="en-GB" dirty="0"/>
              <a:t>The input data are derived from the data used in the equity option pricing video, just slightly adjusted in order to show different market data configuration and it is stored on the new ORE Tools repository (to confirm). </a:t>
            </a:r>
          </a:p>
          <a:p>
            <a:pPr marL="171450" indent="-171450">
              <a:buFontTx/>
              <a:buChar char="-"/>
            </a:pPr>
            <a:endParaRPr lang="en-GB" dirty="0"/>
          </a:p>
          <a:p>
            <a:pPr marL="0" indent="0">
              <a:buFontTx/>
              <a:buNone/>
            </a:pPr>
            <a:r>
              <a:rPr lang="en-GB" dirty="0"/>
              <a:t>- The spreadsheet we use to show all this, is an extension of the spreadsheet used to perform the OIS Curve </a:t>
            </a:r>
            <a:r>
              <a:rPr lang="en-GB" dirty="0" err="1"/>
              <a:t>bootsrapping</a:t>
            </a:r>
            <a:r>
              <a:rPr lang="en-GB" dirty="0"/>
              <a:t>, and I would strongly encourage you to watch the previous videos about this because we also talk about the spreadsheet works.</a:t>
            </a:r>
          </a:p>
          <a:p>
            <a:pPr marL="0" indent="0">
              <a:buFontTx/>
              <a:buNone/>
            </a:pPr>
            <a:endParaRPr lang="en-GB" dirty="0"/>
          </a:p>
          <a:p>
            <a:pPr marL="0" indent="0">
              <a:buFontTx/>
              <a:buNone/>
            </a:pPr>
            <a:r>
              <a:rPr lang="en-GB" dirty="0"/>
              <a:t>- This spreadsheet continues to be completely self-contained so every single steps of calculation is done with Excel formulas and VBA code.</a:t>
            </a:r>
          </a:p>
          <a:p>
            <a:pPr marL="0" indent="0">
              <a:buFontTx/>
              <a:buNone/>
            </a:pPr>
            <a:endParaRPr lang="en-GB" dirty="0"/>
          </a:p>
          <a:p>
            <a:pPr marL="0" indent="0">
              <a:buFontTx/>
              <a:buNone/>
            </a:pPr>
            <a:r>
              <a:rPr lang="en-GB" dirty="0"/>
              <a:t>- And we also have a pretty substantial representation of the C++ call stack from our ORE repository, which shows almost all functions being called from the moment you trigger your ORE run to the generation of the results files, showing obviously how all the inputs files are parsed, how the </a:t>
            </a:r>
            <a:r>
              <a:rPr lang="en-GB" dirty="0" err="1"/>
              <a:t>ois</a:t>
            </a:r>
            <a:r>
              <a:rPr lang="en-GB" dirty="0"/>
              <a:t> bootstrapping is performed, the calibration of the implied volatility surface and the pricing of the equity option, so check it out!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a:t>
            </a:fld>
            <a:endParaRPr lang="en-GB"/>
          </a:p>
        </p:txBody>
      </p:sp>
    </p:spTree>
    <p:extLst>
      <p:ext uri="{BB962C8B-B14F-4D97-AF65-F5344CB8AC3E}">
        <p14:creationId xmlns:p14="http://schemas.microsoft.com/office/powerpoint/2010/main" val="2128777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D8AE0-764A-18B5-7B37-35442C96B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4E2D4-6040-7F91-79D9-CB523CBE7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5C4ED-DE8E-9D32-F8A3-86A6E5F3C00E}"/>
              </a:ext>
            </a:extLst>
          </p:cNvPr>
          <p:cNvSpPr>
            <a:spLocks noGrp="1"/>
          </p:cNvSpPr>
          <p:nvPr>
            <p:ph type="body" idx="1"/>
          </p:nvPr>
        </p:nvSpPr>
        <p:spPr/>
        <p:txBody>
          <a:bodyPr/>
          <a:lstStyle/>
          <a:p>
            <a:pPr marL="0" indent="0">
              <a:buFontTx/>
              <a:buNone/>
            </a:pPr>
            <a:r>
              <a:rPr lang="en-GB" dirty="0"/>
              <a:t>One additional way to build your implied volatility surface is the Delta Surface. So the axis of this surface are delta, expiry and implied volatility.</a:t>
            </a:r>
          </a:p>
          <a:p>
            <a:pPr marL="0" indent="0">
              <a:buFontTx/>
              <a:buNone/>
            </a:pPr>
            <a:endParaRPr lang="en-GB" dirty="0"/>
          </a:p>
          <a:p>
            <a:pPr marL="0" indent="0">
              <a:buFontTx/>
              <a:buNone/>
            </a:pPr>
            <a:r>
              <a:rPr lang="en-US" b="0" i="0" dirty="0">
                <a:solidFill>
                  <a:srgbClr val="0C0D0E"/>
                </a:solidFill>
                <a:effectLst/>
                <a:latin typeface="-apple-system"/>
              </a:rPr>
              <a:t>When you are a trader, having quotes expressed in Delta, makes it easier to delta hedge portfolios because they literally represent hedge ratios</a:t>
            </a:r>
          </a:p>
          <a:p>
            <a:pPr marL="0" indent="0">
              <a:buFontTx/>
              <a:buNone/>
            </a:pPr>
            <a:r>
              <a:rPr lang="en-US" b="0" i="0" dirty="0">
                <a:solidFill>
                  <a:srgbClr val="0C0D0E"/>
                </a:solidFill>
                <a:effectLst/>
                <a:latin typeface="-apple-system"/>
              </a:rPr>
              <a:t>Example: if you are long one share, your delta is +100% - so you need to buy 2 puts at -50%, in order to have a delta of 0, and a of delta of 0, to be completely delta-hedged. You are not fully hedged remember, you still have some gamma, </a:t>
            </a:r>
            <a:r>
              <a:rPr lang="en-US" b="0" i="0" dirty="0" err="1">
                <a:solidFill>
                  <a:srgbClr val="0C0D0E"/>
                </a:solidFill>
                <a:effectLst/>
                <a:latin typeface="-apple-system"/>
              </a:rPr>
              <a:t>teta</a:t>
            </a:r>
            <a:r>
              <a:rPr lang="en-US" b="0" i="0" dirty="0">
                <a:solidFill>
                  <a:srgbClr val="0C0D0E"/>
                </a:solidFill>
                <a:effectLst/>
                <a:latin typeface="-apple-system"/>
              </a:rPr>
              <a:t>… and other </a:t>
            </a:r>
            <a:r>
              <a:rPr lang="en-US" b="0" i="0" dirty="0" err="1">
                <a:solidFill>
                  <a:srgbClr val="0C0D0E"/>
                </a:solidFill>
                <a:effectLst/>
                <a:latin typeface="-apple-system"/>
              </a:rPr>
              <a:t>greeks</a:t>
            </a:r>
            <a:r>
              <a:rPr lang="en-US" b="0" i="0" dirty="0">
                <a:solidFill>
                  <a:srgbClr val="0C0D0E"/>
                </a:solidFill>
                <a:effectLst/>
                <a:latin typeface="-apple-system"/>
              </a:rPr>
              <a:t>.</a:t>
            </a:r>
          </a:p>
          <a:p>
            <a:pPr marL="0" indent="0">
              <a:buFontTx/>
              <a:buNone/>
            </a:pPr>
            <a:endParaRPr lang="en-US" b="0" i="0" dirty="0">
              <a:solidFill>
                <a:srgbClr val="0C0D0E"/>
              </a:solidFill>
              <a:effectLst/>
              <a:latin typeface="-apple-system"/>
            </a:endParaRPr>
          </a:p>
          <a:p>
            <a:pPr marL="0" indent="0">
              <a:buFontTx/>
              <a:buNone/>
            </a:pPr>
            <a:r>
              <a:rPr lang="en-US" b="0" i="0" dirty="0">
                <a:solidFill>
                  <a:srgbClr val="0C0D0E"/>
                </a:solidFill>
                <a:effectLst/>
                <a:latin typeface="-apple-system"/>
              </a:rPr>
              <a:t>Also, bear in mind that all deltas need be positive in ORE, so if you want a -50 Delta quote, so -50%, you need to enter at as a 0.50 in the &lt;</a:t>
            </a:r>
            <a:r>
              <a:rPr lang="en-US" b="0" i="0" dirty="0" err="1">
                <a:solidFill>
                  <a:srgbClr val="0C0D0E"/>
                </a:solidFill>
                <a:effectLst/>
                <a:latin typeface="-apple-system"/>
              </a:rPr>
              <a:t>PutDeltas</a:t>
            </a:r>
            <a:r>
              <a:rPr lang="en-US" b="0" i="0" dirty="0">
                <a:solidFill>
                  <a:srgbClr val="0C0D0E"/>
                </a:solidFill>
                <a:effectLst/>
                <a:latin typeface="-apple-system"/>
              </a:rPr>
              <a:t>&gt; node. So calls are positive, puts are negative.</a:t>
            </a:r>
          </a:p>
          <a:p>
            <a:pPr marL="0" indent="0">
              <a:buFontTx/>
              <a:buNone/>
            </a:pPr>
            <a:endParaRPr lang="en-GB" dirty="0"/>
          </a:p>
        </p:txBody>
      </p:sp>
      <p:sp>
        <p:nvSpPr>
          <p:cNvPr id="4" name="Slide Number Placeholder 3">
            <a:extLst>
              <a:ext uri="{FF2B5EF4-FFF2-40B4-BE49-F238E27FC236}">
                <a16:creationId xmlns:a16="http://schemas.microsoft.com/office/drawing/2014/main" id="{4238A124-BB90-E4BE-747B-F507247348C7}"/>
              </a:ext>
            </a:extLst>
          </p:cNvPr>
          <p:cNvSpPr>
            <a:spLocks noGrp="1"/>
          </p:cNvSpPr>
          <p:nvPr>
            <p:ph type="sldNum" sz="quarter" idx="5"/>
          </p:nvPr>
        </p:nvSpPr>
        <p:spPr/>
        <p:txBody>
          <a:bodyPr/>
          <a:lstStyle/>
          <a:p>
            <a:fld id="{25E58A82-CCB3-4915-8DA3-D4E24CAF62F5}" type="slidenum">
              <a:rPr lang="en-GB" smtClean="0"/>
              <a:t>30</a:t>
            </a:fld>
            <a:endParaRPr lang="en-GB"/>
          </a:p>
        </p:txBody>
      </p:sp>
    </p:spTree>
    <p:extLst>
      <p:ext uri="{BB962C8B-B14F-4D97-AF65-F5344CB8AC3E}">
        <p14:creationId xmlns:p14="http://schemas.microsoft.com/office/powerpoint/2010/main" val="353545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5B56-EB30-423D-9473-FDCD10B36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AB21F-A983-032E-9C7B-265519CDA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2AA0F-C21F-39B7-DC33-3E12EF7DA9EC}"/>
              </a:ext>
            </a:extLst>
          </p:cNvPr>
          <p:cNvSpPr>
            <a:spLocks noGrp="1"/>
          </p:cNvSpPr>
          <p:nvPr>
            <p:ph type="body" idx="1"/>
          </p:nvPr>
        </p:nvSpPr>
        <p:spPr/>
        <p:txBody>
          <a:bodyPr/>
          <a:lstStyle/>
          <a:p>
            <a:pPr marL="0" indent="0">
              <a:buFontTx/>
              <a:buNone/>
            </a:pPr>
            <a:r>
              <a:rPr lang="en-GB" dirty="0"/>
              <a:t>One additional way to build your implied volatility surface is with a Delta Surface</a:t>
            </a:r>
          </a:p>
          <a:p>
            <a:pPr marL="0" indent="0">
              <a:buFontTx/>
              <a:buNone/>
            </a:pPr>
            <a:endParaRPr lang="en-GB" dirty="0"/>
          </a:p>
          <a:p>
            <a:pPr marL="0" indent="0">
              <a:buFontTx/>
              <a:buNone/>
            </a:pPr>
            <a:r>
              <a:rPr lang="en-US" b="0" i="0" dirty="0">
                <a:solidFill>
                  <a:srgbClr val="0C0D0E"/>
                </a:solidFill>
                <a:effectLst/>
                <a:latin typeface="-apple-system"/>
              </a:rPr>
              <a:t>For traders, having quotes expressed in Delta, makes it easier to delta hedge their portfolio because they literally represent hedge ratios (One example: if you are long one share, your delta is +1 or +100% so you need to buy 2 puts ATM, so at -50%, in order to have a delta of 0, and a 0 delta means to be completely hedged.</a:t>
            </a:r>
          </a:p>
          <a:p>
            <a:pPr marL="0" indent="0">
              <a:buFontTx/>
              <a:buNone/>
            </a:pPr>
            <a:r>
              <a:rPr lang="en-US" b="0" i="0" dirty="0">
                <a:solidFill>
                  <a:srgbClr val="0C0D0E"/>
                </a:solidFill>
                <a:effectLst/>
                <a:latin typeface="-apple-system"/>
              </a:rPr>
              <a:t>So usually, you wont have 70% delta for example, you would have a -30% delta coming put </a:t>
            </a:r>
          </a:p>
          <a:p>
            <a:pPr marL="0" indent="0">
              <a:buFontTx/>
              <a:buNone/>
            </a:pPr>
            <a:r>
              <a:rPr lang="en-US" b="0" i="0" dirty="0">
                <a:solidFill>
                  <a:srgbClr val="0C0D0E"/>
                </a:solidFill>
                <a:effectLst/>
                <a:latin typeface="-apple-system"/>
              </a:rPr>
              <a:t>Just bear in mind that all deltas need be positive in ORE, so if you want a -40% Delta quote, you need to enter it at as a 0.40 in the &lt;</a:t>
            </a:r>
            <a:r>
              <a:rPr lang="en-US" b="0" i="0" dirty="0" err="1">
                <a:solidFill>
                  <a:srgbClr val="0C0D0E"/>
                </a:solidFill>
                <a:effectLst/>
                <a:latin typeface="-apple-system"/>
              </a:rPr>
              <a:t>PutDeltas</a:t>
            </a:r>
            <a:r>
              <a:rPr lang="en-US" b="0" i="0" dirty="0">
                <a:solidFill>
                  <a:srgbClr val="0C0D0E"/>
                </a:solidFill>
                <a:effectLst/>
                <a:latin typeface="-apple-system"/>
              </a:rPr>
              <a:t>&gt; node. So calls are positive, puts are negative, and they each have their own node to fill in.</a:t>
            </a:r>
          </a:p>
          <a:p>
            <a:pPr marL="0" indent="0">
              <a:buFontTx/>
              <a:buNone/>
            </a:pPr>
            <a:r>
              <a:rPr lang="en-US" b="0" i="0" dirty="0">
                <a:solidFill>
                  <a:srgbClr val="0C0D0E"/>
                </a:solidFill>
                <a:effectLst/>
                <a:latin typeface="-apple-system"/>
              </a:rPr>
              <a:t>And ATM, if we assume that we are delta neutral, a 50% delta Call is equal to a -50% delta put. </a:t>
            </a:r>
          </a:p>
          <a:p>
            <a:pPr marL="0" indent="0">
              <a:buFontTx/>
              <a:buNone/>
            </a:pPr>
            <a:r>
              <a:rPr lang="en-US" b="0" i="0" dirty="0">
                <a:solidFill>
                  <a:srgbClr val="0C0D0E"/>
                </a:solidFill>
                <a:effectLst/>
                <a:latin typeface="-apple-system"/>
              </a:rPr>
              <a:t>So market data providers will usually display something like this.</a:t>
            </a:r>
          </a:p>
          <a:p>
            <a:pPr marL="0" indent="0">
              <a:buFontTx/>
              <a:buNone/>
            </a:pPr>
            <a:endParaRPr lang="en-US" b="0" i="0" dirty="0">
              <a:solidFill>
                <a:srgbClr val="0C0D0E"/>
              </a:solidFill>
              <a:effectLst/>
              <a:latin typeface="-apple-system"/>
            </a:endParaRPr>
          </a:p>
          <a:p>
            <a:pPr marL="0" indent="0">
              <a:buFontTx/>
              <a:buNone/>
            </a:pPr>
            <a:r>
              <a:rPr lang="en-US" b="0" i="0" dirty="0">
                <a:solidFill>
                  <a:srgbClr val="0C0D0E"/>
                </a:solidFill>
                <a:effectLst/>
                <a:latin typeface="-apple-system"/>
              </a:rPr>
              <a:t>One particularity for this surface in ORE: you have to define: </a:t>
            </a:r>
          </a:p>
          <a:p>
            <a:pPr marL="171450" indent="-171450">
              <a:buFontTx/>
              <a:buChar char="-"/>
            </a:pPr>
            <a:r>
              <a:rPr lang="en-US" b="0" i="0" dirty="0">
                <a:solidFill>
                  <a:srgbClr val="0C0D0E"/>
                </a:solidFill>
                <a:effectLst/>
                <a:latin typeface="-apple-system"/>
              </a:rPr>
              <a:t>the quotes not ATM in one way with the &lt;</a:t>
            </a:r>
            <a:r>
              <a:rPr lang="en-US" b="0" i="0" dirty="0" err="1">
                <a:solidFill>
                  <a:srgbClr val="0C0D0E"/>
                </a:solidFill>
                <a:effectLst/>
                <a:latin typeface="-apple-system"/>
              </a:rPr>
              <a:t>CallDeltas</a:t>
            </a:r>
            <a:r>
              <a:rPr lang="en-US" b="0" i="0" dirty="0">
                <a:solidFill>
                  <a:srgbClr val="0C0D0E"/>
                </a:solidFill>
                <a:effectLst/>
                <a:latin typeface="-apple-system"/>
              </a:rPr>
              <a:t>&gt;, the &lt;</a:t>
            </a:r>
            <a:r>
              <a:rPr lang="en-US" b="0" i="0" dirty="0" err="1">
                <a:solidFill>
                  <a:srgbClr val="0C0D0E"/>
                </a:solidFill>
                <a:effectLst/>
                <a:latin typeface="-apple-system"/>
              </a:rPr>
              <a:t>PutDeltas</a:t>
            </a:r>
            <a:r>
              <a:rPr lang="en-US" b="0" i="0" dirty="0">
                <a:solidFill>
                  <a:srgbClr val="0C0D0E"/>
                </a:solidFill>
                <a:effectLst/>
                <a:latin typeface="-apple-system"/>
              </a:rPr>
              <a:t>&gt; and the &lt;</a:t>
            </a:r>
            <a:r>
              <a:rPr lang="en-US" b="0" i="0" dirty="0" err="1">
                <a:solidFill>
                  <a:srgbClr val="0C0D0E"/>
                </a:solidFill>
                <a:effectLst/>
                <a:latin typeface="-apple-system"/>
              </a:rPr>
              <a:t>DeltaType</a:t>
            </a:r>
            <a:r>
              <a:rPr lang="en-US" b="0" i="0" dirty="0">
                <a:solidFill>
                  <a:srgbClr val="0C0D0E"/>
                </a:solidFill>
                <a:effectLst/>
                <a:latin typeface="-apple-system"/>
              </a:rPr>
              <a:t>&gt; nodes, so whether it’s a spot or a forward quote</a:t>
            </a:r>
          </a:p>
          <a:p>
            <a:pPr marL="171450" indent="-171450">
              <a:buFontTx/>
              <a:buChar char="-"/>
            </a:pPr>
            <a:r>
              <a:rPr lang="en-US" b="0" i="0" dirty="0">
                <a:solidFill>
                  <a:srgbClr val="0C0D0E"/>
                </a:solidFill>
                <a:effectLst/>
                <a:latin typeface="-apple-system"/>
              </a:rPr>
              <a:t>And then, you need to define the ATM quote (singular), with the &lt;</a:t>
            </a:r>
            <a:r>
              <a:rPr lang="en-US" b="0" i="0" dirty="0" err="1">
                <a:solidFill>
                  <a:srgbClr val="0C0D0E"/>
                </a:solidFill>
                <a:effectLst/>
                <a:latin typeface="-apple-system"/>
              </a:rPr>
              <a:t>AtmType</a:t>
            </a:r>
            <a:r>
              <a:rPr lang="en-US" b="0" i="0" dirty="0">
                <a:solidFill>
                  <a:srgbClr val="0C0D0E"/>
                </a:solidFill>
                <a:effectLst/>
                <a:latin typeface="-apple-system"/>
              </a:rPr>
              <a:t>&gt; which should be set to </a:t>
            </a:r>
            <a:r>
              <a:rPr lang="en-US" b="0" i="0" dirty="0" err="1">
                <a:solidFill>
                  <a:srgbClr val="0C0D0E"/>
                </a:solidFill>
                <a:effectLst/>
                <a:latin typeface="-apple-system"/>
              </a:rPr>
              <a:t>AtmDeltaNeutral</a:t>
            </a:r>
            <a:r>
              <a:rPr lang="en-US" b="0" i="0" dirty="0">
                <a:solidFill>
                  <a:srgbClr val="0C0D0E"/>
                </a:solidFill>
                <a:effectLst/>
                <a:latin typeface="-apple-system"/>
              </a:rPr>
              <a:t> and the &lt;</a:t>
            </a:r>
            <a:r>
              <a:rPr lang="en-US" b="0" i="0" dirty="0" err="1">
                <a:solidFill>
                  <a:srgbClr val="0C0D0E"/>
                </a:solidFill>
                <a:effectLst/>
                <a:latin typeface="-apple-system"/>
              </a:rPr>
              <a:t>AtmDeltaType</a:t>
            </a:r>
            <a:r>
              <a:rPr lang="en-US" b="0" i="0" dirty="0">
                <a:solidFill>
                  <a:srgbClr val="0C0D0E"/>
                </a:solidFill>
                <a:effectLst/>
                <a:latin typeface="-apple-system"/>
              </a:rPr>
              <a:t>&gt; node, which is equivalent to the &lt;</a:t>
            </a:r>
            <a:r>
              <a:rPr lang="en-US" b="0" i="0" dirty="0" err="1">
                <a:solidFill>
                  <a:srgbClr val="0C0D0E"/>
                </a:solidFill>
                <a:effectLst/>
                <a:latin typeface="-apple-system"/>
              </a:rPr>
              <a:t>DeltaType</a:t>
            </a:r>
            <a:r>
              <a:rPr lang="en-US" b="0" i="0" dirty="0">
                <a:solidFill>
                  <a:srgbClr val="0C0D0E"/>
                </a:solidFill>
                <a:effectLst/>
                <a:latin typeface="-apple-system"/>
              </a:rPr>
              <a:t>&gt; node, where you define if it’s a spot or forward quote.</a:t>
            </a:r>
          </a:p>
          <a:p>
            <a:pPr marL="0" indent="0">
              <a:buFontTx/>
              <a:buNone/>
            </a:pPr>
            <a:r>
              <a:rPr lang="en-US" b="0" i="0" dirty="0">
                <a:solidFill>
                  <a:srgbClr val="0C0D0E"/>
                </a:solidFill>
                <a:effectLst/>
                <a:latin typeface="-apple-system"/>
              </a:rPr>
              <a:t>And both type of quote have their own quote reference:</a:t>
            </a:r>
          </a:p>
          <a:p>
            <a:pPr marL="171450" indent="-171450">
              <a:buFontTx/>
              <a:buChar char="-"/>
            </a:pPr>
            <a:r>
              <a:rPr lang="en-US" b="0" i="0" dirty="0">
                <a:solidFill>
                  <a:srgbClr val="0C0D0E"/>
                </a:solidFill>
                <a:effectLst/>
                <a:latin typeface="-apple-system"/>
              </a:rPr>
              <a:t>For the quotes not ATM : you have to define it as […]</a:t>
            </a:r>
          </a:p>
          <a:p>
            <a:pPr marL="171450" indent="-171450">
              <a:buFontTx/>
              <a:buChar char="-"/>
            </a:pPr>
            <a:r>
              <a:rPr lang="en-US" b="0" i="0" dirty="0">
                <a:solidFill>
                  <a:srgbClr val="0C0D0E"/>
                </a:solidFill>
                <a:effectLst/>
                <a:latin typeface="-apple-system"/>
              </a:rPr>
              <a:t>And for a ATM quotes, you have to </a:t>
            </a:r>
            <a:r>
              <a:rPr lang="en-US" b="0" i="0" dirty="0" err="1">
                <a:solidFill>
                  <a:srgbClr val="0C0D0E"/>
                </a:solidFill>
                <a:effectLst/>
                <a:latin typeface="-apple-system"/>
              </a:rPr>
              <a:t>dedinge</a:t>
            </a:r>
            <a:r>
              <a:rPr lang="en-US" b="0" i="0" dirty="0">
                <a:solidFill>
                  <a:srgbClr val="0C0D0E"/>
                </a:solidFill>
                <a:effectLst/>
                <a:latin typeface="-apple-system"/>
              </a:rPr>
              <a:t> it as […]</a:t>
            </a:r>
          </a:p>
          <a:p>
            <a:pPr marL="0" indent="0">
              <a:buFontTx/>
              <a:buNone/>
            </a:pPr>
            <a:endParaRPr lang="en-GB" dirty="0"/>
          </a:p>
        </p:txBody>
      </p:sp>
      <p:sp>
        <p:nvSpPr>
          <p:cNvPr id="4" name="Slide Number Placeholder 3">
            <a:extLst>
              <a:ext uri="{FF2B5EF4-FFF2-40B4-BE49-F238E27FC236}">
                <a16:creationId xmlns:a16="http://schemas.microsoft.com/office/drawing/2014/main" id="{52728603-234A-2DFD-BF6E-0442E008A64C}"/>
              </a:ext>
            </a:extLst>
          </p:cNvPr>
          <p:cNvSpPr>
            <a:spLocks noGrp="1"/>
          </p:cNvSpPr>
          <p:nvPr>
            <p:ph type="sldNum" sz="quarter" idx="5"/>
          </p:nvPr>
        </p:nvSpPr>
        <p:spPr/>
        <p:txBody>
          <a:bodyPr/>
          <a:lstStyle/>
          <a:p>
            <a:fld id="{25E58A82-CCB3-4915-8DA3-D4E24CAF62F5}" type="slidenum">
              <a:rPr lang="en-GB" smtClean="0"/>
              <a:t>31</a:t>
            </a:fld>
            <a:endParaRPr lang="en-GB"/>
          </a:p>
        </p:txBody>
      </p:sp>
    </p:spTree>
    <p:extLst>
      <p:ext uri="{BB962C8B-B14F-4D97-AF65-F5344CB8AC3E}">
        <p14:creationId xmlns:p14="http://schemas.microsoft.com/office/powerpoint/2010/main" val="1989710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F9B33-6F98-50E3-FB1D-2E39C2CD4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F4884-1B30-2AFD-1C4E-C0E04864A6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FDD84-932B-4326-6F16-11FB6CCC38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QuantLib\ql\experimental\fx\blackdeltacalculator.cpp line 24]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part which is not as trivial as for the moneyness case, is the transformation from a delta axis to a strike 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formula looks a bit tricky but there is actually nothing fundamentally complicated: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Ft is the forward equity price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phi is just a 1 if it’s call and -1 if it’s a put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N-1 represent the inverse cumulative distribution function: same as the CDF every mathematical library would this function, including Excel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nu represents the delta forward because we are using the black 76 model, and if your delta quote type is set to Spot then you need to divide the delta from that quote by the forward discount factor, and if the delta quote type is set to forward, it’s the value of this delta. Just note that phi time nu should always be positive: in ORE, we are using the absolute value of the delta, and in that case, we are not multiplying by phi. In different circumstances, your delta will always negative when have deltas coming from put, and in those case, phi is negative as well, so you end up with a positive value.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We’ve got the implied volatility which is the value of the quote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you’ve got the time to expiry, which calculated from the expiry component of the 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as you can see: the delta, the expiry and of course the implied volatility is coming directly from the quote, however the equity forward and forward discount factors, and that’s the non-trivial part of this transformation because those needs to be calculated or provided beforehand and your algorithm – if you are building it from scratch – need to account for this chronology.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am also adding the reverse transformation, which you should more familiar with, if you already have knowledge about the </a:t>
            </a:r>
            <a:r>
              <a:rPr lang="en-GB" dirty="0" err="1"/>
              <a:t>greeks</a:t>
            </a:r>
            <a:r>
              <a:rPr lang="en-GB" dirty="0"/>
              <a:t> calculations for European equity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a:extLst>
              <a:ext uri="{FF2B5EF4-FFF2-40B4-BE49-F238E27FC236}">
                <a16:creationId xmlns:a16="http://schemas.microsoft.com/office/drawing/2014/main" id="{63254FF0-EEC8-90D2-1AD2-91B991D7C4B5}"/>
              </a:ext>
            </a:extLst>
          </p:cNvPr>
          <p:cNvSpPr>
            <a:spLocks noGrp="1"/>
          </p:cNvSpPr>
          <p:nvPr>
            <p:ph type="sldNum" sz="quarter" idx="5"/>
          </p:nvPr>
        </p:nvSpPr>
        <p:spPr/>
        <p:txBody>
          <a:bodyPr/>
          <a:lstStyle/>
          <a:p>
            <a:fld id="{25E58A82-CCB3-4915-8DA3-D4E24CAF62F5}" type="slidenum">
              <a:rPr lang="en-GB" smtClean="0"/>
              <a:t>32</a:t>
            </a:fld>
            <a:endParaRPr lang="en-GB"/>
          </a:p>
        </p:txBody>
      </p:sp>
    </p:spTree>
    <p:extLst>
      <p:ext uri="{BB962C8B-B14F-4D97-AF65-F5344CB8AC3E}">
        <p14:creationId xmlns:p14="http://schemas.microsoft.com/office/powerpoint/2010/main" val="2181553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634CF-550F-E573-5427-570D0FE02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E346B-9FE6-542C-F139-E0159357E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1F064-7B0D-994A-B1CC-6504D218AB61}"/>
              </a:ext>
            </a:extLst>
          </p:cNvPr>
          <p:cNvSpPr>
            <a:spLocks noGrp="1"/>
          </p:cNvSpPr>
          <p:nvPr>
            <p:ph type="body" idx="1"/>
          </p:nvPr>
        </p:nvSpPr>
        <p:spPr/>
        <p:txBody>
          <a:bodyPr/>
          <a:lstStyle/>
          <a:p>
            <a:pPr marL="0" indent="0">
              <a:buFontTx/>
              <a:buNone/>
            </a:pPr>
            <a:r>
              <a:rPr lang="en-GB" dirty="0"/>
              <a:t>Proxy Surface:</a:t>
            </a:r>
          </a:p>
          <a:p>
            <a:pPr marL="0" indent="0">
              <a:buFontTx/>
              <a:buNone/>
            </a:pPr>
            <a:endParaRPr lang="en-GB" dirty="0"/>
          </a:p>
          <a:p>
            <a:pPr marL="0" indent="0">
              <a:buFontTx/>
              <a:buNone/>
            </a:pPr>
            <a:r>
              <a:rPr lang="en-GB" dirty="0"/>
              <a:t>I mentioned it as an example, but there are cases you don’t have a proper liquid market of instrument quotes needed to build your implied volatility curve (so no implied vols or option prices).</a:t>
            </a:r>
          </a:p>
          <a:p>
            <a:pPr marL="0" indent="0">
              <a:buFontTx/>
              <a:buNone/>
            </a:pPr>
            <a:r>
              <a:rPr lang="en-GB" dirty="0"/>
              <a:t>In this case, you can configure proxy surfaces, with </a:t>
            </a:r>
            <a:r>
              <a:rPr lang="en-GB" dirty="0" err="1"/>
              <a:t>underlyings</a:t>
            </a:r>
            <a:r>
              <a:rPr lang="en-GB" dirty="0"/>
              <a:t> which you think have a similar volatility profile.</a:t>
            </a:r>
          </a:p>
          <a:p>
            <a:pPr marL="0" indent="0">
              <a:buFontTx/>
              <a:buNone/>
            </a:pPr>
            <a:r>
              <a:rPr lang="en-GB" dirty="0"/>
              <a:t>You build it with a &lt;ProxySurface&gt; node and then you need to provide the curve id of an equity underlying which must match another curve configuration.</a:t>
            </a:r>
          </a:p>
          <a:p>
            <a:pPr marL="0" indent="0">
              <a:buFontTx/>
              <a:buNone/>
            </a:pPr>
            <a:r>
              <a:rPr lang="en-GB" dirty="0"/>
              <a:t>In the case the currency of this curve is different from the curve we want to proxy, this become a lit bit more complicated because we need to provide a reference to the relevant FX volatility curve and correlation curve, between the FX rate and the equity spot.</a:t>
            </a:r>
          </a:p>
          <a:p>
            <a:pPr marL="0" indent="0">
              <a:buFontTx/>
              <a:buNone/>
            </a:pPr>
            <a:r>
              <a:rPr lang="en-GB" dirty="0"/>
              <a:t>And that comes from the formula of the variance of a sum of 2 random variables (see formula), which hopefully you should know already, and we are going into this formula in a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these 3 curve configs - actually minimum 4 because there is also the interest rate curve from the other currency, which can be dependant on other curves and so on… - so , all these curves need to build correctly before you can actually build a proxy volatility surface with a different currency.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how to build FX Volatilities and Correlation surfaces, this would need to be explained in a future video. </a:t>
            </a:r>
          </a:p>
        </p:txBody>
      </p:sp>
      <p:sp>
        <p:nvSpPr>
          <p:cNvPr id="4" name="Slide Number Placeholder 3">
            <a:extLst>
              <a:ext uri="{FF2B5EF4-FFF2-40B4-BE49-F238E27FC236}">
                <a16:creationId xmlns:a16="http://schemas.microsoft.com/office/drawing/2014/main" id="{A90DE689-9CBE-0981-837E-71B2E095C055}"/>
              </a:ext>
            </a:extLst>
          </p:cNvPr>
          <p:cNvSpPr>
            <a:spLocks noGrp="1"/>
          </p:cNvSpPr>
          <p:nvPr>
            <p:ph type="sldNum" sz="quarter" idx="5"/>
          </p:nvPr>
        </p:nvSpPr>
        <p:spPr/>
        <p:txBody>
          <a:bodyPr/>
          <a:lstStyle/>
          <a:p>
            <a:fld id="{25E58A82-CCB3-4915-8DA3-D4E24CAF62F5}" type="slidenum">
              <a:rPr lang="en-GB" smtClean="0"/>
              <a:t>33</a:t>
            </a:fld>
            <a:endParaRPr lang="en-GB"/>
          </a:p>
        </p:txBody>
      </p:sp>
    </p:spTree>
    <p:extLst>
      <p:ext uri="{BB962C8B-B14F-4D97-AF65-F5344CB8AC3E}">
        <p14:creationId xmlns:p14="http://schemas.microsoft.com/office/powerpoint/2010/main" val="2152586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882FB-7437-A045-B416-1FE8EBF57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E6325-D6A5-7EAC-3121-C4B58C230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28B0CD-F46D-ACFC-30FA-29B337C7447B}"/>
              </a:ext>
            </a:extLst>
          </p:cNvPr>
          <p:cNvSpPr>
            <a:spLocks noGrp="1"/>
          </p:cNvSpPr>
          <p:nvPr>
            <p:ph type="body" idx="1"/>
          </p:nvPr>
        </p:nvSpPr>
        <p:spPr/>
        <p:txBody>
          <a:bodyPr/>
          <a:lstStyle/>
          <a:p>
            <a:pPr marL="0" indent="0">
              <a:buFontTx/>
              <a:buNone/>
            </a:pPr>
            <a:r>
              <a:rPr lang="en-GB" dirty="0"/>
              <a:t>[See code in </a:t>
            </a:r>
            <a:r>
              <a:rPr lang="fr-FR" dirty="0" err="1"/>
              <a:t>QuantExt</a:t>
            </a:r>
            <a:r>
              <a:rPr lang="fr-FR" dirty="0"/>
              <a:t>\qle\termstructures</a:t>
            </a:r>
            <a:r>
              <a:rPr lang="en-GB" dirty="0"/>
              <a:t>blackvolsurfaceproxy.cpp line 42]</a:t>
            </a:r>
          </a:p>
          <a:p>
            <a:pPr marL="0" indent="0">
              <a:buFontTx/>
              <a:buNone/>
            </a:pPr>
            <a:r>
              <a:rPr lang="en-GB" dirty="0"/>
              <a:t>It’s interesting to look at what’s happening in the background: because in order to estimate an implied volatility from this proxy surface which corresponds to an equivalent strike and time to expiry for our current surface, we need to make sure that we have equivalent level of strike and time to expiry.</a:t>
            </a:r>
          </a:p>
          <a:p>
            <a:pPr marL="0" indent="0">
              <a:buFontTx/>
              <a:buNone/>
            </a:pPr>
            <a:r>
              <a:rPr lang="en-GB" dirty="0"/>
              <a:t>Now, time to expiry would the same because it’s the exact same scale and axis.</a:t>
            </a:r>
          </a:p>
          <a:p>
            <a:pPr marL="0" indent="0">
              <a:buFontTx/>
              <a:buNone/>
            </a:pPr>
            <a:r>
              <a:rPr lang="en-GB" dirty="0"/>
              <a:t>For the strikes, it is completely different! You can have one equity which has a spot around 4000 and the other around 10. So obviously if you take the implied volatility of the proxy curve at a strike of 4000, you are going to be very far in or out of the money, and it’s </a:t>
            </a:r>
            <a:r>
              <a:rPr lang="en-GB" dirty="0" err="1"/>
              <a:t>gonna</a:t>
            </a:r>
            <a:r>
              <a:rPr lang="en-GB" dirty="0"/>
              <a:t> be completely wrong.</a:t>
            </a:r>
          </a:p>
          <a:p>
            <a:pPr marL="0" indent="0">
              <a:buFontTx/>
              <a:buNone/>
            </a:pPr>
            <a:r>
              <a:rPr lang="en-GB" dirty="0"/>
              <a:t>One way is to deal around it is to use moneyness because it’s a relative level compared to the spot or forward value: so a 90% of moneyness for example, represent the same thing.</a:t>
            </a:r>
          </a:p>
          <a:p>
            <a:pPr marL="0" indent="0">
              <a:buFontTx/>
              <a:buNone/>
            </a:pPr>
            <a:endParaRPr lang="en-GB" dirty="0"/>
          </a:p>
          <a:p>
            <a:pPr marL="0" indent="0">
              <a:buFontTx/>
              <a:buNone/>
            </a:pPr>
            <a:r>
              <a:rPr lang="en-GB" dirty="0"/>
              <a:t>There are 2 cases though:</a:t>
            </a:r>
          </a:p>
          <a:p>
            <a:pPr marL="171450" indent="-171450">
              <a:buFontTx/>
              <a:buChar char="-"/>
            </a:pPr>
            <a:r>
              <a:rPr lang="en-GB" dirty="0"/>
              <a:t>First case: the currencies of the vols are the same: in that case, it’s relatively straightforward because the equity forward prices are directly comparable and the volatility skew, smile or moneyness relationship is driven purely by the underlying asset dynamics, not by currency-related effects so we can use the simple strike-forward ratio to express moneyness and we can find an adequate level of strike for the proxy surface and then you can just take the proxy implied vol for this strike and expiry</a:t>
            </a:r>
          </a:p>
          <a:p>
            <a:pPr marL="171450" indent="-171450">
              <a:buFontTx/>
              <a:buChar char="-"/>
            </a:pPr>
            <a:r>
              <a:rPr lang="en-GB" dirty="0"/>
              <a:t>The second case, not that straight forward at all: first of all, like I have just showed you, in order to estimate the implied vol you need to account for the FX volatility </a:t>
            </a:r>
            <a:r>
              <a:rPr lang="en-GB" dirty="0" err="1"/>
              <a:t>atm</a:t>
            </a:r>
            <a:r>
              <a:rPr lang="en-GB" dirty="0"/>
              <a:t> and the correlation between the proxy underlying and the FX rate.</a:t>
            </a:r>
          </a:p>
          <a:p>
            <a:pPr marL="0" indent="0">
              <a:buFontTx/>
              <a:buNone/>
            </a:pPr>
            <a:r>
              <a:rPr lang="en-GB" dirty="0"/>
              <a:t>    And similarly to the other equation, we need to determine the equivalent level of strike to use.</a:t>
            </a:r>
          </a:p>
          <a:p>
            <a:pPr marL="0" indent="0">
              <a:buFontTx/>
              <a:buNone/>
            </a:pPr>
            <a:r>
              <a:rPr lang="en-GB" dirty="0"/>
              <a:t>And this is tricky because in this situation because the equity forwards are not equivalent, because they are not of the same currency, so we cannot use the simple strike-forward ratio.</a:t>
            </a:r>
          </a:p>
          <a:p>
            <a:pPr marL="0" indent="0">
              <a:buFontTx/>
              <a:buNone/>
            </a:pPr>
            <a:r>
              <a:rPr lang="en-GB" dirty="0"/>
              <a:t>What we can do though, is used the normalised moneyness equation, which allows for a universal comparison of volatility surface, and this looks like that </a:t>
            </a:r>
            <a:r>
              <a:rPr lang="en-GB" b="1" i="0" u="sng" dirty="0">
                <a:solidFill>
                  <a:schemeClr val="accent4"/>
                </a:solidFill>
                <a:effectLst/>
              </a:rPr>
              <a:t>[●]</a:t>
            </a:r>
            <a:r>
              <a:rPr lang="en-GB" dirty="0"/>
              <a:t>.</a:t>
            </a:r>
          </a:p>
          <a:p>
            <a:pPr marL="171450" indent="-171450">
              <a:buFontTx/>
              <a:buChar char="-"/>
            </a:pPr>
            <a:r>
              <a:rPr lang="en-GB" dirty="0"/>
              <a:t>First of all we replaced the moneyness by the log-moneyness and that’s because the natural logarithm reflects the real-world behaviour of asset prices (e.g. the GBM) and strike relationship (e.g. skews and smile)</a:t>
            </a:r>
          </a:p>
          <a:p>
            <a:pPr marL="171450" indent="-171450">
              <a:buFontTx/>
              <a:buChar char="-"/>
            </a:pPr>
            <a:r>
              <a:rPr lang="en-GB" dirty="0"/>
              <a:t>Then we normalise the equation by dividing by the </a:t>
            </a:r>
            <a:r>
              <a:rPr lang="en-GB" dirty="0" err="1"/>
              <a:t>atm</a:t>
            </a:r>
            <a:r>
              <a:rPr lang="en-GB" dirty="0"/>
              <a:t> volatility multiplied by its scaling over time, to make sure that we account for volatility shapes</a:t>
            </a:r>
          </a:p>
          <a:p>
            <a:pPr marL="0" indent="0">
              <a:buFontTx/>
              <a:buNone/>
            </a:pPr>
            <a:r>
              <a:rPr lang="en-GB" dirty="0"/>
              <a:t>By doing that, basically we obtain dimensionless values, </a:t>
            </a:r>
            <a:r>
              <a:rPr lang="en-GB" b="1" i="0" u="sng" dirty="0">
                <a:solidFill>
                  <a:schemeClr val="accent4"/>
                </a:solidFill>
                <a:effectLst/>
              </a:rPr>
              <a:t>[●] </a:t>
            </a:r>
            <a:r>
              <a:rPr lang="en-GB" dirty="0"/>
              <a:t>which we can use to find an equivalent proxy strike.</a:t>
            </a:r>
          </a:p>
          <a:p>
            <a:pPr marL="0" indent="0">
              <a:buFontTx/>
              <a:buNone/>
            </a:pPr>
            <a:r>
              <a:rPr lang="en-GB" dirty="0"/>
              <a:t>And you can also notice that this normalised moneyness corresponds to the first part of the d1 equation, without the sigma square /2 time t, which enables to focus only on the core relationship between moneyness and implied volatility, abstracting away the small adjustments related to drift.</a:t>
            </a:r>
          </a:p>
          <a:p>
            <a:pPr marL="0" indent="0">
              <a:buFontTx/>
              <a:buNone/>
            </a:pPr>
            <a:r>
              <a:rPr lang="en-GB" dirty="0"/>
              <a:t>Now talking of drift: we are getting further and further away from our initial subject, which is how to setup the curve config for equity volatility and its relevant market data.</a:t>
            </a:r>
          </a:p>
        </p:txBody>
      </p:sp>
      <p:sp>
        <p:nvSpPr>
          <p:cNvPr id="4" name="Slide Number Placeholder 3">
            <a:extLst>
              <a:ext uri="{FF2B5EF4-FFF2-40B4-BE49-F238E27FC236}">
                <a16:creationId xmlns:a16="http://schemas.microsoft.com/office/drawing/2014/main" id="{60B208CA-EA65-B24B-603D-511506168CE1}"/>
              </a:ext>
            </a:extLst>
          </p:cNvPr>
          <p:cNvSpPr>
            <a:spLocks noGrp="1"/>
          </p:cNvSpPr>
          <p:nvPr>
            <p:ph type="sldNum" sz="quarter" idx="5"/>
          </p:nvPr>
        </p:nvSpPr>
        <p:spPr/>
        <p:txBody>
          <a:bodyPr/>
          <a:lstStyle/>
          <a:p>
            <a:fld id="{25E58A82-CCB3-4915-8DA3-D4E24CAF62F5}" type="slidenum">
              <a:rPr lang="en-GB" smtClean="0"/>
              <a:t>34</a:t>
            </a:fld>
            <a:endParaRPr lang="en-GB"/>
          </a:p>
        </p:txBody>
      </p:sp>
    </p:spTree>
    <p:extLst>
      <p:ext uri="{BB962C8B-B14F-4D97-AF65-F5344CB8AC3E}">
        <p14:creationId xmlns:p14="http://schemas.microsoft.com/office/powerpoint/2010/main" val="2698264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US" dirty="0"/>
              <a:t>see </a:t>
            </a:r>
            <a:r>
              <a:rPr lang="en-US" dirty="0" err="1"/>
              <a:t>OREData</a:t>
            </a:r>
            <a:r>
              <a:rPr lang="en-US" dirty="0"/>
              <a:t>\ored\marketdata\equityvolcurve.cpp line 166]</a:t>
            </a:r>
            <a:endParaRPr lang="en-GB" dirty="0"/>
          </a:p>
          <a:p>
            <a:r>
              <a:rPr lang="en-GB" dirty="0"/>
              <a:t>And the last thing we need to talk about, is how to setup its interpolation and extrapolation.</a:t>
            </a:r>
          </a:p>
          <a:p>
            <a:r>
              <a:rPr lang="en-GB" dirty="0"/>
              <a:t>And to know which type of inter or extrapolation is applicable to which case, it requires a little bit of mental gymnastic.</a:t>
            </a:r>
          </a:p>
          <a:p>
            <a:endParaRPr lang="en-GB" dirty="0"/>
          </a:p>
          <a:p>
            <a:r>
              <a:rPr lang="en-GB" dirty="0"/>
              <a:t>A few things to note:</a:t>
            </a:r>
          </a:p>
          <a:p>
            <a:pPr marL="171450" indent="-171450">
              <a:buFontTx/>
              <a:buChar char="-"/>
            </a:pPr>
            <a:r>
              <a:rPr lang="en-GB" dirty="0"/>
              <a:t>By default, interpolation is set to ‘Linear’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By default, extrapolation is set to ‘Flat’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‘UseInterpolator’ and ‘Linear’ are actually doing the same thing and setting the extrapolation to use the interpolation method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both interpolation or extrapolation, if the type entered is not found, it doesn’t stop the code, and it is set to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the equity curve, you can set interpolation to ‘LinearFlat’ and it acts as a sort of composite: it is going to set interpolation to Linear and extrapolation to Flat (so you don’t need to add the extrapolation node)</a:t>
            </a:r>
          </a:p>
          <a:p>
            <a:pPr marL="171450" indent="-171450">
              <a:buFontTx/>
              <a:buChar char="-"/>
            </a:pPr>
            <a:r>
              <a:rPr lang="en-GB" dirty="0"/>
              <a:t>‘Wildcard’ means: if either (or both) strikes or expiries are configured with a wildcard character which means that reciprocally, ‘Explicit’ is the case where both have quotes explicitly provided</a:t>
            </a:r>
          </a:p>
          <a:p>
            <a:pPr marL="171450" indent="-171450">
              <a:buFontTx/>
              <a:buChar char="-"/>
            </a:pPr>
            <a:r>
              <a:rPr lang="en-GB" dirty="0"/>
              <a:t>If you are interested in setting a linear extrapolation near the strike with a flat extrapolation on the further strikes, it is not possible to do it natively with ORE XMLs, for now at least, but if you know about C++ you can relatively easily, I think, change some settings in the code to allow it. The code already allows it, as you can see it here [show </a:t>
            </a:r>
            <a:r>
              <a:rPr lang="fr-FR" dirty="0" err="1"/>
              <a:t>QuantExt</a:t>
            </a:r>
            <a:r>
              <a:rPr lang="fr-FR" dirty="0"/>
              <a:t>\qle\interpolators\optioninterpolator2d.hpp line 286] and </a:t>
            </a:r>
            <a:r>
              <a:rPr lang="fr-FR" dirty="0" err="1"/>
              <a:t>it</a:t>
            </a:r>
            <a:r>
              <a:rPr lang="fr-FR" dirty="0"/>
              <a:t> </a:t>
            </a:r>
            <a:r>
              <a:rPr lang="fr-FR" dirty="0" err="1"/>
              <a:t>allows</a:t>
            </a:r>
            <a:r>
              <a:rPr lang="fr-FR" dirty="0"/>
              <a:t> </a:t>
            </a:r>
            <a:r>
              <a:rPr lang="fr-FR" dirty="0" err="1"/>
              <a:t>it</a:t>
            </a:r>
            <a:r>
              <a:rPr lang="fr-FR" dirty="0"/>
              <a:t> </a:t>
            </a:r>
            <a:r>
              <a:rPr lang="fr-FR" dirty="0" err="1"/>
              <a:t>pretty</a:t>
            </a:r>
            <a:r>
              <a:rPr lang="fr-FR" dirty="0"/>
              <a:t> </a:t>
            </a:r>
            <a:r>
              <a:rPr lang="fr-FR" dirty="0" err="1"/>
              <a:t>early</a:t>
            </a:r>
            <a:r>
              <a:rPr lang="fr-FR" dirty="0"/>
              <a:t> in the code, </a:t>
            </a:r>
            <a:r>
              <a:rPr lang="fr-FR" dirty="0" err="1"/>
              <a:t>it</a:t>
            </a:r>
            <a:r>
              <a:rPr lang="fr-FR" dirty="0"/>
              <a:t> </a:t>
            </a:r>
            <a:r>
              <a:rPr lang="fr-FR" dirty="0" err="1"/>
              <a:t>is</a:t>
            </a:r>
            <a:r>
              <a:rPr lang="fr-FR" dirty="0"/>
              <a:t> </a:t>
            </a:r>
            <a:r>
              <a:rPr lang="fr-FR" dirty="0" err="1"/>
              <a:t>just</a:t>
            </a:r>
            <a:r>
              <a:rPr lang="fr-FR" dirty="0"/>
              <a:t> </a:t>
            </a:r>
            <a:r>
              <a:rPr lang="fr-FR" dirty="0" err="1"/>
              <a:t>overridden</a:t>
            </a:r>
            <a:r>
              <a:rPr lang="fr-FR" dirty="0"/>
              <a:t> in the construction of the </a:t>
            </a:r>
            <a:r>
              <a:rPr lang="fr-FR" dirty="0" err="1"/>
              <a:t>equity</a:t>
            </a:r>
            <a:r>
              <a:rPr lang="fr-FR" dirty="0"/>
              <a:t> vol </a:t>
            </a:r>
            <a:r>
              <a:rPr lang="fr-FR" dirty="0" err="1"/>
              <a:t>object</a:t>
            </a:r>
            <a:r>
              <a:rPr lang="fr-FR" dirty="0"/>
              <a:t> [show </a:t>
            </a:r>
            <a:r>
              <a:rPr lang="en-US" dirty="0" err="1"/>
              <a:t>OREData</a:t>
            </a:r>
            <a:r>
              <a:rPr lang="en-US" dirty="0"/>
              <a:t>\ored\marketdata\equityvolcurve.cpp line 505]</a:t>
            </a: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35</a:t>
            </a:fld>
            <a:endParaRPr lang="en-GB"/>
          </a:p>
        </p:txBody>
      </p:sp>
    </p:spTree>
    <p:extLst>
      <p:ext uri="{BB962C8B-B14F-4D97-AF65-F5344CB8AC3E}">
        <p14:creationId xmlns:p14="http://schemas.microsoft.com/office/powerpoint/2010/main" val="1969282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13061-DE04-01F4-6F40-9B1E61D17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705D6-CC86-F315-D46A-5BC21FF41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CD1F8-9A9A-5BE2-C0D4-7AAAF7021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B623345-E4A9-B6DA-82A2-7842FBACFC47}"/>
              </a:ext>
            </a:extLst>
          </p:cNvPr>
          <p:cNvSpPr>
            <a:spLocks noGrp="1"/>
          </p:cNvSpPr>
          <p:nvPr>
            <p:ph type="sldNum" sz="quarter" idx="5"/>
          </p:nvPr>
        </p:nvSpPr>
        <p:spPr/>
        <p:txBody>
          <a:bodyPr/>
          <a:lstStyle/>
          <a:p>
            <a:fld id="{25E58A82-CCB3-4915-8DA3-D4E24CAF62F5}" type="slidenum">
              <a:rPr lang="en-GB" smtClean="0"/>
              <a:t>36</a:t>
            </a:fld>
            <a:endParaRPr lang="en-GB"/>
          </a:p>
        </p:txBody>
      </p:sp>
    </p:spTree>
    <p:extLst>
      <p:ext uri="{BB962C8B-B14F-4D97-AF65-F5344CB8AC3E}">
        <p14:creationId xmlns:p14="http://schemas.microsoft.com/office/powerpoint/2010/main" val="2847067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come back quickly to OneDimSolverConfig node: this node allows for the configuration of the one-dimensional root-finding algorithm, which is used to estimate the implied volatility of an option given a quote price. This is obviously only not needed when implied volatilities are explicitly provided.</a:t>
            </a:r>
          </a:p>
          <a:p>
            <a:endParaRPr lang="en-GB" dirty="0"/>
          </a:p>
          <a:p>
            <a:r>
              <a:rPr lang="en-GB" dirty="0"/>
              <a:t>The root finding algorithm which is used to estimate the implied volatility of our option is the Brent algorithm. The same algorithm which is used during bootstrapping to find the fair rate of a swap, and which I described in the episode 2 of the </a:t>
            </a:r>
            <a:r>
              <a:rPr lang="en-GB" dirty="0" err="1"/>
              <a:t>ois</a:t>
            </a:r>
            <a:r>
              <a:rPr lang="en-GB" dirty="0"/>
              <a:t> bootstrapping video. There, I showed some of the C++ code from ORE and presented a small example of how it worked. </a:t>
            </a:r>
          </a:p>
          <a:p>
            <a:endParaRPr lang="en-GB" dirty="0"/>
          </a:p>
          <a:p>
            <a:r>
              <a:rPr lang="en-GB" dirty="0"/>
              <a:t>You want to find x, such that f(x) =0, which, when you put in an algorithm form:</a:t>
            </a:r>
          </a:p>
          <a:p>
            <a:r>
              <a:rPr lang="en-GB" dirty="0"/>
              <a:t>You want to find x such that absolute value of f(x) is smaller than the accuracy desired, with f(x) being of the form: g(x) –b </a:t>
            </a:r>
          </a:p>
          <a:p>
            <a:endParaRPr lang="en-GB" dirty="0"/>
          </a:p>
          <a:p>
            <a:r>
              <a:rPr lang="en-GB" dirty="0"/>
              <a:t>And so, if we adapt it to our case here:</a:t>
            </a:r>
          </a:p>
          <a:p>
            <a:r>
              <a:rPr lang="en-GB" dirty="0"/>
              <a:t>We want to find the implied volatility such that the price of the option that we are calculating, is equal to the price of the option from the quote.</a:t>
            </a:r>
          </a:p>
          <a:p>
            <a:r>
              <a:rPr lang="en-GB" dirty="0"/>
              <a:t>Or, when you put in an algorithm form, with:</a:t>
            </a:r>
          </a:p>
          <a:p>
            <a:pPr marL="171450" indent="-171450">
              <a:buFontTx/>
              <a:buChar char="-"/>
            </a:pPr>
            <a:r>
              <a:rPr lang="en-GB" dirty="0"/>
              <a:t>G representing the option price </a:t>
            </a:r>
          </a:p>
          <a:p>
            <a:pPr marL="171450" indent="-171450">
              <a:buFontTx/>
              <a:buChar char="-"/>
            </a:pPr>
            <a:r>
              <a:rPr lang="en-GB" dirty="0" err="1"/>
              <a:t>Xk</a:t>
            </a:r>
            <a:r>
              <a:rPr lang="en-GB" dirty="0"/>
              <a:t> representing the implied volatility sigma at iteration k, the implied volatility being of course for a given strike and expiry</a:t>
            </a:r>
          </a:p>
          <a:p>
            <a:pPr marL="171450" indent="-171450">
              <a:buFontTx/>
              <a:buChar char="-"/>
            </a:pPr>
            <a:r>
              <a:rPr lang="en-GB" dirty="0"/>
              <a:t>B representing the option price </a:t>
            </a:r>
            <a:r>
              <a:rPr lang="en-GB" dirty="0" err="1"/>
              <a:t>V_t</a:t>
            </a:r>
            <a:r>
              <a:rPr lang="en-GB" dirty="0"/>
              <a:t> directly from the quote </a:t>
            </a:r>
          </a:p>
          <a:p>
            <a:pPr marL="0" indent="0">
              <a:buFontTx/>
              <a:buNone/>
            </a:pPr>
            <a:endParaRPr lang="en-GB" dirty="0"/>
          </a:p>
          <a:p>
            <a:pPr marL="0" indent="0">
              <a:buFontTx/>
              <a:buNone/>
            </a:pPr>
            <a:r>
              <a:rPr lang="en-GB" dirty="0"/>
              <a:t>And so we end up with following objective: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 want to find the implied volatility such that the absolute difference between the calculated option price Vt hat and the option price from the corresponding quote Vt, is smaller that the accuracy desired epsilon.</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37</a:t>
            </a:fld>
            <a:endParaRPr lang="en-GB"/>
          </a:p>
        </p:txBody>
      </p:sp>
    </p:spTree>
    <p:extLst>
      <p:ext uri="{BB962C8B-B14F-4D97-AF65-F5344CB8AC3E}">
        <p14:creationId xmlns:p14="http://schemas.microsoft.com/office/powerpoint/2010/main" val="2028855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C45DC-AA91-4FB6-7023-4A0D06672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02631-52A7-FA96-815D-62036D740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51FFF-E18B-4244-D705-47AE5659106A}"/>
              </a:ext>
            </a:extLst>
          </p:cNvPr>
          <p:cNvSpPr>
            <a:spLocks noGrp="1"/>
          </p:cNvSpPr>
          <p:nvPr>
            <p:ph type="body" idx="1"/>
          </p:nvPr>
        </p:nvSpPr>
        <p:spPr/>
        <p:txBody>
          <a:bodyPr/>
          <a:lstStyle/>
          <a:p>
            <a:pPr marL="171450" indent="-171450">
              <a:buFontTx/>
              <a:buChar char="-"/>
            </a:pPr>
            <a:r>
              <a:rPr lang="en-GB" dirty="0"/>
              <a:t>For the </a:t>
            </a:r>
            <a:r>
              <a:rPr lang="en-GB" dirty="0" err="1"/>
              <a:t>MaxEvaluation</a:t>
            </a:r>
            <a:r>
              <a:rPr lang="en-GB" dirty="0"/>
              <a:t> and Accuracy nodes, we have just seen what their correspond to.</a:t>
            </a:r>
          </a:p>
          <a:p>
            <a:pPr marL="0" indent="0">
              <a:buFontTx/>
              <a:buNone/>
            </a:pPr>
            <a:r>
              <a:rPr lang="en-GB" dirty="0"/>
              <a:t>In our case, by default, </a:t>
            </a:r>
            <a:r>
              <a:rPr lang="en-GB" dirty="0" err="1"/>
              <a:t>MaxEvaluation</a:t>
            </a:r>
            <a:r>
              <a:rPr lang="en-GB" dirty="0"/>
              <a:t> is set to 100 and Accuracy is set to 0.1%</a:t>
            </a:r>
          </a:p>
          <a:p>
            <a:pPr marL="171450" indent="-171450">
              <a:buFontTx/>
              <a:buChar char="-"/>
            </a:pPr>
            <a:r>
              <a:rPr lang="en-GB" dirty="0"/>
              <a:t>The </a:t>
            </a:r>
            <a:r>
              <a:rPr lang="en-GB" dirty="0" err="1"/>
              <a:t>initialguess</a:t>
            </a:r>
            <a:r>
              <a:rPr lang="en-GB" dirty="0"/>
              <a:t> node provides the first implied volatility value which is tried in the root-finding algorithm. And by “trying”, [show the brent.hpp line 87), I mean the algorithm is assessing if absolute value of f(guess) is under the accuracy desired or if is pretty much equal to 0</a:t>
            </a:r>
          </a:p>
          <a:p>
            <a:pPr marL="0" indent="0">
              <a:buFontTx/>
              <a:buNone/>
            </a:pPr>
            <a:endParaRPr lang="en-GB" dirty="0"/>
          </a:p>
          <a:p>
            <a:pPr marL="0" indent="0">
              <a:buFontTx/>
              <a:buNone/>
            </a:pPr>
            <a:r>
              <a:rPr lang="en-GB" dirty="0"/>
              <a:t>The fourth component which need to be provided in a bracketing root-finding algorithm, </a:t>
            </a:r>
          </a:p>
          <a:p>
            <a:pPr marL="0" indent="0">
              <a:buFontTx/>
              <a:buNone/>
            </a:pPr>
            <a:r>
              <a:rPr lang="en-GB" dirty="0"/>
              <a:t>Now, for the next node you’ve got a choice:</a:t>
            </a:r>
          </a:p>
        </p:txBody>
      </p:sp>
      <p:sp>
        <p:nvSpPr>
          <p:cNvPr id="4" name="Slide Number Placeholder 3">
            <a:extLst>
              <a:ext uri="{FF2B5EF4-FFF2-40B4-BE49-F238E27FC236}">
                <a16:creationId xmlns:a16="http://schemas.microsoft.com/office/drawing/2014/main" id="{7DA1B1A6-078C-258C-D5DB-5A2EEC63A918}"/>
              </a:ext>
            </a:extLst>
          </p:cNvPr>
          <p:cNvSpPr>
            <a:spLocks noGrp="1"/>
          </p:cNvSpPr>
          <p:nvPr>
            <p:ph type="sldNum" sz="quarter" idx="5"/>
          </p:nvPr>
        </p:nvSpPr>
        <p:spPr/>
        <p:txBody>
          <a:bodyPr/>
          <a:lstStyle/>
          <a:p>
            <a:fld id="{25E58A82-CCB3-4915-8DA3-D4E24CAF62F5}" type="slidenum">
              <a:rPr lang="en-GB" smtClean="0"/>
              <a:t>38</a:t>
            </a:fld>
            <a:endParaRPr lang="en-GB"/>
          </a:p>
        </p:txBody>
      </p:sp>
    </p:spTree>
    <p:extLst>
      <p:ext uri="{BB962C8B-B14F-4D97-AF65-F5344CB8AC3E}">
        <p14:creationId xmlns:p14="http://schemas.microsoft.com/office/powerpoint/2010/main" val="104850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5E709-6F1B-8B1F-EAFC-A8242D60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209AC-C135-1022-FBF3-C48326832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34B4B-4E57-D4B4-5BFE-961651BA404D}"/>
              </a:ext>
            </a:extLst>
          </p:cNvPr>
          <p:cNvSpPr>
            <a:spLocks noGrp="1"/>
          </p:cNvSpPr>
          <p:nvPr>
            <p:ph type="body" idx="1"/>
          </p:nvPr>
        </p:nvSpPr>
        <p:spPr/>
        <p:txBody>
          <a:bodyPr/>
          <a:lstStyle/>
          <a:p>
            <a:pPr marL="0" indent="0">
              <a:buFontTx/>
              <a:buNone/>
            </a:pPr>
            <a:r>
              <a:rPr lang="en-GB" dirty="0"/>
              <a:t>Now, before talking about the next node, a little bit of background is needed to understand it.</a:t>
            </a:r>
          </a:p>
          <a:p>
            <a:pPr marL="0" indent="0">
              <a:buFontTx/>
              <a:buNone/>
            </a:pPr>
            <a:r>
              <a:rPr lang="en-GB" dirty="0"/>
              <a:t>When talking about root-finding algorithms, there are 2 main categories:</a:t>
            </a:r>
          </a:p>
          <a:p>
            <a:pPr marL="171450" indent="-171450">
              <a:buFontTx/>
              <a:buChar char="-"/>
            </a:pPr>
            <a:r>
              <a:rPr lang="en-GB" dirty="0"/>
              <a:t>Open Methods</a:t>
            </a:r>
          </a:p>
          <a:p>
            <a:pPr marL="171450" indent="-171450">
              <a:buFontTx/>
              <a:buChar char="-"/>
            </a:pPr>
            <a:r>
              <a:rPr lang="en-GB" dirty="0"/>
              <a:t>Bracketing Methods</a:t>
            </a:r>
          </a:p>
          <a:p>
            <a:pPr marL="171450" indent="-171450">
              <a:buFontTx/>
              <a:buChar char="-"/>
            </a:pPr>
            <a:endParaRPr lang="en-GB" dirty="0"/>
          </a:p>
          <a:p>
            <a:pPr marL="171450" indent="-171450">
              <a:buFontTx/>
              <a:buChar char="-"/>
            </a:pPr>
            <a:r>
              <a:rPr lang="en-GB" dirty="0"/>
              <a:t>Open Methods algorithms work by providing an initial guess which is improved iteratively. There are usually faster but may not converge. Newton-Raphson or the Secant methods are examples of it.</a:t>
            </a:r>
          </a:p>
          <a:p>
            <a:pPr marL="171450" indent="-171450">
              <a:buFontTx/>
              <a:buChar char="-"/>
            </a:pPr>
            <a:r>
              <a:rPr lang="en-GB" dirty="0"/>
              <a:t>Bracketing methods on the other hand, start with an interval which is guaranteed to contain a least one root, this property is coming from the </a:t>
            </a:r>
            <a:r>
              <a:rPr lang="en-US" u="none" dirty="0"/>
              <a:t>Bolzano Theorem and we will explain that later.</a:t>
            </a:r>
            <a:r>
              <a:rPr lang="en-GB" dirty="0"/>
              <a:t> So it is slower but it always converge. Bisection or false position methods are examples of it</a:t>
            </a:r>
          </a:p>
          <a:p>
            <a:pPr marL="171450" indent="-171450">
              <a:buFontTx/>
              <a:buChar char="-"/>
            </a:pPr>
            <a:endParaRPr lang="en-GB" dirty="0"/>
          </a:p>
          <a:p>
            <a:pPr marL="0" indent="0">
              <a:buFontTx/>
              <a:buNone/>
            </a:pPr>
            <a:r>
              <a:rPr lang="en-GB" dirty="0"/>
              <a:t>In ORE and </a:t>
            </a:r>
            <a:r>
              <a:rPr lang="en-GB" dirty="0" err="1"/>
              <a:t>Quantlib</a:t>
            </a:r>
            <a:r>
              <a:rPr lang="en-GB" dirty="0"/>
              <a:t>, we use the Brent algorithm, which is an extension of the Dekker’s method, and it uses both types of algorithms:</a:t>
            </a:r>
          </a:p>
          <a:p>
            <a:pPr marL="0" indent="0">
              <a:buFontTx/>
              <a:buNone/>
            </a:pPr>
            <a:r>
              <a:rPr lang="en-GB" dirty="0"/>
              <a:t>It tries the secant method, with inverse quadratic interpolation instead of linear interpolation, which is very fast, with quasi-quadratic convergence actually, and if it fails to converge, then it uses the bisection method, to make sure that we converge.</a:t>
            </a:r>
          </a:p>
          <a:p>
            <a:pPr marL="0" indent="0">
              <a:buFontTx/>
              <a:buNone/>
            </a:pPr>
            <a:r>
              <a:rPr lang="en-GB" dirty="0"/>
              <a:t>Now, often people use Newton-Raphson to estimate the implied volatility of an option. In many cases, it is faster, but it doesn’t necessarily converge, especially with deep-out-money option, and it you also need to calculate the option </a:t>
            </a:r>
            <a:r>
              <a:rPr lang="en-GB" dirty="0" err="1"/>
              <a:t>vega</a:t>
            </a:r>
            <a:r>
              <a:rPr lang="en-GB" dirty="0"/>
              <a:t>, which can non-trivial.</a:t>
            </a:r>
          </a:p>
          <a:p>
            <a:pPr marL="0" indent="0">
              <a:buFontTx/>
              <a:buNone/>
            </a:pPr>
            <a:r>
              <a:rPr lang="en-GB" dirty="0"/>
              <a:t>So both work pretty well but it depends what you want to achieve</a:t>
            </a:r>
          </a:p>
        </p:txBody>
      </p:sp>
      <p:sp>
        <p:nvSpPr>
          <p:cNvPr id="4" name="Slide Number Placeholder 3">
            <a:extLst>
              <a:ext uri="{FF2B5EF4-FFF2-40B4-BE49-F238E27FC236}">
                <a16:creationId xmlns:a16="http://schemas.microsoft.com/office/drawing/2014/main" id="{D33EEB90-B8ED-53C6-CC55-63479B5CAA0E}"/>
              </a:ext>
            </a:extLst>
          </p:cNvPr>
          <p:cNvSpPr>
            <a:spLocks noGrp="1"/>
          </p:cNvSpPr>
          <p:nvPr>
            <p:ph type="sldNum" sz="quarter" idx="5"/>
          </p:nvPr>
        </p:nvSpPr>
        <p:spPr/>
        <p:txBody>
          <a:bodyPr/>
          <a:lstStyle/>
          <a:p>
            <a:fld id="{25E58A82-CCB3-4915-8DA3-D4E24CAF62F5}" type="slidenum">
              <a:rPr lang="en-GB" smtClean="0"/>
              <a:t>39</a:t>
            </a:fld>
            <a:endParaRPr lang="en-GB"/>
          </a:p>
        </p:txBody>
      </p:sp>
    </p:spTree>
    <p:extLst>
      <p:ext uri="{BB962C8B-B14F-4D97-AF65-F5344CB8AC3E}">
        <p14:creationId xmlns:p14="http://schemas.microsoft.com/office/powerpoint/2010/main" val="3967260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So let’s start by taking a look at the model which is used by ORE to price an European Equity Option.</a:t>
            </a:r>
          </a:p>
          <a:p>
            <a:pPr marL="0" indent="0">
              <a:buFontTx/>
              <a:buNone/>
            </a:pPr>
            <a:endParaRPr lang="en-GB" dirty="0"/>
          </a:p>
          <a:p>
            <a:pPr marL="0" indent="0">
              <a:buFontTx/>
              <a:buNone/>
            </a:pPr>
            <a:r>
              <a:rPr lang="en-GB" dirty="0"/>
              <a:t>[Opening and showing the Product-Pricing-Engine XML Generator file] If we look at the Product-Pricing-Engine XML Generator file which is available on the ORE tools repository, and which we demonstrated in a previous video, you can see that the only model available for European Equity Option with physical delivery, and it is the analytical engine with the </a:t>
            </a:r>
            <a:r>
              <a:rPr lang="en-GB" dirty="0" err="1"/>
              <a:t>BlackScholesMerton</a:t>
            </a:r>
            <a:r>
              <a:rPr lang="en-GB" dirty="0"/>
              <a:t> model. That’s why it’s the only model that we are looking today.</a:t>
            </a:r>
          </a:p>
          <a:p>
            <a:pPr marL="0" indent="0">
              <a:buFontTx/>
              <a:buNone/>
            </a:pPr>
            <a:r>
              <a:rPr lang="en-GB" dirty="0"/>
              <a:t>If we were looking American Equity Option for example, you can see that in that particular, numerical engines can be used (have to be used actually).</a:t>
            </a:r>
          </a:p>
        </p:txBody>
      </p:sp>
      <p:sp>
        <p:nvSpPr>
          <p:cNvPr id="4" name="Slide Number Placeholder 3"/>
          <p:cNvSpPr>
            <a:spLocks noGrp="1"/>
          </p:cNvSpPr>
          <p:nvPr>
            <p:ph type="sldNum" sz="quarter" idx="5"/>
          </p:nvPr>
        </p:nvSpPr>
        <p:spPr/>
        <p:txBody>
          <a:bodyPr/>
          <a:lstStyle/>
          <a:p>
            <a:fld id="{25E58A82-CCB3-4915-8DA3-D4E24CAF62F5}" type="slidenum">
              <a:rPr lang="en-GB" smtClean="0"/>
              <a:t>4</a:t>
            </a:fld>
            <a:endParaRPr lang="en-GB"/>
          </a:p>
        </p:txBody>
      </p:sp>
    </p:spTree>
    <p:extLst>
      <p:ext uri="{BB962C8B-B14F-4D97-AF65-F5344CB8AC3E}">
        <p14:creationId xmlns:p14="http://schemas.microsoft.com/office/powerpoint/2010/main" val="2933514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general rule, the closer your initial guess is from the root, the quicker it will usually converge.</a:t>
            </a:r>
          </a:p>
          <a:p>
            <a:r>
              <a:rPr lang="en-GB" dirty="0"/>
              <a:t>So with the guess in Example 2, we should theoretically converge with more iterations.</a:t>
            </a:r>
          </a:p>
          <a:p>
            <a:r>
              <a:rPr lang="en-GB" dirty="0"/>
              <a:t>A second example showing the importance of the initial guess: the case where you have multiple roots: because, once again as a general rule, you find the root which is closer to your initial guess. So in example 3 we would find the root on the right, and with example 4, the root on the left.</a:t>
            </a:r>
          </a:p>
          <a:p>
            <a:r>
              <a:rPr lang="en-GB" dirty="0"/>
              <a:t>So the initial guess is relatively important. In the case of the bootstrapping, the initial guess on the interest rate, for each quote was explicitly entered as the previous rate calculated, which is usually the best guess in this type of situations.</a:t>
            </a:r>
          </a:p>
          <a:p>
            <a:r>
              <a:rPr lang="en-GB" dirty="0"/>
              <a:t>In our case, the default value for volatility is 0.2. Most equity stocks will have a typical implied volatility between 0.1 and 0.2.</a:t>
            </a:r>
          </a:p>
        </p:txBody>
      </p:sp>
      <p:sp>
        <p:nvSpPr>
          <p:cNvPr id="4" name="Slide Number Placeholder 3"/>
          <p:cNvSpPr>
            <a:spLocks noGrp="1"/>
          </p:cNvSpPr>
          <p:nvPr>
            <p:ph type="sldNum" sz="quarter" idx="5"/>
          </p:nvPr>
        </p:nvSpPr>
        <p:spPr/>
        <p:txBody>
          <a:bodyPr/>
          <a:lstStyle/>
          <a:p>
            <a:fld id="{25E58A82-CCB3-4915-8DA3-D4E24CAF62F5}" type="slidenum">
              <a:rPr lang="en-GB" smtClean="0"/>
              <a:t>40</a:t>
            </a:fld>
            <a:endParaRPr lang="en-GB"/>
          </a:p>
        </p:txBody>
      </p:sp>
    </p:spTree>
    <p:extLst>
      <p:ext uri="{BB962C8B-B14F-4D97-AF65-F5344CB8AC3E}">
        <p14:creationId xmlns:p14="http://schemas.microsoft.com/office/powerpoint/2010/main" val="4198078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6249C-883C-E870-C747-AA87C9DD2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F78FC-0191-0863-56E2-AAEA1438C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2314A-8E69-92F4-6BAB-6551DFA5DD24}"/>
              </a:ext>
            </a:extLst>
          </p:cNvPr>
          <p:cNvSpPr>
            <a:spLocks noGrp="1"/>
          </p:cNvSpPr>
          <p:nvPr>
            <p:ph type="body" idx="1"/>
          </p:nvPr>
        </p:nvSpPr>
        <p:spPr/>
        <p:txBody>
          <a:bodyPr/>
          <a:lstStyle/>
          <a:p>
            <a:pPr marL="0" indent="0">
              <a:buFontTx/>
              <a:buNone/>
            </a:pPr>
            <a:r>
              <a:rPr lang="en-GB" dirty="0"/>
              <a:t>So because we have the bisection method being potentially called at some point, we need to define: the bracket, of course.</a:t>
            </a:r>
          </a:p>
          <a:p>
            <a:pPr marL="0" indent="0">
              <a:buFontTx/>
              <a:buNone/>
            </a:pPr>
            <a:r>
              <a:rPr lang="en-GB" dirty="0"/>
              <a:t>And this bracket is obviously defined by a left side, the min and the right side, the max, which you can provide explicitly as values.</a:t>
            </a:r>
          </a:p>
          <a:p>
            <a:pPr marL="0" indent="0">
              <a:buFontTx/>
              <a:buNone/>
            </a:pPr>
            <a:r>
              <a:rPr lang="en-GB" dirty="0"/>
              <a:t>[Show solve function in solver1d.hpp line 163] </a:t>
            </a:r>
          </a:p>
          <a:p>
            <a:pPr marL="0" indent="0">
              <a:buFontTx/>
              <a:buNone/>
            </a:pPr>
            <a:r>
              <a:rPr lang="en-GB" dirty="0"/>
              <a:t>If you do that, it’s the ‘solve’’ function in the ‘solver1d.hpp’ file which is called, which is the same function being called when we are bootstrapping an interest rate curve, and trying to calculate the quote swap rate. And the reason why we can do this, is because these 2 values, xMin and xMax, are actually calculated at each quote before calling this function. Same as the guess, which is readjusted at every quote.</a:t>
            </a:r>
          </a:p>
        </p:txBody>
      </p:sp>
      <p:sp>
        <p:nvSpPr>
          <p:cNvPr id="4" name="Slide Number Placeholder 3">
            <a:extLst>
              <a:ext uri="{FF2B5EF4-FFF2-40B4-BE49-F238E27FC236}">
                <a16:creationId xmlns:a16="http://schemas.microsoft.com/office/drawing/2014/main" id="{66DC6A2E-4940-1E38-530C-5C2BB0E2DA18}"/>
              </a:ext>
            </a:extLst>
          </p:cNvPr>
          <p:cNvSpPr>
            <a:spLocks noGrp="1"/>
          </p:cNvSpPr>
          <p:nvPr>
            <p:ph type="sldNum" sz="quarter" idx="5"/>
          </p:nvPr>
        </p:nvSpPr>
        <p:spPr/>
        <p:txBody>
          <a:bodyPr/>
          <a:lstStyle/>
          <a:p>
            <a:fld id="{25E58A82-CCB3-4915-8DA3-D4E24CAF62F5}" type="slidenum">
              <a:rPr lang="en-GB" smtClean="0"/>
              <a:t>41</a:t>
            </a:fld>
            <a:endParaRPr lang="en-GB"/>
          </a:p>
        </p:txBody>
      </p:sp>
    </p:spTree>
    <p:extLst>
      <p:ext uri="{BB962C8B-B14F-4D97-AF65-F5344CB8AC3E}">
        <p14:creationId xmlns:p14="http://schemas.microsoft.com/office/powerpoint/2010/main" val="2969662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4B63-3047-9290-AA6F-344CE93A7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30E59-F29E-2018-D323-4739D88D9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1B213-5D9F-800A-57C8-078A3CA423DD}"/>
              </a:ext>
            </a:extLst>
          </p:cNvPr>
          <p:cNvSpPr>
            <a:spLocks noGrp="1"/>
          </p:cNvSpPr>
          <p:nvPr>
            <p:ph type="body" idx="1"/>
          </p:nvPr>
        </p:nvSpPr>
        <p:spPr/>
        <p:txBody>
          <a:bodyPr/>
          <a:lstStyle/>
          <a:p>
            <a:r>
              <a:rPr lang="en-GB" dirty="0"/>
              <a:t>If we look at some graphs, we can see that the choice of the boundaries of this bracket is obviously pretty important.</a:t>
            </a:r>
          </a:p>
          <a:p>
            <a:r>
              <a:rPr lang="en-GB" dirty="0"/>
              <a:t>For 2 main reasons:</a:t>
            </a:r>
          </a:p>
          <a:p>
            <a:pPr marL="171450" indent="-171450">
              <a:buFontTx/>
              <a:buChar char="-"/>
            </a:pPr>
            <a:r>
              <a:rPr lang="en-GB" b="1" u="sng" dirty="0"/>
              <a:t>Speed</a:t>
            </a:r>
            <a:r>
              <a:rPr lang="en-GB" dirty="0"/>
              <a:t>, of course: the smaller your interval is, the quicker it will usually converge. That seems pretty intuitive that, example 2 for example, converge quicker than example 1</a:t>
            </a:r>
          </a:p>
          <a:p>
            <a:pPr marL="171450" indent="-171450">
              <a:buFontTx/>
              <a:buChar char="-"/>
            </a:pPr>
            <a:r>
              <a:rPr lang="en-GB" dirty="0"/>
              <a:t>Second reason: </a:t>
            </a:r>
            <a:r>
              <a:rPr lang="en-GB" b="1" u="sng" dirty="0"/>
              <a:t>Convergence</a:t>
            </a:r>
            <a:r>
              <a:rPr lang="en-GB" dirty="0"/>
              <a:t>: if you select a xMin and xMax, which doesn’t contain the root between them, like in example 3 and 4. Well, you will not converge. </a:t>
            </a:r>
          </a:p>
        </p:txBody>
      </p:sp>
      <p:sp>
        <p:nvSpPr>
          <p:cNvPr id="4" name="Slide Number Placeholder 3">
            <a:extLst>
              <a:ext uri="{FF2B5EF4-FFF2-40B4-BE49-F238E27FC236}">
                <a16:creationId xmlns:a16="http://schemas.microsoft.com/office/drawing/2014/main" id="{74324C4C-7F78-42CF-9260-C51C870D3ADC}"/>
              </a:ext>
            </a:extLst>
          </p:cNvPr>
          <p:cNvSpPr>
            <a:spLocks noGrp="1"/>
          </p:cNvSpPr>
          <p:nvPr>
            <p:ph type="sldNum" sz="quarter" idx="5"/>
          </p:nvPr>
        </p:nvSpPr>
        <p:spPr/>
        <p:txBody>
          <a:bodyPr/>
          <a:lstStyle/>
          <a:p>
            <a:fld id="{25E58A82-CCB3-4915-8DA3-D4E24CAF62F5}" type="slidenum">
              <a:rPr lang="en-GB" smtClean="0"/>
              <a:t>42</a:t>
            </a:fld>
            <a:endParaRPr lang="en-GB"/>
          </a:p>
        </p:txBody>
      </p:sp>
    </p:spTree>
    <p:extLst>
      <p:ext uri="{BB962C8B-B14F-4D97-AF65-F5344CB8AC3E}">
        <p14:creationId xmlns:p14="http://schemas.microsoft.com/office/powerpoint/2010/main" val="3942634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551A8-8E11-97CB-1BE5-ABC054943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3B54C-6A35-55F5-4C4C-6E1045559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5FEA7-D1AE-3DF3-20FF-A89C23A9D2DC}"/>
              </a:ext>
            </a:extLst>
          </p:cNvPr>
          <p:cNvSpPr>
            <a:spLocks noGrp="1"/>
          </p:cNvSpPr>
          <p:nvPr>
            <p:ph type="body" idx="1"/>
          </p:nvPr>
        </p:nvSpPr>
        <p:spPr/>
        <p:txBody>
          <a:bodyPr/>
          <a:lstStyle/>
          <a:p>
            <a:pPr marL="0" indent="0">
              <a:buFontTx/>
              <a:buNone/>
            </a:pPr>
            <a:r>
              <a:rPr lang="en-GB" dirty="0"/>
              <a:t>And for this reason, instead of providing the min and the max explicitly, you also have the possibility to use an additional algorithm in order to define the bracket. And it works by providing a value for the &lt;step&gt;, </a:t>
            </a:r>
          </a:p>
          <a:p>
            <a:pPr marL="0" indent="0">
              <a:buFontTx/>
              <a:buNone/>
            </a:pPr>
            <a:r>
              <a:rPr lang="en-GB" dirty="0"/>
              <a:t>And optionally for the </a:t>
            </a:r>
            <a:r>
              <a:rPr lang="en-GB" dirty="0" err="1"/>
              <a:t>lowerBound</a:t>
            </a:r>
            <a:r>
              <a:rPr lang="en-GB" dirty="0"/>
              <a:t> and </a:t>
            </a:r>
            <a:r>
              <a:rPr lang="en-GB" dirty="0" err="1"/>
              <a:t>UpperBound</a:t>
            </a:r>
            <a:r>
              <a:rPr lang="en-GB" dirty="0"/>
              <a:t>.</a:t>
            </a:r>
          </a:p>
          <a:p>
            <a:pPr marL="0" indent="0">
              <a:buFontTx/>
              <a:buNone/>
            </a:pPr>
            <a:r>
              <a:rPr lang="en-GB" dirty="0"/>
              <a:t>Now, the </a:t>
            </a:r>
            <a:r>
              <a:rPr lang="en-GB" dirty="0" err="1"/>
              <a:t>lowerbound</a:t>
            </a:r>
            <a:r>
              <a:rPr lang="en-GB" dirty="0"/>
              <a:t> and </a:t>
            </a:r>
            <a:r>
              <a:rPr lang="en-GB" dirty="0" err="1"/>
              <a:t>upperbound</a:t>
            </a:r>
            <a:r>
              <a:rPr lang="en-GB" dirty="0"/>
              <a:t>, they are usually used to enforce mathematical properties, because they are meant to act as asymptote boundaries.</a:t>
            </a:r>
          </a:p>
          <a:p>
            <a:pPr marL="0" indent="0">
              <a:buFontTx/>
              <a:buNone/>
            </a:pPr>
            <a:r>
              <a:rPr lang="en-GB" dirty="0"/>
              <a:t>For example, the volatility cannot be lower than 0, so the lower boundaries should be to 0 in our case, and there is no really any upper boundaries, but you can set a big number 10^62</a:t>
            </a:r>
          </a:p>
          <a:p>
            <a:pPr marL="0" indent="0">
              <a:buFontTx/>
              <a:buNone/>
            </a:pPr>
            <a:endParaRPr lang="en-GB" dirty="0"/>
          </a:p>
          <a:p>
            <a:pPr marL="0" indent="0">
              <a:buFontTx/>
              <a:buNone/>
            </a:pPr>
            <a:r>
              <a:rPr lang="en-GB" dirty="0"/>
              <a:t>By default, if you don’t provide a </a:t>
            </a:r>
            <a:r>
              <a:rPr lang="en-GB" dirty="0" err="1"/>
              <a:t>minMax</a:t>
            </a:r>
            <a:r>
              <a:rPr lang="en-GB" dirty="0"/>
              <a:t> node, nor a step node, the step is going to be used by default with a value of 0.2.</a:t>
            </a:r>
          </a:p>
          <a:p>
            <a:pPr marL="0" indent="0">
              <a:buFontTx/>
              <a:buNone/>
            </a:pPr>
            <a:endParaRPr lang="en-GB" dirty="0"/>
          </a:p>
          <a:p>
            <a:pPr marL="0" indent="0">
              <a:buFontTx/>
              <a:buNone/>
            </a:pPr>
            <a:r>
              <a:rPr lang="en-GB" dirty="0"/>
              <a:t>So now, to explain how this algorithm works.</a:t>
            </a:r>
          </a:p>
          <a:p>
            <a:pPr marL="0" indent="0">
              <a:buFontTx/>
              <a:buNone/>
            </a:pPr>
            <a:endParaRPr lang="en-GB" dirty="0"/>
          </a:p>
        </p:txBody>
      </p:sp>
      <p:sp>
        <p:nvSpPr>
          <p:cNvPr id="4" name="Slide Number Placeholder 3">
            <a:extLst>
              <a:ext uri="{FF2B5EF4-FFF2-40B4-BE49-F238E27FC236}">
                <a16:creationId xmlns:a16="http://schemas.microsoft.com/office/drawing/2014/main" id="{CA85D95C-DC08-E839-67E7-F1380A262980}"/>
              </a:ext>
            </a:extLst>
          </p:cNvPr>
          <p:cNvSpPr>
            <a:spLocks noGrp="1"/>
          </p:cNvSpPr>
          <p:nvPr>
            <p:ph type="sldNum" sz="quarter" idx="5"/>
          </p:nvPr>
        </p:nvSpPr>
        <p:spPr/>
        <p:txBody>
          <a:bodyPr/>
          <a:lstStyle/>
          <a:p>
            <a:fld id="{25E58A82-CCB3-4915-8DA3-D4E24CAF62F5}" type="slidenum">
              <a:rPr lang="en-GB" smtClean="0"/>
              <a:t>43</a:t>
            </a:fld>
            <a:endParaRPr lang="en-GB"/>
          </a:p>
        </p:txBody>
      </p:sp>
    </p:spTree>
    <p:extLst>
      <p:ext uri="{BB962C8B-B14F-4D97-AF65-F5344CB8AC3E}">
        <p14:creationId xmlns:p14="http://schemas.microsoft.com/office/powerpoint/2010/main" val="571004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solve function in solver1d.hpp line 163] </a:t>
            </a:r>
          </a:p>
          <a:p>
            <a:r>
              <a:rPr lang="en-GB" dirty="0"/>
              <a:t>The function which is called is also called </a:t>
            </a:r>
            <a:r>
              <a:rPr lang="en-GB" i="1" dirty="0"/>
              <a:t>Solve</a:t>
            </a:r>
            <a:r>
              <a:rPr lang="en-GB" dirty="0"/>
              <a:t> and it is the same file, but it is different function, with different inputs.</a:t>
            </a:r>
          </a:p>
          <a:p>
            <a:r>
              <a:rPr lang="en-GB" dirty="0"/>
              <a:t>If you are not, familiar with this coding technique, it’s called overloading. It’s very useful, and very common in ORE and </a:t>
            </a:r>
            <a:r>
              <a:rPr lang="en-GB" dirty="0" err="1"/>
              <a:t>Quantlib</a:t>
            </a:r>
            <a:r>
              <a:rPr lang="en-GB" dirty="0"/>
              <a:t>.</a:t>
            </a:r>
          </a:p>
          <a:p>
            <a:endParaRPr lang="en-GB" dirty="0"/>
          </a:p>
          <a:p>
            <a:r>
              <a:rPr lang="en-GB" dirty="0"/>
              <a:t>Now, this algorithm which is called before the Brent algorithm, aims at setting the boundaries of the initial interval.</a:t>
            </a:r>
          </a:p>
          <a:p>
            <a:r>
              <a:rPr lang="en-GB" dirty="0"/>
              <a:t>So we want to find </a:t>
            </a:r>
            <a:r>
              <a:rPr lang="en-GB" dirty="0" err="1"/>
              <a:t>xMin</a:t>
            </a:r>
            <a:r>
              <a:rPr lang="en-GB" dirty="0"/>
              <a:t> and </a:t>
            </a:r>
            <a:r>
              <a:rPr lang="en-GB" dirty="0" err="1"/>
              <a:t>xMax</a:t>
            </a:r>
            <a:r>
              <a:rPr lang="en-GB" dirty="0"/>
              <a:t>, such that… well this is where the Bolzano theorem become useful.</a:t>
            </a:r>
          </a:p>
          <a:p>
            <a:r>
              <a:rPr lang="en-GB" dirty="0"/>
              <a:t>And this theorem says that …</a:t>
            </a:r>
          </a:p>
          <a:p>
            <a:r>
              <a:rPr lang="en-GB" dirty="0"/>
              <a:t>And in order to find if they have opposite sign, … we can simply multiply them together and check if it’s inferior to 0. That’s it!</a:t>
            </a:r>
          </a:p>
        </p:txBody>
      </p:sp>
      <p:sp>
        <p:nvSpPr>
          <p:cNvPr id="4" name="Slide Number Placeholder 3"/>
          <p:cNvSpPr>
            <a:spLocks noGrp="1"/>
          </p:cNvSpPr>
          <p:nvPr>
            <p:ph type="sldNum" sz="quarter" idx="5"/>
          </p:nvPr>
        </p:nvSpPr>
        <p:spPr/>
        <p:txBody>
          <a:bodyPr/>
          <a:lstStyle/>
          <a:p>
            <a:fld id="{25E58A82-CCB3-4915-8DA3-D4E24CAF62F5}" type="slidenum">
              <a:rPr lang="en-GB" smtClean="0"/>
              <a:t>44</a:t>
            </a:fld>
            <a:endParaRPr lang="en-GB"/>
          </a:p>
        </p:txBody>
      </p:sp>
    </p:spTree>
    <p:extLst>
      <p:ext uri="{BB962C8B-B14F-4D97-AF65-F5344CB8AC3E}">
        <p14:creationId xmlns:p14="http://schemas.microsoft.com/office/powerpoint/2010/main" val="26070221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first thing that the algorithm does, is to set up the initial </a:t>
            </a:r>
            <a:r>
              <a:rPr lang="en-GB" dirty="0" err="1"/>
              <a:t>xMin</a:t>
            </a:r>
            <a:r>
              <a:rPr lang="en-GB" dirty="0"/>
              <a:t> and </a:t>
            </a:r>
            <a:r>
              <a:rPr lang="en-GB" dirty="0" err="1"/>
              <a:t>xMax</a:t>
            </a:r>
            <a:r>
              <a:rPr lang="en-GB" dirty="0"/>
              <a:t>, which are based on the guess value respectively – and + the step value. </a:t>
            </a:r>
          </a:p>
          <a:p>
            <a:r>
              <a:rPr lang="en-GB" dirty="0"/>
              <a:t>So initially we just surround the guess value, making sure that we are not going outside the bounds. Here I took a step of 1.</a:t>
            </a:r>
          </a:p>
          <a:p>
            <a:r>
              <a:rPr lang="en-GB" dirty="0"/>
              <a:t>And after that first step, we check if f(</a:t>
            </a:r>
            <a:r>
              <a:rPr lang="en-GB" dirty="0" err="1"/>
              <a:t>xMin</a:t>
            </a:r>
            <a:r>
              <a:rPr lang="en-GB" dirty="0"/>
              <a:t>) and f(</a:t>
            </a:r>
            <a:r>
              <a:rPr lang="en-GB" dirty="0" err="1"/>
              <a:t>xMax</a:t>
            </a:r>
            <a:r>
              <a:rPr lang="en-GB" dirty="0"/>
              <a:t>) have opposite signs. Here they don’t, so we move to the next step.</a:t>
            </a:r>
          </a:p>
        </p:txBody>
      </p:sp>
      <p:sp>
        <p:nvSpPr>
          <p:cNvPr id="4" name="Slide Number Placeholder 3"/>
          <p:cNvSpPr>
            <a:spLocks noGrp="1"/>
          </p:cNvSpPr>
          <p:nvPr>
            <p:ph type="sldNum" sz="quarter" idx="5"/>
          </p:nvPr>
        </p:nvSpPr>
        <p:spPr/>
        <p:txBody>
          <a:bodyPr/>
          <a:lstStyle/>
          <a:p>
            <a:fld id="{25E58A82-CCB3-4915-8DA3-D4E24CAF62F5}" type="slidenum">
              <a:rPr lang="en-GB" smtClean="0"/>
              <a:t>45</a:t>
            </a:fld>
            <a:endParaRPr lang="en-GB"/>
          </a:p>
        </p:txBody>
      </p:sp>
    </p:spTree>
    <p:extLst>
      <p:ext uri="{BB962C8B-B14F-4D97-AF65-F5344CB8AC3E}">
        <p14:creationId xmlns:p14="http://schemas.microsoft.com/office/powerpoint/2010/main" val="139168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second step is a bit different:</a:t>
            </a:r>
          </a:p>
          <a:p>
            <a:r>
              <a:rPr lang="en-GB" dirty="0"/>
              <a:t>It looks at the value of f(</a:t>
            </a:r>
            <a:r>
              <a:rPr lang="en-GB" dirty="0" err="1"/>
              <a:t>xMin</a:t>
            </a:r>
            <a:r>
              <a:rPr lang="en-GB" dirty="0"/>
              <a:t>) and f(</a:t>
            </a:r>
            <a:r>
              <a:rPr lang="en-GB" dirty="0" err="1"/>
              <a:t>xMax</a:t>
            </a:r>
            <a:r>
              <a:rPr lang="en-GB" dirty="0"/>
              <a:t>) and adjust one side or the other, depending on which one has a higher absolute value.</a:t>
            </a:r>
          </a:p>
          <a:p>
            <a:r>
              <a:rPr lang="en-GB" dirty="0"/>
              <a:t>So if the absolute value of f(</a:t>
            </a:r>
            <a:r>
              <a:rPr lang="en-GB" dirty="0" err="1"/>
              <a:t>xMin</a:t>
            </a:r>
            <a:r>
              <a:rPr lang="en-GB" dirty="0"/>
              <a:t>) is inferior to the absolute value of f(</a:t>
            </a:r>
            <a:r>
              <a:rPr lang="en-GB" dirty="0" err="1"/>
              <a:t>xMax</a:t>
            </a:r>
            <a:r>
              <a:rPr lang="en-GB" dirty="0"/>
              <a:t>), like it’s the case here, the inferior borne, </a:t>
            </a:r>
            <a:r>
              <a:rPr lang="en-GB" dirty="0" err="1"/>
              <a:t>xMin</a:t>
            </a:r>
            <a:r>
              <a:rPr lang="en-GB" dirty="0"/>
              <a:t> is adjusted by adding the difference between </a:t>
            </a:r>
            <a:r>
              <a:rPr lang="en-GB" dirty="0" err="1"/>
              <a:t>xMin</a:t>
            </a:r>
            <a:r>
              <a:rPr lang="en-GB" dirty="0"/>
              <a:t> and </a:t>
            </a:r>
            <a:r>
              <a:rPr lang="en-GB" dirty="0" err="1"/>
              <a:t>xMax</a:t>
            </a:r>
            <a:r>
              <a:rPr lang="en-GB" dirty="0"/>
              <a:t>, multiplied by a growth factor, which is set in </a:t>
            </a:r>
            <a:r>
              <a:rPr lang="en-GB" dirty="0" err="1"/>
              <a:t>Quantlib</a:t>
            </a:r>
            <a:r>
              <a:rPr lang="en-GB" dirty="0"/>
              <a:t> to be 1.6.</a:t>
            </a:r>
          </a:p>
          <a:p>
            <a:r>
              <a:rPr lang="en-GB" dirty="0" err="1"/>
              <a:t>xMax</a:t>
            </a:r>
            <a:r>
              <a:rPr lang="en-GB" dirty="0"/>
              <a:t> doesn’t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be honest, I don’t know why it’s set to 1.6 but it is probably because it has some nice properties.</a:t>
            </a:r>
          </a:p>
          <a:p>
            <a:endParaRPr lang="en-GB" dirty="0"/>
          </a:p>
          <a:p>
            <a:r>
              <a:rPr lang="en-GB" dirty="0"/>
              <a:t>If the absolute value of f(</a:t>
            </a:r>
            <a:r>
              <a:rPr lang="en-GB" dirty="0" err="1"/>
              <a:t>xMin</a:t>
            </a:r>
            <a:r>
              <a:rPr lang="en-GB" dirty="0"/>
              <a:t>) was superior to the absolute value of f(</a:t>
            </a:r>
            <a:r>
              <a:rPr lang="en-GB" dirty="0" err="1"/>
              <a:t>xMax</a:t>
            </a:r>
            <a:r>
              <a:rPr lang="en-GB" dirty="0"/>
              <a:t>), that’s the case if our function was locally decreasing, we would have adjusted the </a:t>
            </a:r>
            <a:r>
              <a:rPr lang="en-GB" dirty="0" err="1"/>
              <a:t>xMax</a:t>
            </a:r>
            <a:r>
              <a:rPr lang="en-GB" dirty="0"/>
              <a:t> and </a:t>
            </a:r>
            <a:r>
              <a:rPr lang="en-GB" dirty="0" err="1"/>
              <a:t>xMin</a:t>
            </a:r>
            <a:r>
              <a:rPr lang="en-GB" dirty="0"/>
              <a:t> would have stayed the same.</a:t>
            </a:r>
          </a:p>
          <a:p>
            <a:endParaRPr lang="en-GB" dirty="0"/>
          </a:p>
          <a:p>
            <a:r>
              <a:rPr lang="en-GB" dirty="0"/>
              <a:t>There is also a third case: where both have the same absolute value: in that case, the first time it will change </a:t>
            </a:r>
            <a:r>
              <a:rPr lang="en-GB" dirty="0" err="1"/>
              <a:t>xMax</a:t>
            </a:r>
            <a:r>
              <a:rPr lang="en-GB" dirty="0"/>
              <a:t>, and if happens again, it will change </a:t>
            </a:r>
            <a:r>
              <a:rPr lang="en-GB" dirty="0" err="1"/>
              <a:t>xMin</a:t>
            </a:r>
            <a:r>
              <a:rPr lang="en-GB" dirty="0"/>
              <a:t>, and so on. That’s what the flipflop variable is used for.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after that second step, we check if f(</a:t>
            </a:r>
            <a:r>
              <a:rPr lang="en-GB" dirty="0" err="1"/>
              <a:t>xMin</a:t>
            </a:r>
            <a:r>
              <a:rPr lang="en-GB" dirty="0"/>
              <a:t>) and f(</a:t>
            </a:r>
            <a:r>
              <a:rPr lang="en-GB" dirty="0" err="1"/>
              <a:t>xMax</a:t>
            </a:r>
            <a:r>
              <a:rPr lang="en-GB" dirty="0"/>
              <a:t>) have opposite signs. And they do, we can see visually that, the root is located to </a:t>
            </a:r>
            <a:r>
              <a:rPr lang="en-GB" dirty="0" err="1"/>
              <a:t>xMin</a:t>
            </a:r>
            <a:r>
              <a:rPr lang="en-GB" dirty="0"/>
              <a:t> and </a:t>
            </a:r>
            <a:r>
              <a:rPr lang="en-GB" dirty="0" err="1"/>
              <a:t>xMax</a:t>
            </a:r>
            <a:r>
              <a:rPr lang="en-GB" dirty="0"/>
              <a:t>, so by passing this bracket, we are assured to converge with the brent algorithm.</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46</a:t>
            </a:fld>
            <a:endParaRPr lang="en-GB"/>
          </a:p>
        </p:txBody>
      </p:sp>
    </p:spTree>
    <p:extLst>
      <p:ext uri="{BB962C8B-B14F-4D97-AF65-F5344CB8AC3E}">
        <p14:creationId xmlns:p14="http://schemas.microsoft.com/office/powerpoint/2010/main" val="664888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only thing remaining to do, is to adjust the guess, by applying what the bisection does, by setting the new guess to be the middle point of this bracket.</a:t>
            </a:r>
          </a:p>
          <a:p>
            <a:r>
              <a:rPr lang="en-GB" dirty="0"/>
              <a:t>And the 3 new values of </a:t>
            </a:r>
            <a:r>
              <a:rPr lang="en-GB" dirty="0" err="1"/>
              <a:t>xMin</a:t>
            </a:r>
            <a:r>
              <a:rPr lang="en-GB" dirty="0"/>
              <a:t>, </a:t>
            </a:r>
            <a:r>
              <a:rPr lang="en-GB" dirty="0" err="1"/>
              <a:t>xMax</a:t>
            </a:r>
            <a:r>
              <a:rPr lang="en-GB" dirty="0"/>
              <a:t> and guess, are passed as input to the Brent algorithm.</a:t>
            </a:r>
          </a:p>
          <a:p>
            <a:r>
              <a:rPr lang="en-GB" dirty="0"/>
              <a:t>And voila!</a:t>
            </a:r>
          </a:p>
        </p:txBody>
      </p:sp>
      <p:sp>
        <p:nvSpPr>
          <p:cNvPr id="4" name="Slide Number Placeholder 3"/>
          <p:cNvSpPr>
            <a:spLocks noGrp="1"/>
          </p:cNvSpPr>
          <p:nvPr>
            <p:ph type="sldNum" sz="quarter" idx="5"/>
          </p:nvPr>
        </p:nvSpPr>
        <p:spPr/>
        <p:txBody>
          <a:bodyPr/>
          <a:lstStyle/>
          <a:p>
            <a:fld id="{25E58A82-CCB3-4915-8DA3-D4E24CAF62F5}" type="slidenum">
              <a:rPr lang="en-GB" smtClean="0"/>
              <a:t>47</a:t>
            </a:fld>
            <a:endParaRPr lang="en-GB"/>
          </a:p>
        </p:txBody>
      </p:sp>
    </p:spTree>
    <p:extLst>
      <p:ext uri="{BB962C8B-B14F-4D97-AF65-F5344CB8AC3E}">
        <p14:creationId xmlns:p14="http://schemas.microsoft.com/office/powerpoint/2010/main" val="2318657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48</a:t>
            </a:fld>
            <a:endParaRPr lang="en-GB"/>
          </a:p>
        </p:txBody>
      </p:sp>
    </p:spTree>
    <p:extLst>
      <p:ext uri="{BB962C8B-B14F-4D97-AF65-F5344CB8AC3E}">
        <p14:creationId xmlns:p14="http://schemas.microsoft.com/office/powerpoint/2010/main" val="385000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model name in ORE is called </a:t>
            </a:r>
            <a:r>
              <a:rPr lang="en-GB" dirty="0" err="1"/>
              <a:t>BlackScholesMerton</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Model Choice: which model are we using and why?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GB" dirty="0"/>
              <a:t>Comparison between Black-73 and Black-76</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The latter is just a variation of the first one and produces exactly the same result. So why use one or the other, you ask me?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Well, because the Black-76 model which came – Surprise! 3 years after Black-73, thank you captain obvious – is more versatile: because it fixes an issue present in the first model which was happening when we were trying to price options on commodity products for example.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dirty="0"/>
              <a:t>So basically the problem was the following: at least some the </a:t>
            </a:r>
            <a:r>
              <a:rPr lang="en-GB" dirty="0" err="1"/>
              <a:t>underlyings</a:t>
            </a:r>
            <a:r>
              <a:rPr lang="en-GB" dirty="0"/>
              <a:t> in the commodities asset class (may be it’s most, may be it’s all, I am not a commodity specialist), but at least some of them have a seasonality element in the way their spot price is moving. For example, agricultural or energy products have a spot price which is obviously different depending on the time of year. And this seasonality element violates one of the main assumptions which was the “the drift and the volatility are constant and non-random”. Bummer, you said?! Well Fischer Black came up pretty quickly with the idea of using futures prices as underlying, instead of spot prices. And with a bit of change of numeraire, bingo, we got a model which works fine and which has no problems with the usual assumptions. And you can see, we are not very far from the original model.</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5</a:t>
            </a:fld>
            <a:endParaRPr lang="en-GB"/>
          </a:p>
        </p:txBody>
      </p:sp>
    </p:spTree>
    <p:extLst>
      <p:ext uri="{BB962C8B-B14F-4D97-AF65-F5344CB8AC3E}">
        <p14:creationId xmlns:p14="http://schemas.microsoft.com/office/powerpoint/2010/main" val="2286228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can simplify the equation by replacing the CDF() variables – with the big N - with alpha and Beta, which will have different values, depending whether it’s a Call or a Put, as you can see here </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6</a:t>
            </a:fld>
            <a:endParaRPr lang="en-GB"/>
          </a:p>
        </p:txBody>
      </p:sp>
    </p:spTree>
    <p:extLst>
      <p:ext uri="{BB962C8B-B14F-4D97-AF65-F5344CB8AC3E}">
        <p14:creationId xmlns:p14="http://schemas.microsoft.com/office/powerpoint/2010/main" val="173133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1DB1B-0F99-C640-26E6-D674F3DF51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7C16A-E420-C4F9-53AD-184C030D0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47CC1-3A37-BC46-454D-C4EFB67E1822}"/>
              </a:ext>
            </a:extLst>
          </p:cNvPr>
          <p:cNvSpPr>
            <a:spLocks noGrp="1"/>
          </p:cNvSpPr>
          <p:nvPr>
            <p:ph type="body" idx="1"/>
          </p:nvPr>
        </p:nvSpPr>
        <p:spPr/>
        <p:txBody>
          <a:bodyPr/>
          <a:lstStyle/>
          <a:p>
            <a:r>
              <a:rPr lang="en-GB" dirty="0"/>
              <a:t>Now let’s look at the actual variety of market data that we can input with ORE.</a:t>
            </a:r>
          </a:p>
          <a:p>
            <a:endParaRPr lang="en-GB" dirty="0"/>
          </a:p>
          <a:p>
            <a:r>
              <a:rPr lang="en-GB" dirty="0"/>
              <a:t>[Show eqoption.xml file] One thing about the exact trade which are going to use as an example and which is setup in the spreadsheet:</a:t>
            </a:r>
          </a:p>
          <a:p>
            <a:r>
              <a:rPr lang="en-GB" dirty="0"/>
              <a:t>Like we said, it is the same trade as in the equity option pricing video: it’s a 6 months European call option on the Euro Stoxx 50 Index.</a:t>
            </a:r>
          </a:p>
          <a:p>
            <a:endParaRPr lang="en-GB" dirty="0"/>
          </a:p>
          <a:p>
            <a:r>
              <a:rPr lang="en-GB" dirty="0"/>
              <a:t>If you </a:t>
            </a:r>
            <a:r>
              <a:rPr lang="en-GB" dirty="0" err="1"/>
              <a:t>wanna</a:t>
            </a:r>
            <a:r>
              <a:rPr lang="en-GB" dirty="0"/>
              <a:t> know more about how this is built in ORE, I encourage you to check this video where this is explained [at 3:07 of the video]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might however take this opportunity to mention 2 parameter nodes that have been “enhanced” the last few years, and which offer more flexibility and which are pretty useful for other types of trades: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Underlying node which can replace the Name node (see page 697 of user guide)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a:t>
            </a:r>
            <a:r>
              <a:rPr lang="en-GB" dirty="0" err="1"/>
              <a:t>StrikeData</a:t>
            </a:r>
            <a:r>
              <a:rPr lang="en-GB" dirty="0"/>
              <a:t> node which can replace the Strike node (see page 701 of user guide)</a:t>
            </a:r>
          </a:p>
          <a:p>
            <a:pPr marL="171450" indent="-171450">
              <a:buFontTx/>
              <a:buChar char="-"/>
            </a:pPr>
            <a:r>
              <a:rPr lang="en-GB" dirty="0"/>
              <a:t>The </a:t>
            </a:r>
            <a:r>
              <a:rPr lang="en-GB" dirty="0" err="1"/>
              <a:t>PaymentData</a:t>
            </a:r>
            <a:r>
              <a:rPr lang="en-GB" dirty="0"/>
              <a:t> node: which is a special case where the payment date is after the expiry date of the option</a:t>
            </a:r>
          </a:p>
          <a:p>
            <a:pPr marL="0" indent="0">
              <a:buFontTx/>
              <a:buNone/>
            </a:pPr>
            <a:r>
              <a:rPr lang="en-GB" dirty="0"/>
              <a:t>And </a:t>
            </a:r>
          </a:p>
          <a:p>
            <a:pPr marL="171450" indent="-171450">
              <a:buFontTx/>
              <a:buChar char="-"/>
            </a:pPr>
            <a:r>
              <a:rPr lang="en-GB" dirty="0"/>
              <a:t>The </a:t>
            </a:r>
            <a:r>
              <a:rPr lang="en-GB" dirty="0" err="1"/>
              <a:t>AutomaticExercise</a:t>
            </a:r>
            <a:r>
              <a:rPr lang="en-GB" dirty="0"/>
              <a:t> node and </a:t>
            </a:r>
          </a:p>
          <a:p>
            <a:pPr marL="171450" indent="-171450">
              <a:buFontTx/>
              <a:buChar char="-"/>
            </a:pPr>
            <a:r>
              <a:rPr lang="en-GB" dirty="0"/>
              <a:t>The ExerciseData node: which are both nodes used in the special case, where the valuation date is between expiry date and the payment date</a:t>
            </a:r>
          </a:p>
        </p:txBody>
      </p:sp>
      <p:sp>
        <p:nvSpPr>
          <p:cNvPr id="4" name="Slide Number Placeholder 3">
            <a:extLst>
              <a:ext uri="{FF2B5EF4-FFF2-40B4-BE49-F238E27FC236}">
                <a16:creationId xmlns:a16="http://schemas.microsoft.com/office/drawing/2014/main" id="{B73B2C84-46EF-9738-5AE0-1D6FCF540211}"/>
              </a:ext>
            </a:extLst>
          </p:cNvPr>
          <p:cNvSpPr>
            <a:spLocks noGrp="1"/>
          </p:cNvSpPr>
          <p:nvPr>
            <p:ph type="sldNum" sz="quarter" idx="5"/>
          </p:nvPr>
        </p:nvSpPr>
        <p:spPr/>
        <p:txBody>
          <a:bodyPr/>
          <a:lstStyle/>
          <a:p>
            <a:fld id="{25E58A82-CCB3-4915-8DA3-D4E24CAF62F5}" type="slidenum">
              <a:rPr lang="en-GB" smtClean="0"/>
              <a:t>7</a:t>
            </a:fld>
            <a:endParaRPr lang="en-GB"/>
          </a:p>
        </p:txBody>
      </p:sp>
    </p:spTree>
    <p:extLst>
      <p:ext uri="{BB962C8B-B14F-4D97-AF65-F5344CB8AC3E}">
        <p14:creationId xmlns:p14="http://schemas.microsoft.com/office/powerpoint/2010/main" val="78220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Underlying node which can replace the Name node (see page 697 of user guide).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This was added in 2020 or so</a:t>
            </a:r>
          </a:p>
          <a:p>
            <a:endParaRPr lang="en-GB" dirty="0"/>
          </a:p>
          <a:p>
            <a:r>
              <a:rPr lang="en-GB" dirty="0"/>
              <a:t>Now, for single name or single index trades, like in our case, it doesn’t really provide any additional features, except in terms of verbosity, where instead of a concatenated identifier, you can now add more information and the concatenation will happen in the background.</a:t>
            </a:r>
          </a:p>
          <a:p>
            <a:r>
              <a:rPr lang="en-GB" dirty="0"/>
              <a:t>And this node can be used for: Equity, FX, Interest Rate, Inflation, Credit, Bond and Commodity </a:t>
            </a:r>
            <a:r>
              <a:rPr lang="en-GB" dirty="0" err="1"/>
              <a:t>underlyings</a:t>
            </a:r>
            <a:r>
              <a:rPr lang="en-GB" dirty="0"/>
              <a:t>, you can provide weights similarly to a basket node, including negative weights when you have short positions, and there are quite a few other fields, especially for commodity contracts, which usually require more information, as you can see here.</a:t>
            </a:r>
          </a:p>
          <a:p>
            <a:endParaRPr lang="en-GB" dirty="0"/>
          </a:p>
          <a:p>
            <a:r>
              <a:rPr lang="en-GB" dirty="0"/>
              <a:t>And so second new node: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the </a:t>
            </a:r>
            <a:r>
              <a:rPr lang="en-GB" dirty="0" err="1"/>
              <a:t>StrikeData</a:t>
            </a:r>
            <a:r>
              <a:rPr lang="en-GB" dirty="0"/>
              <a:t> which can replace the Strike node (see page 701 of user guide). This one was added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case of simple equity option, it makes things actually more complicated that it needs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I am showing it to you because you if you wanted to build a </a:t>
            </a:r>
            <a:r>
              <a:rPr lang="en-GB" dirty="0" err="1"/>
              <a:t>Quanto</a:t>
            </a:r>
            <a:r>
              <a:rPr lang="en-GB" dirty="0"/>
              <a:t> or Compo option for example, this is where you can change the currency.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you also have the possibility to express the Strike as a yield with the </a:t>
            </a:r>
            <a:r>
              <a:rPr lang="en-GB" dirty="0" err="1"/>
              <a:t>StrikeYield</a:t>
            </a:r>
            <a:r>
              <a:rPr lang="en-GB" dirty="0"/>
              <a:t> node and you can chose the type of compounding.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that was to show you a few perks that I personally didn’t know before.</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8</a:t>
            </a:fld>
            <a:endParaRPr lang="en-GB"/>
          </a:p>
        </p:txBody>
      </p:sp>
    </p:spTree>
    <p:extLst>
      <p:ext uri="{BB962C8B-B14F-4D97-AF65-F5344CB8AC3E}">
        <p14:creationId xmlns:p14="http://schemas.microsoft.com/office/powerpoint/2010/main" val="105973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Talk about special case: when the Payment date is after the expiry/strike date.</a:t>
            </a:r>
          </a:p>
          <a:p>
            <a:endParaRPr lang="en-GB" dirty="0"/>
          </a:p>
        </p:txBody>
      </p:sp>
      <p:sp>
        <p:nvSpPr>
          <p:cNvPr id="4" name="Slide Number Placeholder 3"/>
          <p:cNvSpPr>
            <a:spLocks noGrp="1"/>
          </p:cNvSpPr>
          <p:nvPr>
            <p:ph type="sldNum" sz="quarter" idx="5"/>
          </p:nvPr>
        </p:nvSpPr>
        <p:spPr/>
        <p:txBody>
          <a:bodyPr/>
          <a:lstStyle/>
          <a:p>
            <a:fld id="{25E58A82-CCB3-4915-8DA3-D4E24CAF62F5}" type="slidenum">
              <a:rPr lang="en-GB" smtClean="0"/>
              <a:t>9</a:t>
            </a:fld>
            <a:endParaRPr lang="en-GB"/>
          </a:p>
        </p:txBody>
      </p:sp>
    </p:spTree>
    <p:extLst>
      <p:ext uri="{BB962C8B-B14F-4D97-AF65-F5344CB8AC3E}">
        <p14:creationId xmlns:p14="http://schemas.microsoft.com/office/powerpoint/2010/main" val="2167732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hyperlink" Target="https://acadia.inc/" TargetMode="Externa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 Id="rId6" Type="http://schemas.openxmlformats.org/officeDocument/2006/relationships/hyperlink" Target="https://acadia.inc/" TargetMode="Externa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hyperlink" Target="https://acadia.inc/" TargetMode="Externa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9.xml"/><Relationship Id="rId6" Type="http://schemas.openxmlformats.org/officeDocument/2006/relationships/hyperlink" Target="https://acadia.inc/" TargetMode="Externa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334927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BF44-4816-89AE-1B3A-F2E88C09590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0E8291-E45A-DA9D-12EA-D25CE00C09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1A5FDF-37DD-EBCC-1D44-4C992F64A91F}"/>
              </a:ext>
            </a:extLst>
          </p:cNvPr>
          <p:cNvSpPr>
            <a:spLocks noGrp="1"/>
          </p:cNvSpPr>
          <p:nvPr>
            <p:ph type="dt" sz="half" idx="10"/>
          </p:nvPr>
        </p:nvSpPr>
        <p:spPr/>
        <p:txBody>
          <a:bodyPr/>
          <a:lstStyle/>
          <a:p>
            <a:fld id="{C027FAC9-CA30-4484-BCBB-E49F8601BD17}" type="datetimeFigureOut">
              <a:rPr lang="en-GB" smtClean="0"/>
              <a:t>29/11/2024</a:t>
            </a:fld>
            <a:endParaRPr lang="en-GB" dirty="0"/>
          </a:p>
        </p:txBody>
      </p:sp>
      <p:sp>
        <p:nvSpPr>
          <p:cNvPr id="5" name="Footer Placeholder 4">
            <a:extLst>
              <a:ext uri="{FF2B5EF4-FFF2-40B4-BE49-F238E27FC236}">
                <a16:creationId xmlns:a16="http://schemas.microsoft.com/office/drawing/2014/main" id="{FBB12D5F-5899-16BC-68D6-A68C1E5B8E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8FB0B1F-1666-296F-785B-C90B4EFBDC9F}"/>
              </a:ext>
            </a:extLst>
          </p:cNvPr>
          <p:cNvSpPr>
            <a:spLocks noGrp="1"/>
          </p:cNvSpPr>
          <p:nvPr>
            <p:ph type="sldNum" sz="quarter" idx="12"/>
          </p:nvPr>
        </p:nvSpPr>
        <p:spPr/>
        <p:txBody>
          <a:bodyPr/>
          <a:lstStyle/>
          <a:p>
            <a:fld id="{51753ED8-8CF2-4A8C-A3ED-349B914CF05F}" type="slidenum">
              <a:rPr lang="en-GB" smtClean="0"/>
              <a:t>‹#›</a:t>
            </a:fld>
            <a:endParaRPr lang="en-GB" dirty="0"/>
          </a:p>
        </p:txBody>
      </p:sp>
    </p:spTree>
    <p:extLst>
      <p:ext uri="{BB962C8B-B14F-4D97-AF65-F5344CB8AC3E}">
        <p14:creationId xmlns:p14="http://schemas.microsoft.com/office/powerpoint/2010/main" val="1558356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4664E4AC-2E35-28E4-31BF-18A8809B5533}"/>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81756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61EA9C3D-092F-417B-58C3-917F95D00E9D}"/>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3990168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Acadia - white - 3 column text">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j-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A45AF4A6-E0FA-BE40-A536-890EB00CC0B5}"/>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11" name="Content Placeholder 4">
            <a:extLst>
              <a:ext uri="{FF2B5EF4-FFF2-40B4-BE49-F238E27FC236}">
                <a16:creationId xmlns:a16="http://schemas.microsoft.com/office/drawing/2014/main" id="{BFD04E32-AFE6-5044-A438-F2B2F35A1390}"/>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3" name="Text Placeholder 21">
            <a:extLst>
              <a:ext uri="{FF2B5EF4-FFF2-40B4-BE49-F238E27FC236}">
                <a16:creationId xmlns:a16="http://schemas.microsoft.com/office/drawing/2014/main" id="{2015AC63-926F-5648-9469-48F84A73F4E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4" name="Text Placeholder 21">
            <a:extLst>
              <a:ext uri="{FF2B5EF4-FFF2-40B4-BE49-F238E27FC236}">
                <a16:creationId xmlns:a16="http://schemas.microsoft.com/office/drawing/2014/main" id="{CBF167D5-172B-864B-A622-C8DB47020FCB}"/>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6" name="Text Placeholder 12">
            <a:extLst>
              <a:ext uri="{FF2B5EF4-FFF2-40B4-BE49-F238E27FC236}">
                <a16:creationId xmlns:a16="http://schemas.microsoft.com/office/drawing/2014/main" id="{994CC76D-1EF8-DF41-B12F-17F38EF29077}"/>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0DA48E2D-0A26-128E-A85E-97B4539A07D4}"/>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2037695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Acadia - white - 3 column text">
    <p:bg>
      <p:bgPr>
        <a:blipFill dpi="0" rotWithShape="1">
          <a:blip r:embed="rId2" cstate="email">
            <a:alphaModFix amt="2027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Sofia Pro" pitchFamily="2" charset="0"/>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5" name="Content Placeholder 4">
            <a:extLst>
              <a:ext uri="{FF2B5EF4-FFF2-40B4-BE49-F238E27FC236}">
                <a16:creationId xmlns:a16="http://schemas.microsoft.com/office/drawing/2014/main" id="{3C95B6CA-97C3-734E-BAA7-D6F86D6D8D44}"/>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6" name="Text Placeholder 21">
            <a:extLst>
              <a:ext uri="{FF2B5EF4-FFF2-40B4-BE49-F238E27FC236}">
                <a16:creationId xmlns:a16="http://schemas.microsoft.com/office/drawing/2014/main" id="{DA8BF54D-3352-2946-A7D0-5275B6631FDD}"/>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7" name="Content Placeholder 4">
            <a:extLst>
              <a:ext uri="{FF2B5EF4-FFF2-40B4-BE49-F238E27FC236}">
                <a16:creationId xmlns:a16="http://schemas.microsoft.com/office/drawing/2014/main" id="{B37DD901-6B3A-034A-8BF5-FC0DF428FE82}"/>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8" name="Text Placeholder 21">
            <a:extLst>
              <a:ext uri="{FF2B5EF4-FFF2-40B4-BE49-F238E27FC236}">
                <a16:creationId xmlns:a16="http://schemas.microsoft.com/office/drawing/2014/main" id="{34010632-8BE3-464F-9F18-3283B504058D}"/>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21" name="Text Placeholder 12">
            <a:extLst>
              <a:ext uri="{FF2B5EF4-FFF2-40B4-BE49-F238E27FC236}">
                <a16:creationId xmlns:a16="http://schemas.microsoft.com/office/drawing/2014/main" id="{2AF7C0E2-02D5-DA44-A854-927EA5D32D2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DBCEBA25-A7BA-7EA4-872C-C72329302240}"/>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2542214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cadia - Default White">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4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8E010B-E8A9-CCA8-AD49-56E8DDCE4C8D}"/>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3771492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Acadia - White - Image right - inline">
    <p:bg>
      <p:bgPr>
        <a:blipFill dpi="0" rotWithShape="1">
          <a:blip r:embed="rId2" cstate="email">
            <a:alphaModFix amt="19836"/>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344503" y="1042988"/>
            <a:ext cx="6530975" cy="4584944"/>
          </a:xfrm>
          <a:prstGeom prst="rect">
            <a:avLst/>
          </a:prstGeom>
        </p:spPr>
        <p:txBody>
          <a:bodyPr/>
          <a:lstStyle/>
          <a:p>
            <a:r>
              <a:rPr lang="en-US"/>
              <a:t>Click icon to add picture</a:t>
            </a:r>
          </a:p>
        </p:txBody>
      </p:sp>
      <p:sp>
        <p:nvSpPr>
          <p:cNvPr id="9" name="Content Placeholder 4">
            <a:extLst>
              <a:ext uri="{FF2B5EF4-FFF2-40B4-BE49-F238E27FC236}">
                <a16:creationId xmlns:a16="http://schemas.microsoft.com/office/drawing/2014/main" id="{825A07F4-8001-4643-9640-22BCC5D97D32}"/>
              </a:ext>
            </a:extLst>
          </p:cNvPr>
          <p:cNvSpPr>
            <a:spLocks noGrp="1"/>
          </p:cNvSpPr>
          <p:nvPr>
            <p:ph sz="quarter" idx="12"/>
          </p:nvPr>
        </p:nvSpPr>
        <p:spPr>
          <a:xfrm>
            <a:off x="566738" y="1042988"/>
            <a:ext cx="4452523" cy="4584944"/>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E1797221-B778-E645-AB2F-9B772D1549B7}"/>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1" name="Text Placeholder 12">
            <a:extLst>
              <a:ext uri="{FF2B5EF4-FFF2-40B4-BE49-F238E27FC236}">
                <a16:creationId xmlns:a16="http://schemas.microsoft.com/office/drawing/2014/main" id="{775529E7-E954-C442-9AFB-B0504714328A}"/>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DAF5983C-BFDF-3300-4A7E-A3BD528DBFA1}"/>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649963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Acadia - White - Image right - Full">
    <p:bg>
      <p:bgPr>
        <a:blipFill dpi="0" rotWithShape="1">
          <a:blip r:embed="rId2" cstate="email">
            <a:alphaModFix amt="19699"/>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844209" y="0"/>
            <a:ext cx="6347791"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4961335"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F39D93B3-0338-D44A-AE42-AA03F1A695E8}"/>
              </a:ext>
            </a:extLst>
          </p:cNvPr>
          <p:cNvSpPr>
            <a:spLocks noGrp="1"/>
          </p:cNvSpPr>
          <p:nvPr>
            <p:ph sz="quarter" idx="12"/>
          </p:nvPr>
        </p:nvSpPr>
        <p:spPr>
          <a:xfrm>
            <a:off x="566738" y="1042988"/>
            <a:ext cx="4960949" cy="4204873"/>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B1ADEE32-6600-2545-B6E3-C009E634BBF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A482143D-92FE-8A8E-57AB-22546AB73B18}"/>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391519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pic>
        <p:nvPicPr>
          <p:cNvPr id="4" name="Picture 3">
            <a:extLst>
              <a:ext uri="{FF2B5EF4-FFF2-40B4-BE49-F238E27FC236}">
                <a16:creationId xmlns:a16="http://schemas.microsoft.com/office/drawing/2014/main" id="{FA95AE29-4B2D-18D6-A83F-D52BB8D54451}"/>
              </a:ext>
            </a:extLst>
          </p:cNvPr>
          <p:cNvPicPr>
            <a:picLocks noChangeAspect="1"/>
          </p:cNvPicPr>
          <p:nvPr/>
        </p:nvPicPr>
        <p:blipFill>
          <a:blip r:embed="rId3"/>
          <a:srcRect/>
          <a:stretch/>
        </p:blipFill>
        <p:spPr>
          <a:xfrm>
            <a:off x="433337" y="273490"/>
            <a:ext cx="2165180" cy="1000414"/>
          </a:xfrm>
          <a:prstGeom prst="rect">
            <a:avLst/>
          </a:prstGeom>
        </p:spPr>
      </p:pic>
    </p:spTree>
    <p:extLst>
      <p:ext uri="{BB962C8B-B14F-4D97-AF65-F5344CB8AC3E}">
        <p14:creationId xmlns:p14="http://schemas.microsoft.com/office/powerpoint/2010/main" val="3402620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cadia - Title Slide v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chemeClr val="bg1"/>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394757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1120527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cadia - Title Slide v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rgbClr val="00856C"/>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rgbClr val="00856C"/>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9879"/>
            <a:ext cx="3693258" cy="410186"/>
          </a:xfrm>
          <a:prstGeom prst="rect">
            <a:avLst/>
          </a:prstGeom>
        </p:spPr>
        <p:txBody>
          <a:bodyPr/>
          <a:lstStyle>
            <a:lvl1pPr>
              <a:defRPr sz="1400">
                <a:solidFill>
                  <a:srgbClr val="00856C"/>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37670482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cadia - Title Slide v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rgbClr val="00856C"/>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rgbClr val="00856C"/>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9879"/>
            <a:ext cx="3693258" cy="410186"/>
          </a:xfrm>
          <a:prstGeom prst="rect">
            <a:avLst/>
          </a:prstGeom>
        </p:spPr>
        <p:txBody>
          <a:bodyPr/>
          <a:lstStyle>
            <a:lvl1pPr>
              <a:defRPr sz="1400">
                <a:solidFill>
                  <a:srgbClr val="00856C"/>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434853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cadia - Closing slid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A0A4FF0F-3FA4-134E-8AFA-45E64A533CD5}"/>
              </a:ext>
            </a:extLst>
          </p:cNvPr>
          <p:cNvCxnSpPr>
            <a:cxnSpLocks/>
          </p:cNvCxnSpPr>
          <p:nvPr/>
        </p:nvCxnSpPr>
        <p:spPr>
          <a:xfrm>
            <a:off x="1573997" y="3124469"/>
            <a:ext cx="265645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D239AF-AA4E-DD41-A4DA-DC894BDEE5B9}"/>
              </a:ext>
            </a:extLst>
          </p:cNvPr>
          <p:cNvCxnSpPr>
            <a:cxnSpLocks/>
          </p:cNvCxnSpPr>
          <p:nvPr/>
        </p:nvCxnSpPr>
        <p:spPr>
          <a:xfrm flipV="1">
            <a:off x="4547789" y="2044929"/>
            <a:ext cx="0" cy="904219"/>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0F5545-DC67-BF48-961F-7479307950F8}"/>
              </a:ext>
            </a:extLst>
          </p:cNvPr>
          <p:cNvCxnSpPr>
            <a:cxnSpLocks/>
          </p:cNvCxnSpPr>
          <p:nvPr/>
        </p:nvCxnSpPr>
        <p:spPr>
          <a:xfrm flipV="1">
            <a:off x="4547789" y="3334467"/>
            <a:ext cx="0" cy="904219"/>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B429E1-AD32-1F4B-B560-FAD97F02E734}"/>
              </a:ext>
            </a:extLst>
          </p:cNvPr>
          <p:cNvCxnSpPr>
            <a:cxnSpLocks/>
          </p:cNvCxnSpPr>
          <p:nvPr/>
        </p:nvCxnSpPr>
        <p:spPr>
          <a:xfrm flipV="1">
            <a:off x="7713020" y="2044929"/>
            <a:ext cx="0" cy="904219"/>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92F36B-C913-3740-84F2-42C15795D594}"/>
              </a:ext>
            </a:extLst>
          </p:cNvPr>
          <p:cNvCxnSpPr>
            <a:cxnSpLocks/>
          </p:cNvCxnSpPr>
          <p:nvPr/>
        </p:nvCxnSpPr>
        <p:spPr>
          <a:xfrm flipV="1">
            <a:off x="7713020" y="3334467"/>
            <a:ext cx="0" cy="904219"/>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31AC73-2DFC-654A-B786-2F70E7B48BC4}"/>
              </a:ext>
            </a:extLst>
          </p:cNvPr>
          <p:cNvCxnSpPr>
            <a:cxnSpLocks/>
          </p:cNvCxnSpPr>
          <p:nvPr/>
        </p:nvCxnSpPr>
        <p:spPr>
          <a:xfrm>
            <a:off x="8054310" y="3124469"/>
            <a:ext cx="265645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24B40F3-42AB-4E4C-A90C-F4D34D8685EB}"/>
              </a:ext>
            </a:extLst>
          </p:cNvPr>
          <p:cNvCxnSpPr>
            <a:cxnSpLocks/>
          </p:cNvCxnSpPr>
          <p:nvPr/>
        </p:nvCxnSpPr>
        <p:spPr>
          <a:xfrm>
            <a:off x="4859331" y="3124469"/>
            <a:ext cx="2566104"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B7D439F-BFFE-A843-AA0B-FEF07B1A69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50318" y="5682698"/>
            <a:ext cx="342900" cy="342900"/>
          </a:xfrm>
          <a:prstGeom prst="rect">
            <a:avLst/>
          </a:prstGeom>
        </p:spPr>
      </p:pic>
      <p:pic>
        <p:nvPicPr>
          <p:cNvPr id="39" name="Picture 38">
            <a:extLst>
              <a:ext uri="{FF2B5EF4-FFF2-40B4-BE49-F238E27FC236}">
                <a16:creationId xmlns:a16="http://schemas.microsoft.com/office/drawing/2014/main" id="{70C67429-5E7A-A14C-9948-68A24D1700D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1183178" y="5682698"/>
            <a:ext cx="342900" cy="342900"/>
          </a:xfrm>
          <a:prstGeom prst="rect">
            <a:avLst/>
          </a:prstGeom>
        </p:spPr>
      </p:pic>
      <p:pic>
        <p:nvPicPr>
          <p:cNvPr id="40" name="Picture 39">
            <a:extLst>
              <a:ext uri="{FF2B5EF4-FFF2-40B4-BE49-F238E27FC236}">
                <a16:creationId xmlns:a16="http://schemas.microsoft.com/office/drawing/2014/main" id="{BDD1C2BD-AECE-4243-BED9-2D152C142BA6}"/>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0706099" y="5682698"/>
            <a:ext cx="342900" cy="342900"/>
          </a:xfrm>
          <a:prstGeom prst="rect">
            <a:avLst/>
          </a:prstGeom>
        </p:spPr>
      </p:pic>
      <p:sp>
        <p:nvSpPr>
          <p:cNvPr id="2" name="TextBox 1">
            <a:extLst>
              <a:ext uri="{FF2B5EF4-FFF2-40B4-BE49-F238E27FC236}">
                <a16:creationId xmlns:a16="http://schemas.microsoft.com/office/drawing/2014/main" id="{67094884-EBC6-C84B-AD0C-E092ECC87303}"/>
              </a:ext>
            </a:extLst>
          </p:cNvPr>
          <p:cNvSpPr txBox="1"/>
          <p:nvPr/>
        </p:nvSpPr>
        <p:spPr>
          <a:xfrm>
            <a:off x="1493838" y="1048124"/>
            <a:ext cx="92122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6">
                  <a:extLst>
                    <a:ext uri="{A12FA001-AC4F-418D-AE19-62706E023703}">
                      <ahyp:hlinkClr xmlns:ahyp="http://schemas.microsoft.com/office/drawing/2018/hyperlinkcolor" val="tx"/>
                    </a:ext>
                  </a:extLst>
                </a:hlinkClick>
              </a:rPr>
              <a:t>acadia.inc</a:t>
            </a:r>
            <a:endParaRPr lang="en-US" dirty="0">
              <a:solidFill>
                <a:schemeClr val="bg1"/>
              </a:solidFill>
            </a:endParaRPr>
          </a:p>
        </p:txBody>
      </p:sp>
      <p:sp>
        <p:nvSpPr>
          <p:cNvPr id="4" name="TextBox 3">
            <a:extLst>
              <a:ext uri="{FF2B5EF4-FFF2-40B4-BE49-F238E27FC236}">
                <a16:creationId xmlns:a16="http://schemas.microsoft.com/office/drawing/2014/main" id="{482B1AB6-3570-9D5A-A124-E1C8CDA40AA2}"/>
              </a:ext>
            </a:extLst>
          </p:cNvPr>
          <p:cNvSpPr txBox="1"/>
          <p:nvPr/>
        </p:nvSpPr>
        <p:spPr>
          <a:xfrm>
            <a:off x="1932952" y="2307441"/>
            <a:ext cx="2109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rPr>
              <a:t>600 </a:t>
            </a:r>
            <a:r>
              <a:rPr lang="en-GB" sz="1200" dirty="0" err="1">
                <a:solidFill>
                  <a:schemeClr val="bg1"/>
                </a:solidFill>
              </a:rPr>
              <a:t>Longwater</a:t>
            </a:r>
            <a:r>
              <a:rPr lang="en-GB" sz="1200" dirty="0">
                <a:solidFill>
                  <a:schemeClr val="bg1"/>
                </a:solidFill>
              </a:rPr>
              <a:t> Drive,</a:t>
            </a:r>
            <a:br>
              <a:rPr lang="en-GB" sz="1200" dirty="0">
                <a:solidFill>
                  <a:schemeClr val="bg1"/>
                </a:solidFill>
              </a:rPr>
            </a:br>
            <a:r>
              <a:rPr lang="en-GB" sz="1200" dirty="0">
                <a:solidFill>
                  <a:schemeClr val="bg1"/>
                </a:solidFill>
              </a:rPr>
              <a:t>Norwell, MA 02061</a:t>
            </a:r>
          </a:p>
        </p:txBody>
      </p:sp>
      <p:sp>
        <p:nvSpPr>
          <p:cNvPr id="5" name="TextBox 4">
            <a:extLst>
              <a:ext uri="{FF2B5EF4-FFF2-40B4-BE49-F238E27FC236}">
                <a16:creationId xmlns:a16="http://schemas.microsoft.com/office/drawing/2014/main" id="{0402318D-5A3D-4758-69EA-F35BAAC61C5B}"/>
              </a:ext>
            </a:extLst>
          </p:cNvPr>
          <p:cNvSpPr txBox="1"/>
          <p:nvPr/>
        </p:nvSpPr>
        <p:spPr>
          <a:xfrm>
            <a:off x="5093733" y="2231774"/>
            <a:ext cx="2109562" cy="461665"/>
          </a:xfrm>
          <a:prstGeom prst="rect">
            <a:avLst/>
          </a:prstGeom>
          <a:noFill/>
        </p:spPr>
        <p:txBody>
          <a:bodyPr wrap="square" rtlCol="0">
            <a:spAutoFit/>
          </a:bodyPr>
          <a:lstStyle/>
          <a:p>
            <a:pPr lvl="0"/>
            <a:r>
              <a:rPr lang="en-GB" sz="1200" dirty="0">
                <a:solidFill>
                  <a:schemeClr val="bg1"/>
                </a:solidFill>
              </a:rPr>
              <a:t>54 Fitzwilliam Square, Dublin, </a:t>
            </a:r>
          </a:p>
          <a:p>
            <a:pPr lvl="0"/>
            <a:r>
              <a:rPr lang="en-GB" sz="1200" dirty="0">
                <a:solidFill>
                  <a:schemeClr val="bg1"/>
                </a:solidFill>
              </a:rPr>
              <a:t>D02 X308</a:t>
            </a:r>
          </a:p>
        </p:txBody>
      </p:sp>
      <p:sp>
        <p:nvSpPr>
          <p:cNvPr id="6" name="TextBox 5">
            <a:extLst>
              <a:ext uri="{FF2B5EF4-FFF2-40B4-BE49-F238E27FC236}">
                <a16:creationId xmlns:a16="http://schemas.microsoft.com/office/drawing/2014/main" id="{3521E995-5B61-9B4F-E3CE-9B72A9434817}"/>
              </a:ext>
            </a:extLst>
          </p:cNvPr>
          <p:cNvSpPr txBox="1"/>
          <p:nvPr/>
        </p:nvSpPr>
        <p:spPr>
          <a:xfrm>
            <a:off x="8222746" y="2231774"/>
            <a:ext cx="2109562" cy="461665"/>
          </a:xfrm>
          <a:prstGeom prst="rect">
            <a:avLst/>
          </a:prstGeom>
          <a:noFill/>
        </p:spPr>
        <p:txBody>
          <a:bodyPr wrap="square" rtlCol="0">
            <a:spAutoFit/>
          </a:bodyPr>
          <a:lstStyle/>
          <a:p>
            <a:pPr lvl="0"/>
            <a:r>
              <a:rPr lang="en-GB" sz="1200" dirty="0" err="1">
                <a:solidFill>
                  <a:schemeClr val="bg1"/>
                </a:solidFill>
              </a:rPr>
              <a:t>Maurenbrecherstrasse</a:t>
            </a:r>
            <a:r>
              <a:rPr lang="en-GB" sz="1200" dirty="0">
                <a:solidFill>
                  <a:schemeClr val="bg1"/>
                </a:solidFill>
              </a:rPr>
              <a:t> 16,</a:t>
            </a:r>
          </a:p>
          <a:p>
            <a:pPr lvl="0"/>
            <a:r>
              <a:rPr lang="en-GB" sz="1200" dirty="0">
                <a:solidFill>
                  <a:schemeClr val="bg1"/>
                </a:solidFill>
              </a:rPr>
              <a:t>47803 Krefeld, Germany</a:t>
            </a:r>
          </a:p>
        </p:txBody>
      </p:sp>
      <p:sp>
        <p:nvSpPr>
          <p:cNvPr id="8" name="TextBox 7">
            <a:extLst>
              <a:ext uri="{FF2B5EF4-FFF2-40B4-BE49-F238E27FC236}">
                <a16:creationId xmlns:a16="http://schemas.microsoft.com/office/drawing/2014/main" id="{358415AC-B13A-C057-CE2E-489CA391CE38}"/>
              </a:ext>
            </a:extLst>
          </p:cNvPr>
          <p:cNvSpPr txBox="1"/>
          <p:nvPr/>
        </p:nvSpPr>
        <p:spPr>
          <a:xfrm>
            <a:off x="1926610" y="3479833"/>
            <a:ext cx="2109562" cy="646331"/>
          </a:xfrm>
          <a:prstGeom prst="rect">
            <a:avLst/>
          </a:prstGeom>
          <a:noFill/>
        </p:spPr>
        <p:txBody>
          <a:bodyPr wrap="square" rtlCol="0">
            <a:spAutoFit/>
          </a:bodyPr>
          <a:lstStyle/>
          <a:p>
            <a:pPr lvl="0"/>
            <a:r>
              <a:rPr lang="en-GB" sz="1200" dirty="0">
                <a:solidFill>
                  <a:schemeClr val="bg1"/>
                </a:solidFill>
              </a:rPr>
              <a:t>Broadgate Quarter</a:t>
            </a:r>
            <a:br>
              <a:rPr lang="en-GB" sz="1200" dirty="0">
                <a:solidFill>
                  <a:schemeClr val="bg1"/>
                </a:solidFill>
              </a:rPr>
            </a:br>
            <a:r>
              <a:rPr lang="en-GB" sz="1200" dirty="0">
                <a:solidFill>
                  <a:schemeClr val="bg1"/>
                </a:solidFill>
              </a:rPr>
              <a:t>One Snowden Street</a:t>
            </a:r>
            <a:br>
              <a:rPr lang="en-GB" sz="1200" dirty="0">
                <a:solidFill>
                  <a:schemeClr val="bg1"/>
                </a:solidFill>
              </a:rPr>
            </a:br>
            <a:r>
              <a:rPr lang="en-GB" sz="1200" dirty="0">
                <a:solidFill>
                  <a:schemeClr val="bg1"/>
                </a:solidFill>
              </a:rPr>
              <a:t>London EC2A 2DQ</a:t>
            </a:r>
          </a:p>
        </p:txBody>
      </p:sp>
      <p:sp>
        <p:nvSpPr>
          <p:cNvPr id="24" name="TextBox 23">
            <a:extLst>
              <a:ext uri="{FF2B5EF4-FFF2-40B4-BE49-F238E27FC236}">
                <a16:creationId xmlns:a16="http://schemas.microsoft.com/office/drawing/2014/main" id="{D5CE5DA0-66BF-6501-224B-CD355252B53F}"/>
              </a:ext>
            </a:extLst>
          </p:cNvPr>
          <p:cNvSpPr txBox="1"/>
          <p:nvPr/>
        </p:nvSpPr>
        <p:spPr>
          <a:xfrm>
            <a:off x="5041219" y="3489160"/>
            <a:ext cx="2109562" cy="461665"/>
          </a:xfrm>
          <a:prstGeom prst="rect">
            <a:avLst/>
          </a:prstGeom>
          <a:noFill/>
        </p:spPr>
        <p:txBody>
          <a:bodyPr wrap="square" rtlCol="0">
            <a:spAutoFit/>
          </a:bodyPr>
          <a:lstStyle/>
          <a:p>
            <a:pPr lvl="0"/>
            <a:r>
              <a:rPr lang="en-GB" sz="1200" dirty="0">
                <a:solidFill>
                  <a:schemeClr val="bg1"/>
                </a:solidFill>
              </a:rPr>
              <a:t>575 Fifth Avenue, </a:t>
            </a:r>
          </a:p>
          <a:p>
            <a:pPr lvl="0"/>
            <a:r>
              <a:rPr lang="en-GB" sz="1200" dirty="0">
                <a:solidFill>
                  <a:schemeClr val="bg1"/>
                </a:solidFill>
              </a:rPr>
              <a:t>New York, NY 10017</a:t>
            </a:r>
          </a:p>
        </p:txBody>
      </p:sp>
      <p:sp>
        <p:nvSpPr>
          <p:cNvPr id="25" name="TextBox 24">
            <a:extLst>
              <a:ext uri="{FF2B5EF4-FFF2-40B4-BE49-F238E27FC236}">
                <a16:creationId xmlns:a16="http://schemas.microsoft.com/office/drawing/2014/main" id="{AE75DA34-65F8-911A-9840-E54D12AEFC1B}"/>
              </a:ext>
            </a:extLst>
          </p:cNvPr>
          <p:cNvSpPr txBox="1"/>
          <p:nvPr/>
        </p:nvSpPr>
        <p:spPr>
          <a:xfrm>
            <a:off x="8179988" y="3482648"/>
            <a:ext cx="2386499" cy="646331"/>
          </a:xfrm>
          <a:prstGeom prst="rect">
            <a:avLst/>
          </a:prstGeom>
          <a:noFill/>
        </p:spPr>
        <p:txBody>
          <a:bodyPr wrap="square" rtlCol="0">
            <a:spAutoFit/>
          </a:bodyPr>
          <a:lstStyle/>
          <a:p>
            <a:pPr lvl="0"/>
            <a:r>
              <a:rPr lang="en-GB" sz="1200" dirty="0">
                <a:solidFill>
                  <a:schemeClr val="bg1"/>
                </a:solidFill>
              </a:rPr>
              <a:t>Level 11 Aoyama Palacio Tower</a:t>
            </a:r>
            <a:br>
              <a:rPr lang="en-GB" sz="1200" dirty="0">
                <a:solidFill>
                  <a:schemeClr val="bg1"/>
                </a:solidFill>
              </a:rPr>
            </a:br>
            <a:r>
              <a:rPr lang="en-GB" sz="1200" dirty="0">
                <a:solidFill>
                  <a:schemeClr val="bg1"/>
                </a:solidFill>
              </a:rPr>
              <a:t>3-6-7 Kita-Aoyama Minato-Ku</a:t>
            </a:r>
            <a:br>
              <a:rPr lang="en-GB" sz="1200" dirty="0">
                <a:solidFill>
                  <a:schemeClr val="bg1"/>
                </a:solidFill>
              </a:rPr>
            </a:br>
            <a:r>
              <a:rPr lang="en-GB" sz="1200" dirty="0">
                <a:solidFill>
                  <a:schemeClr val="bg1"/>
                </a:solidFill>
              </a:rPr>
              <a:t>Tokyo 107-0061</a:t>
            </a:r>
          </a:p>
        </p:txBody>
      </p:sp>
      <p:sp>
        <p:nvSpPr>
          <p:cNvPr id="27" name="TextBox 26">
            <a:extLst>
              <a:ext uri="{FF2B5EF4-FFF2-40B4-BE49-F238E27FC236}">
                <a16:creationId xmlns:a16="http://schemas.microsoft.com/office/drawing/2014/main" id="{B3B29B55-B7E9-C0AF-D24B-3D20DB41AA78}"/>
              </a:ext>
            </a:extLst>
          </p:cNvPr>
          <p:cNvSpPr txBox="1"/>
          <p:nvPr/>
        </p:nvSpPr>
        <p:spPr>
          <a:xfrm>
            <a:off x="8179988" y="3247721"/>
            <a:ext cx="1890132" cy="307777"/>
          </a:xfrm>
          <a:prstGeom prst="rect">
            <a:avLst/>
          </a:prstGeom>
          <a:noFill/>
        </p:spPr>
        <p:txBody>
          <a:bodyPr wrap="square" rtlCol="0">
            <a:spAutoFit/>
          </a:bodyPr>
          <a:lstStyle/>
          <a:p>
            <a:pPr lvl="0"/>
            <a:r>
              <a:rPr lang="en-GB" sz="1400" b="1" dirty="0">
                <a:solidFill>
                  <a:schemeClr val="bg1"/>
                </a:solidFill>
                <a:latin typeface="+mj-lt"/>
              </a:rPr>
              <a:t>TOKYO</a:t>
            </a:r>
            <a:endParaRPr lang="en-US" sz="1400" b="1" dirty="0">
              <a:solidFill>
                <a:schemeClr val="bg1"/>
              </a:solidFill>
              <a:latin typeface="+mj-lt"/>
            </a:endParaRPr>
          </a:p>
        </p:txBody>
      </p:sp>
      <p:sp>
        <p:nvSpPr>
          <p:cNvPr id="28" name="TextBox 27">
            <a:extLst>
              <a:ext uri="{FF2B5EF4-FFF2-40B4-BE49-F238E27FC236}">
                <a16:creationId xmlns:a16="http://schemas.microsoft.com/office/drawing/2014/main" id="{BE094278-2649-0E4D-AC1B-91FB8FEE95E7}"/>
              </a:ext>
            </a:extLst>
          </p:cNvPr>
          <p:cNvSpPr txBox="1"/>
          <p:nvPr/>
        </p:nvSpPr>
        <p:spPr>
          <a:xfrm>
            <a:off x="5041219" y="3247721"/>
            <a:ext cx="1890132" cy="307777"/>
          </a:xfrm>
          <a:prstGeom prst="rect">
            <a:avLst/>
          </a:prstGeom>
          <a:noFill/>
        </p:spPr>
        <p:txBody>
          <a:bodyPr wrap="square" rtlCol="0">
            <a:spAutoFit/>
          </a:bodyPr>
          <a:lstStyle/>
          <a:p>
            <a:pPr lvl="0"/>
            <a:r>
              <a:rPr lang="en-GB" sz="1400" b="1" dirty="0">
                <a:solidFill>
                  <a:schemeClr val="bg1"/>
                </a:solidFill>
                <a:latin typeface="+mj-lt"/>
              </a:rPr>
              <a:t>NEW YORK</a:t>
            </a:r>
            <a:endParaRPr lang="en-US" sz="1400" b="1" dirty="0">
              <a:solidFill>
                <a:schemeClr val="bg1"/>
              </a:solidFill>
              <a:latin typeface="+mj-lt"/>
            </a:endParaRPr>
          </a:p>
        </p:txBody>
      </p:sp>
      <p:sp>
        <p:nvSpPr>
          <p:cNvPr id="32" name="TextBox 31">
            <a:extLst>
              <a:ext uri="{FF2B5EF4-FFF2-40B4-BE49-F238E27FC236}">
                <a16:creationId xmlns:a16="http://schemas.microsoft.com/office/drawing/2014/main" id="{980CD88D-3745-DE82-851B-54C88F29D28E}"/>
              </a:ext>
            </a:extLst>
          </p:cNvPr>
          <p:cNvSpPr txBox="1"/>
          <p:nvPr/>
        </p:nvSpPr>
        <p:spPr>
          <a:xfrm>
            <a:off x="1926610" y="3247720"/>
            <a:ext cx="1890132" cy="307777"/>
          </a:xfrm>
          <a:prstGeom prst="rect">
            <a:avLst/>
          </a:prstGeom>
          <a:noFill/>
        </p:spPr>
        <p:txBody>
          <a:bodyPr wrap="square" rtlCol="0">
            <a:spAutoFit/>
          </a:bodyPr>
          <a:lstStyle/>
          <a:p>
            <a:pPr lvl="0"/>
            <a:r>
              <a:rPr lang="en-GB" sz="1400" b="1" dirty="0">
                <a:solidFill>
                  <a:schemeClr val="bg1"/>
                </a:solidFill>
                <a:latin typeface="+mj-lt"/>
              </a:rPr>
              <a:t>LONDON</a:t>
            </a:r>
            <a:endParaRPr lang="en-US" sz="1400" b="1" dirty="0">
              <a:solidFill>
                <a:schemeClr val="bg1"/>
              </a:solidFill>
              <a:latin typeface="+mj-lt"/>
            </a:endParaRPr>
          </a:p>
        </p:txBody>
      </p:sp>
      <p:sp>
        <p:nvSpPr>
          <p:cNvPr id="35" name="TextBox 34">
            <a:extLst>
              <a:ext uri="{FF2B5EF4-FFF2-40B4-BE49-F238E27FC236}">
                <a16:creationId xmlns:a16="http://schemas.microsoft.com/office/drawing/2014/main" id="{2339F2F1-F709-ABAE-B691-842567B39301}"/>
              </a:ext>
            </a:extLst>
          </p:cNvPr>
          <p:cNvSpPr txBox="1"/>
          <p:nvPr/>
        </p:nvSpPr>
        <p:spPr>
          <a:xfrm>
            <a:off x="8216046" y="2030353"/>
            <a:ext cx="1890132" cy="307777"/>
          </a:xfrm>
          <a:prstGeom prst="rect">
            <a:avLst/>
          </a:prstGeom>
          <a:noFill/>
        </p:spPr>
        <p:txBody>
          <a:bodyPr wrap="square" rtlCol="0">
            <a:spAutoFit/>
          </a:bodyPr>
          <a:lstStyle/>
          <a:p>
            <a:pPr lvl="0"/>
            <a:r>
              <a:rPr lang="en-GB" sz="1400" b="1" dirty="0">
                <a:solidFill>
                  <a:schemeClr val="bg1"/>
                </a:solidFill>
                <a:latin typeface="+mj-lt"/>
              </a:rPr>
              <a:t>DUSSELDORF</a:t>
            </a:r>
            <a:endParaRPr lang="en-US" sz="1400" b="1" dirty="0">
              <a:solidFill>
                <a:schemeClr val="bg1"/>
              </a:solidFill>
              <a:latin typeface="+mj-lt"/>
            </a:endParaRPr>
          </a:p>
        </p:txBody>
      </p:sp>
      <p:sp>
        <p:nvSpPr>
          <p:cNvPr id="36" name="TextBox 35">
            <a:extLst>
              <a:ext uri="{FF2B5EF4-FFF2-40B4-BE49-F238E27FC236}">
                <a16:creationId xmlns:a16="http://schemas.microsoft.com/office/drawing/2014/main" id="{D10AE7DE-6227-AD00-4BCC-0CCC3FBB6B39}"/>
              </a:ext>
            </a:extLst>
          </p:cNvPr>
          <p:cNvSpPr txBox="1"/>
          <p:nvPr/>
        </p:nvSpPr>
        <p:spPr>
          <a:xfrm>
            <a:off x="5093733" y="2027490"/>
            <a:ext cx="1890132" cy="307777"/>
          </a:xfrm>
          <a:prstGeom prst="rect">
            <a:avLst/>
          </a:prstGeom>
          <a:noFill/>
        </p:spPr>
        <p:txBody>
          <a:bodyPr wrap="square" rtlCol="0">
            <a:spAutoFit/>
          </a:bodyPr>
          <a:lstStyle/>
          <a:p>
            <a:pPr lvl="0"/>
            <a:r>
              <a:rPr lang="en-GB" sz="1400" b="1" dirty="0">
                <a:solidFill>
                  <a:schemeClr val="bg1"/>
                </a:solidFill>
                <a:latin typeface="+mj-lt"/>
              </a:rPr>
              <a:t>DUBLIN</a:t>
            </a:r>
            <a:endParaRPr lang="en-US" sz="1400" b="1" dirty="0">
              <a:solidFill>
                <a:schemeClr val="bg1"/>
              </a:solidFill>
              <a:latin typeface="+mj-lt"/>
            </a:endParaRPr>
          </a:p>
        </p:txBody>
      </p:sp>
      <p:sp>
        <p:nvSpPr>
          <p:cNvPr id="37" name="TextBox 36">
            <a:extLst>
              <a:ext uri="{FF2B5EF4-FFF2-40B4-BE49-F238E27FC236}">
                <a16:creationId xmlns:a16="http://schemas.microsoft.com/office/drawing/2014/main" id="{AF86D6C7-A242-A753-F716-E2367EB6C411}"/>
              </a:ext>
            </a:extLst>
          </p:cNvPr>
          <p:cNvSpPr txBox="1"/>
          <p:nvPr/>
        </p:nvSpPr>
        <p:spPr>
          <a:xfrm>
            <a:off x="1926610" y="2030989"/>
            <a:ext cx="1890132" cy="307777"/>
          </a:xfrm>
          <a:prstGeom prst="rect">
            <a:avLst/>
          </a:prstGeom>
          <a:noFill/>
        </p:spPr>
        <p:txBody>
          <a:bodyPr wrap="square" rtlCol="0">
            <a:spAutoFit/>
          </a:bodyPr>
          <a:lstStyle/>
          <a:p>
            <a:pPr lvl="0"/>
            <a:r>
              <a:rPr lang="en-GB" sz="1400" b="1" dirty="0">
                <a:solidFill>
                  <a:schemeClr val="bg1"/>
                </a:solidFill>
                <a:latin typeface="+mj-lt"/>
              </a:rPr>
              <a:t>BOSTON</a:t>
            </a:r>
            <a:endParaRPr lang="en-US" sz="1400" b="1" dirty="0">
              <a:solidFill>
                <a:schemeClr val="bg1"/>
              </a:solidFill>
              <a:latin typeface="+mj-lt"/>
            </a:endParaRPr>
          </a:p>
        </p:txBody>
      </p:sp>
      <p:sp>
        <p:nvSpPr>
          <p:cNvPr id="43" name="TextBox 42">
            <a:extLst>
              <a:ext uri="{FF2B5EF4-FFF2-40B4-BE49-F238E27FC236}">
                <a16:creationId xmlns:a16="http://schemas.microsoft.com/office/drawing/2014/main" id="{54F54DA5-9156-7518-2E98-074473FCA2C9}"/>
              </a:ext>
            </a:extLst>
          </p:cNvPr>
          <p:cNvSpPr txBox="1"/>
          <p:nvPr/>
        </p:nvSpPr>
        <p:spPr>
          <a:xfrm>
            <a:off x="1493838" y="336003"/>
            <a:ext cx="9212253" cy="707886"/>
          </a:xfrm>
          <a:prstGeom prst="rect">
            <a:avLst/>
          </a:prstGeom>
          <a:noFill/>
        </p:spPr>
        <p:txBody>
          <a:bodyPr wrap="square" rtlCol="0">
            <a:spAutoFit/>
          </a:bodyPr>
          <a:lstStyle/>
          <a:p>
            <a:pPr lvl="0" algn="ctr"/>
            <a:r>
              <a:rPr lang="en-GB" sz="4000" b="1" dirty="0">
                <a:solidFill>
                  <a:schemeClr val="bg1"/>
                </a:solidFill>
                <a:latin typeface="+mj-lt"/>
              </a:rPr>
              <a:t>THANK YOU!</a:t>
            </a:r>
            <a:endParaRPr lang="en-US" sz="4000" b="1" dirty="0">
              <a:solidFill>
                <a:schemeClr val="bg1"/>
              </a:solidFill>
              <a:latin typeface="+mj-lt"/>
            </a:endParaRPr>
          </a:p>
        </p:txBody>
      </p:sp>
      <p:sp>
        <p:nvSpPr>
          <p:cNvPr id="44" name="TextBox 43">
            <a:extLst>
              <a:ext uri="{FF2B5EF4-FFF2-40B4-BE49-F238E27FC236}">
                <a16:creationId xmlns:a16="http://schemas.microsoft.com/office/drawing/2014/main" id="{F21507CF-9790-7FB5-B365-D66379C91CD4}"/>
              </a:ext>
            </a:extLst>
          </p:cNvPr>
          <p:cNvSpPr txBox="1"/>
          <p:nvPr/>
        </p:nvSpPr>
        <p:spPr>
          <a:xfrm>
            <a:off x="7327916" y="6165937"/>
            <a:ext cx="4757527" cy="253916"/>
          </a:xfrm>
          <a:prstGeom prst="rect">
            <a:avLst/>
          </a:prstGeom>
          <a:noFill/>
        </p:spPr>
        <p:txBody>
          <a:bodyPr wrap="square" rtlCol="0">
            <a:spAutoFit/>
          </a:bodyPr>
          <a:lstStyle/>
          <a:p>
            <a:pPr algn="r"/>
            <a:r>
              <a:rPr lang="en-GB" sz="1050" dirty="0">
                <a:solidFill>
                  <a:schemeClr val="bg1"/>
                </a:solidFill>
              </a:rPr>
              <a:t>All rights reserved. Acadia is a registered trademark of </a:t>
            </a:r>
            <a:r>
              <a:rPr lang="en-GB" sz="1050" dirty="0" err="1">
                <a:solidFill>
                  <a:schemeClr val="bg1"/>
                </a:solidFill>
              </a:rPr>
              <a:t>AcadiaSoft</a:t>
            </a:r>
            <a:r>
              <a:rPr lang="en-GB" sz="1050" dirty="0">
                <a:solidFill>
                  <a:schemeClr val="bg1"/>
                </a:solidFill>
              </a:rPr>
              <a:t>, Inc.</a:t>
            </a:r>
            <a:endParaRPr lang="en-US" sz="1050" dirty="0">
              <a:solidFill>
                <a:schemeClr val="bg1"/>
              </a:solidFill>
            </a:endParaRPr>
          </a:p>
        </p:txBody>
      </p:sp>
    </p:spTree>
    <p:extLst>
      <p:ext uri="{BB962C8B-B14F-4D97-AF65-F5344CB8AC3E}">
        <p14:creationId xmlns:p14="http://schemas.microsoft.com/office/powerpoint/2010/main" val="1769015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cadia - Closing slid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A0A4FF0F-3FA4-134E-8AFA-45E64A533CD5}"/>
              </a:ext>
            </a:extLst>
          </p:cNvPr>
          <p:cNvCxnSpPr>
            <a:cxnSpLocks/>
          </p:cNvCxnSpPr>
          <p:nvPr/>
        </p:nvCxnSpPr>
        <p:spPr>
          <a:xfrm>
            <a:off x="1573997" y="3124469"/>
            <a:ext cx="265645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D239AF-AA4E-DD41-A4DA-DC894BDEE5B9}"/>
              </a:ext>
            </a:extLst>
          </p:cNvPr>
          <p:cNvCxnSpPr>
            <a:cxnSpLocks/>
          </p:cNvCxnSpPr>
          <p:nvPr/>
        </p:nvCxnSpPr>
        <p:spPr>
          <a:xfrm flipV="1">
            <a:off x="4547789" y="2044929"/>
            <a:ext cx="0" cy="90421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0F5545-DC67-BF48-961F-7479307950F8}"/>
              </a:ext>
            </a:extLst>
          </p:cNvPr>
          <p:cNvCxnSpPr>
            <a:cxnSpLocks/>
          </p:cNvCxnSpPr>
          <p:nvPr/>
        </p:nvCxnSpPr>
        <p:spPr>
          <a:xfrm flipV="1">
            <a:off x="4547789" y="3334467"/>
            <a:ext cx="0" cy="90421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B429E1-AD32-1F4B-B560-FAD97F02E734}"/>
              </a:ext>
            </a:extLst>
          </p:cNvPr>
          <p:cNvCxnSpPr>
            <a:cxnSpLocks/>
          </p:cNvCxnSpPr>
          <p:nvPr/>
        </p:nvCxnSpPr>
        <p:spPr>
          <a:xfrm flipV="1">
            <a:off x="7713020" y="2044929"/>
            <a:ext cx="0" cy="90421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92F36B-C913-3740-84F2-42C15795D594}"/>
              </a:ext>
            </a:extLst>
          </p:cNvPr>
          <p:cNvCxnSpPr>
            <a:cxnSpLocks/>
          </p:cNvCxnSpPr>
          <p:nvPr/>
        </p:nvCxnSpPr>
        <p:spPr>
          <a:xfrm flipV="1">
            <a:off x="7713020" y="3334467"/>
            <a:ext cx="0" cy="90421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31AC73-2DFC-654A-B786-2F70E7B48BC4}"/>
              </a:ext>
            </a:extLst>
          </p:cNvPr>
          <p:cNvCxnSpPr>
            <a:cxnSpLocks/>
          </p:cNvCxnSpPr>
          <p:nvPr/>
        </p:nvCxnSpPr>
        <p:spPr>
          <a:xfrm>
            <a:off x="8054310" y="3124469"/>
            <a:ext cx="265645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24B40F3-42AB-4E4C-A90C-F4D34D8685EB}"/>
              </a:ext>
            </a:extLst>
          </p:cNvPr>
          <p:cNvCxnSpPr>
            <a:cxnSpLocks/>
          </p:cNvCxnSpPr>
          <p:nvPr/>
        </p:nvCxnSpPr>
        <p:spPr>
          <a:xfrm>
            <a:off x="4859331" y="3124469"/>
            <a:ext cx="25661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B7D439F-BFFE-A843-AA0B-FEF07B1A698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650318" y="5682698"/>
            <a:ext cx="342900" cy="342900"/>
          </a:xfrm>
          <a:prstGeom prst="rect">
            <a:avLst/>
          </a:prstGeom>
        </p:spPr>
      </p:pic>
      <p:pic>
        <p:nvPicPr>
          <p:cNvPr id="39" name="Picture 38">
            <a:extLst>
              <a:ext uri="{FF2B5EF4-FFF2-40B4-BE49-F238E27FC236}">
                <a16:creationId xmlns:a16="http://schemas.microsoft.com/office/drawing/2014/main" id="{70C67429-5E7A-A14C-9948-68A24D1700D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1183178" y="5682698"/>
            <a:ext cx="342900" cy="342900"/>
          </a:xfrm>
          <a:prstGeom prst="rect">
            <a:avLst/>
          </a:prstGeom>
        </p:spPr>
      </p:pic>
      <p:pic>
        <p:nvPicPr>
          <p:cNvPr id="40" name="Picture 39">
            <a:extLst>
              <a:ext uri="{FF2B5EF4-FFF2-40B4-BE49-F238E27FC236}">
                <a16:creationId xmlns:a16="http://schemas.microsoft.com/office/drawing/2014/main" id="{BDD1C2BD-AECE-4243-BED9-2D152C142BA6}"/>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0706099" y="5682698"/>
            <a:ext cx="342900" cy="342900"/>
          </a:xfrm>
          <a:prstGeom prst="rect">
            <a:avLst/>
          </a:prstGeom>
        </p:spPr>
      </p:pic>
      <p:sp>
        <p:nvSpPr>
          <p:cNvPr id="27" name="TextBox 26">
            <a:extLst>
              <a:ext uri="{FF2B5EF4-FFF2-40B4-BE49-F238E27FC236}">
                <a16:creationId xmlns:a16="http://schemas.microsoft.com/office/drawing/2014/main" id="{788E4596-21E3-CC41-875F-F1F65F5C7A71}"/>
              </a:ext>
            </a:extLst>
          </p:cNvPr>
          <p:cNvSpPr txBox="1"/>
          <p:nvPr/>
        </p:nvSpPr>
        <p:spPr>
          <a:xfrm>
            <a:off x="8286" y="1111442"/>
            <a:ext cx="12175428" cy="369332"/>
          </a:xfrm>
          <a:prstGeom prst="rect">
            <a:avLst/>
          </a:prstGeom>
          <a:noFill/>
        </p:spPr>
        <p:txBody>
          <a:bodyPr wrap="square" rtlCol="0">
            <a:spAutoFit/>
          </a:bodyPr>
          <a:lstStyle/>
          <a:p>
            <a:pPr algn="ctr"/>
            <a:r>
              <a:rPr lang="en-US">
                <a:solidFill>
                  <a:schemeClr val="accent5"/>
                </a:solidFill>
                <a:hlinkClick r:id="rId6">
                  <a:extLst>
                    <a:ext uri="{A12FA001-AC4F-418D-AE19-62706E023703}">
                      <ahyp:hlinkClr xmlns:ahyp="http://schemas.microsoft.com/office/drawing/2018/hyperlinkcolor" val="tx"/>
                    </a:ext>
                  </a:extLst>
                </a:hlinkClick>
              </a:rPr>
              <a:t>acadia.inc</a:t>
            </a:r>
            <a:endParaRPr lang="en-US">
              <a:solidFill>
                <a:schemeClr val="accent5"/>
              </a:solidFill>
            </a:endParaRPr>
          </a:p>
        </p:txBody>
      </p:sp>
      <p:cxnSp>
        <p:nvCxnSpPr>
          <p:cNvPr id="2" name="Straight Connector 1">
            <a:extLst>
              <a:ext uri="{FF2B5EF4-FFF2-40B4-BE49-F238E27FC236}">
                <a16:creationId xmlns:a16="http://schemas.microsoft.com/office/drawing/2014/main" id="{039BF0EA-7B6B-71C9-8ED0-38C4FB2C22C4}"/>
              </a:ext>
            </a:extLst>
          </p:cNvPr>
          <p:cNvCxnSpPr>
            <a:cxnSpLocks/>
          </p:cNvCxnSpPr>
          <p:nvPr/>
        </p:nvCxnSpPr>
        <p:spPr>
          <a:xfrm>
            <a:off x="1573997" y="3124469"/>
            <a:ext cx="2656458" cy="0"/>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3EC267D-72FD-03F0-85A8-DA20FC33361E}"/>
              </a:ext>
            </a:extLst>
          </p:cNvPr>
          <p:cNvCxnSpPr>
            <a:cxnSpLocks/>
          </p:cNvCxnSpPr>
          <p:nvPr/>
        </p:nvCxnSpPr>
        <p:spPr>
          <a:xfrm flipV="1">
            <a:off x="4547789" y="2044929"/>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5628545-52F9-BD26-2A11-3230CCE4D242}"/>
              </a:ext>
            </a:extLst>
          </p:cNvPr>
          <p:cNvCxnSpPr>
            <a:cxnSpLocks/>
          </p:cNvCxnSpPr>
          <p:nvPr/>
        </p:nvCxnSpPr>
        <p:spPr>
          <a:xfrm flipV="1">
            <a:off x="4547789" y="3334467"/>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51180AC-6594-A1F5-4E41-C768E059314B}"/>
              </a:ext>
            </a:extLst>
          </p:cNvPr>
          <p:cNvCxnSpPr>
            <a:cxnSpLocks/>
          </p:cNvCxnSpPr>
          <p:nvPr/>
        </p:nvCxnSpPr>
        <p:spPr>
          <a:xfrm flipV="1">
            <a:off x="7713020" y="2044929"/>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FA89183-C0F3-09D7-9B75-C074A5C75A97}"/>
              </a:ext>
            </a:extLst>
          </p:cNvPr>
          <p:cNvCxnSpPr>
            <a:cxnSpLocks/>
          </p:cNvCxnSpPr>
          <p:nvPr/>
        </p:nvCxnSpPr>
        <p:spPr>
          <a:xfrm flipV="1">
            <a:off x="7713020" y="3334467"/>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4530B9-06BA-E274-E9F5-49E1EA67A07B}"/>
              </a:ext>
            </a:extLst>
          </p:cNvPr>
          <p:cNvCxnSpPr>
            <a:cxnSpLocks/>
          </p:cNvCxnSpPr>
          <p:nvPr/>
        </p:nvCxnSpPr>
        <p:spPr>
          <a:xfrm>
            <a:off x="8054310" y="3124469"/>
            <a:ext cx="2656458" cy="0"/>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DC664EB-780B-EF7D-39D9-8C3554FDC55E}"/>
              </a:ext>
            </a:extLst>
          </p:cNvPr>
          <p:cNvCxnSpPr>
            <a:cxnSpLocks/>
          </p:cNvCxnSpPr>
          <p:nvPr/>
        </p:nvCxnSpPr>
        <p:spPr>
          <a:xfrm>
            <a:off x="4859331" y="3124469"/>
            <a:ext cx="2566104" cy="0"/>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877C59A-4C1C-0D82-282C-D0CE918DC504}"/>
              </a:ext>
            </a:extLst>
          </p:cNvPr>
          <p:cNvSpPr txBox="1"/>
          <p:nvPr/>
        </p:nvSpPr>
        <p:spPr>
          <a:xfrm>
            <a:off x="1932952" y="2307441"/>
            <a:ext cx="2109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856C"/>
                </a:solidFill>
              </a:rPr>
              <a:t>600 </a:t>
            </a:r>
            <a:r>
              <a:rPr lang="en-GB" sz="1200" dirty="0" err="1">
                <a:solidFill>
                  <a:srgbClr val="00856C"/>
                </a:solidFill>
              </a:rPr>
              <a:t>Longwater</a:t>
            </a:r>
            <a:r>
              <a:rPr lang="en-GB" sz="1200" dirty="0">
                <a:solidFill>
                  <a:srgbClr val="00856C"/>
                </a:solidFill>
              </a:rPr>
              <a:t> Drive,</a:t>
            </a:r>
            <a:br>
              <a:rPr lang="en-GB" sz="1200" dirty="0">
                <a:solidFill>
                  <a:srgbClr val="00856C"/>
                </a:solidFill>
              </a:rPr>
            </a:br>
            <a:r>
              <a:rPr lang="en-GB" sz="1200" dirty="0">
                <a:solidFill>
                  <a:srgbClr val="00856C"/>
                </a:solidFill>
              </a:rPr>
              <a:t>Norwell, MA 02061</a:t>
            </a:r>
          </a:p>
        </p:txBody>
      </p:sp>
      <p:sp>
        <p:nvSpPr>
          <p:cNvPr id="36" name="TextBox 35">
            <a:extLst>
              <a:ext uri="{FF2B5EF4-FFF2-40B4-BE49-F238E27FC236}">
                <a16:creationId xmlns:a16="http://schemas.microsoft.com/office/drawing/2014/main" id="{40CA413A-2874-3069-D007-0F5292571550}"/>
              </a:ext>
            </a:extLst>
          </p:cNvPr>
          <p:cNvSpPr txBox="1"/>
          <p:nvPr/>
        </p:nvSpPr>
        <p:spPr>
          <a:xfrm>
            <a:off x="5093733" y="2231774"/>
            <a:ext cx="2109562" cy="461665"/>
          </a:xfrm>
          <a:prstGeom prst="rect">
            <a:avLst/>
          </a:prstGeom>
          <a:noFill/>
        </p:spPr>
        <p:txBody>
          <a:bodyPr wrap="square" rtlCol="0">
            <a:spAutoFit/>
          </a:bodyPr>
          <a:lstStyle/>
          <a:p>
            <a:pPr lvl="0"/>
            <a:r>
              <a:rPr lang="en-GB" sz="1200" dirty="0">
                <a:solidFill>
                  <a:srgbClr val="00856C"/>
                </a:solidFill>
              </a:rPr>
              <a:t>54 Fitzwilliam Square, Dublin, </a:t>
            </a:r>
          </a:p>
          <a:p>
            <a:pPr lvl="0"/>
            <a:r>
              <a:rPr lang="en-GB" sz="1200" dirty="0">
                <a:solidFill>
                  <a:srgbClr val="00856C"/>
                </a:solidFill>
              </a:rPr>
              <a:t>D02 X308</a:t>
            </a:r>
          </a:p>
        </p:txBody>
      </p:sp>
      <p:sp>
        <p:nvSpPr>
          <p:cNvPr id="37" name="TextBox 36">
            <a:extLst>
              <a:ext uri="{FF2B5EF4-FFF2-40B4-BE49-F238E27FC236}">
                <a16:creationId xmlns:a16="http://schemas.microsoft.com/office/drawing/2014/main" id="{2315D0BD-708C-720F-DB0D-4771BC61A308}"/>
              </a:ext>
            </a:extLst>
          </p:cNvPr>
          <p:cNvSpPr txBox="1"/>
          <p:nvPr/>
        </p:nvSpPr>
        <p:spPr>
          <a:xfrm>
            <a:off x="8222746" y="2231774"/>
            <a:ext cx="2109562" cy="461665"/>
          </a:xfrm>
          <a:prstGeom prst="rect">
            <a:avLst/>
          </a:prstGeom>
          <a:noFill/>
        </p:spPr>
        <p:txBody>
          <a:bodyPr wrap="square" rtlCol="0">
            <a:spAutoFit/>
          </a:bodyPr>
          <a:lstStyle/>
          <a:p>
            <a:pPr lvl="0"/>
            <a:r>
              <a:rPr lang="en-GB" sz="1200" dirty="0" err="1">
                <a:solidFill>
                  <a:srgbClr val="00856C"/>
                </a:solidFill>
              </a:rPr>
              <a:t>Maurenbrecherstrasse</a:t>
            </a:r>
            <a:r>
              <a:rPr lang="en-GB" sz="1200" dirty="0">
                <a:solidFill>
                  <a:srgbClr val="00856C"/>
                </a:solidFill>
              </a:rPr>
              <a:t> 16,</a:t>
            </a:r>
          </a:p>
          <a:p>
            <a:pPr lvl="0"/>
            <a:r>
              <a:rPr lang="en-GB" sz="1200" dirty="0">
                <a:solidFill>
                  <a:srgbClr val="00856C"/>
                </a:solidFill>
              </a:rPr>
              <a:t>47803 Krefeld, Germany</a:t>
            </a:r>
          </a:p>
        </p:txBody>
      </p:sp>
      <p:sp>
        <p:nvSpPr>
          <p:cNvPr id="41" name="TextBox 40">
            <a:extLst>
              <a:ext uri="{FF2B5EF4-FFF2-40B4-BE49-F238E27FC236}">
                <a16:creationId xmlns:a16="http://schemas.microsoft.com/office/drawing/2014/main" id="{39C6F29C-191F-8CD1-CBBF-089E8779C2DE}"/>
              </a:ext>
            </a:extLst>
          </p:cNvPr>
          <p:cNvSpPr txBox="1"/>
          <p:nvPr/>
        </p:nvSpPr>
        <p:spPr>
          <a:xfrm>
            <a:off x="1926610" y="3479833"/>
            <a:ext cx="2109562" cy="646331"/>
          </a:xfrm>
          <a:prstGeom prst="rect">
            <a:avLst/>
          </a:prstGeom>
          <a:noFill/>
        </p:spPr>
        <p:txBody>
          <a:bodyPr wrap="square" rtlCol="0">
            <a:spAutoFit/>
          </a:bodyPr>
          <a:lstStyle/>
          <a:p>
            <a:pPr lvl="0"/>
            <a:r>
              <a:rPr lang="en-GB" sz="1200" dirty="0">
                <a:solidFill>
                  <a:srgbClr val="00856C"/>
                </a:solidFill>
              </a:rPr>
              <a:t>Broadgate Quarter</a:t>
            </a:r>
            <a:br>
              <a:rPr lang="en-GB" sz="1200" dirty="0">
                <a:solidFill>
                  <a:srgbClr val="00856C"/>
                </a:solidFill>
              </a:rPr>
            </a:br>
            <a:r>
              <a:rPr lang="en-GB" sz="1200" dirty="0">
                <a:solidFill>
                  <a:srgbClr val="00856C"/>
                </a:solidFill>
              </a:rPr>
              <a:t>One Snowden Street</a:t>
            </a:r>
            <a:br>
              <a:rPr lang="en-GB" sz="1200" dirty="0">
                <a:solidFill>
                  <a:srgbClr val="00856C"/>
                </a:solidFill>
              </a:rPr>
            </a:br>
            <a:r>
              <a:rPr lang="en-GB" sz="1200" dirty="0">
                <a:solidFill>
                  <a:srgbClr val="00856C"/>
                </a:solidFill>
              </a:rPr>
              <a:t>London EC2A 2DQ</a:t>
            </a:r>
          </a:p>
        </p:txBody>
      </p:sp>
      <p:sp>
        <p:nvSpPr>
          <p:cNvPr id="42" name="TextBox 41">
            <a:extLst>
              <a:ext uri="{FF2B5EF4-FFF2-40B4-BE49-F238E27FC236}">
                <a16:creationId xmlns:a16="http://schemas.microsoft.com/office/drawing/2014/main" id="{A2BEE705-753A-FC45-8F1D-99742DB6C4E1}"/>
              </a:ext>
            </a:extLst>
          </p:cNvPr>
          <p:cNvSpPr txBox="1"/>
          <p:nvPr/>
        </p:nvSpPr>
        <p:spPr>
          <a:xfrm>
            <a:off x="5041219" y="3489160"/>
            <a:ext cx="2109562" cy="461665"/>
          </a:xfrm>
          <a:prstGeom prst="rect">
            <a:avLst/>
          </a:prstGeom>
          <a:noFill/>
        </p:spPr>
        <p:txBody>
          <a:bodyPr wrap="square" rtlCol="0">
            <a:spAutoFit/>
          </a:bodyPr>
          <a:lstStyle/>
          <a:p>
            <a:pPr lvl="0"/>
            <a:r>
              <a:rPr lang="en-GB" sz="1200" dirty="0">
                <a:solidFill>
                  <a:srgbClr val="00856C"/>
                </a:solidFill>
              </a:rPr>
              <a:t>575 Fifth Avenue, </a:t>
            </a:r>
          </a:p>
          <a:p>
            <a:pPr lvl="0"/>
            <a:r>
              <a:rPr lang="en-GB" sz="1200" dirty="0">
                <a:solidFill>
                  <a:srgbClr val="00856C"/>
                </a:solidFill>
              </a:rPr>
              <a:t>New York, NY 10017</a:t>
            </a:r>
          </a:p>
        </p:txBody>
      </p:sp>
      <p:sp>
        <p:nvSpPr>
          <p:cNvPr id="43" name="TextBox 42">
            <a:extLst>
              <a:ext uri="{FF2B5EF4-FFF2-40B4-BE49-F238E27FC236}">
                <a16:creationId xmlns:a16="http://schemas.microsoft.com/office/drawing/2014/main" id="{3490CF8D-FC6E-2028-7703-2B6AC42B6258}"/>
              </a:ext>
            </a:extLst>
          </p:cNvPr>
          <p:cNvSpPr txBox="1"/>
          <p:nvPr/>
        </p:nvSpPr>
        <p:spPr>
          <a:xfrm>
            <a:off x="8179988" y="3482648"/>
            <a:ext cx="2386499" cy="646331"/>
          </a:xfrm>
          <a:prstGeom prst="rect">
            <a:avLst/>
          </a:prstGeom>
          <a:noFill/>
        </p:spPr>
        <p:txBody>
          <a:bodyPr wrap="square" rtlCol="0">
            <a:spAutoFit/>
          </a:bodyPr>
          <a:lstStyle/>
          <a:p>
            <a:pPr lvl="0"/>
            <a:r>
              <a:rPr lang="en-GB" sz="1200" dirty="0">
                <a:solidFill>
                  <a:srgbClr val="00856C"/>
                </a:solidFill>
              </a:rPr>
              <a:t>Level 11 Aoyama Palacio Tower</a:t>
            </a:r>
            <a:br>
              <a:rPr lang="en-GB" sz="1200" dirty="0">
                <a:solidFill>
                  <a:srgbClr val="00856C"/>
                </a:solidFill>
              </a:rPr>
            </a:br>
            <a:r>
              <a:rPr lang="en-GB" sz="1200" dirty="0">
                <a:solidFill>
                  <a:srgbClr val="00856C"/>
                </a:solidFill>
              </a:rPr>
              <a:t>3-6-7 Kita-Aoyama Minato-Ku</a:t>
            </a:r>
            <a:br>
              <a:rPr lang="en-GB" sz="1200" dirty="0">
                <a:solidFill>
                  <a:srgbClr val="00856C"/>
                </a:solidFill>
              </a:rPr>
            </a:br>
            <a:r>
              <a:rPr lang="en-GB" sz="1200" dirty="0">
                <a:solidFill>
                  <a:srgbClr val="00856C"/>
                </a:solidFill>
              </a:rPr>
              <a:t>Tokyo 107-0061</a:t>
            </a:r>
          </a:p>
        </p:txBody>
      </p:sp>
      <p:sp>
        <p:nvSpPr>
          <p:cNvPr id="44" name="TextBox 43">
            <a:extLst>
              <a:ext uri="{FF2B5EF4-FFF2-40B4-BE49-F238E27FC236}">
                <a16:creationId xmlns:a16="http://schemas.microsoft.com/office/drawing/2014/main" id="{E4C09382-9126-0076-BAE7-D03169E1C070}"/>
              </a:ext>
            </a:extLst>
          </p:cNvPr>
          <p:cNvSpPr txBox="1"/>
          <p:nvPr/>
        </p:nvSpPr>
        <p:spPr>
          <a:xfrm>
            <a:off x="8179988" y="3247721"/>
            <a:ext cx="1890132" cy="307777"/>
          </a:xfrm>
          <a:prstGeom prst="rect">
            <a:avLst/>
          </a:prstGeom>
          <a:noFill/>
        </p:spPr>
        <p:txBody>
          <a:bodyPr wrap="square" rtlCol="0">
            <a:spAutoFit/>
          </a:bodyPr>
          <a:lstStyle/>
          <a:p>
            <a:pPr lvl="0"/>
            <a:r>
              <a:rPr lang="en-GB" sz="1400" b="1" dirty="0">
                <a:solidFill>
                  <a:srgbClr val="00856C"/>
                </a:solidFill>
                <a:latin typeface="+mj-lt"/>
              </a:rPr>
              <a:t>TOKYO</a:t>
            </a:r>
            <a:endParaRPr lang="en-US" sz="1400" b="1" dirty="0">
              <a:solidFill>
                <a:srgbClr val="00856C"/>
              </a:solidFill>
              <a:latin typeface="+mj-lt"/>
            </a:endParaRPr>
          </a:p>
        </p:txBody>
      </p:sp>
      <p:sp>
        <p:nvSpPr>
          <p:cNvPr id="45" name="TextBox 44">
            <a:extLst>
              <a:ext uri="{FF2B5EF4-FFF2-40B4-BE49-F238E27FC236}">
                <a16:creationId xmlns:a16="http://schemas.microsoft.com/office/drawing/2014/main" id="{09B92463-8E7A-4955-6F99-C29AB8A25922}"/>
              </a:ext>
            </a:extLst>
          </p:cNvPr>
          <p:cNvSpPr txBox="1"/>
          <p:nvPr/>
        </p:nvSpPr>
        <p:spPr>
          <a:xfrm>
            <a:off x="5041219" y="3247721"/>
            <a:ext cx="1890132" cy="307777"/>
          </a:xfrm>
          <a:prstGeom prst="rect">
            <a:avLst/>
          </a:prstGeom>
          <a:noFill/>
        </p:spPr>
        <p:txBody>
          <a:bodyPr wrap="square" rtlCol="0">
            <a:spAutoFit/>
          </a:bodyPr>
          <a:lstStyle/>
          <a:p>
            <a:pPr lvl="0"/>
            <a:r>
              <a:rPr lang="en-GB" sz="1400" b="1" dirty="0">
                <a:solidFill>
                  <a:srgbClr val="00856C"/>
                </a:solidFill>
                <a:latin typeface="+mj-lt"/>
              </a:rPr>
              <a:t>NEW YORK</a:t>
            </a:r>
            <a:endParaRPr lang="en-US" sz="1400" b="1" dirty="0">
              <a:solidFill>
                <a:srgbClr val="00856C"/>
              </a:solidFill>
              <a:latin typeface="+mj-lt"/>
            </a:endParaRPr>
          </a:p>
        </p:txBody>
      </p:sp>
      <p:sp>
        <p:nvSpPr>
          <p:cNvPr id="46" name="TextBox 45">
            <a:extLst>
              <a:ext uri="{FF2B5EF4-FFF2-40B4-BE49-F238E27FC236}">
                <a16:creationId xmlns:a16="http://schemas.microsoft.com/office/drawing/2014/main" id="{0AA8EEFA-2CEF-2E28-60B3-BF09EFA6EA9A}"/>
              </a:ext>
            </a:extLst>
          </p:cNvPr>
          <p:cNvSpPr txBox="1"/>
          <p:nvPr/>
        </p:nvSpPr>
        <p:spPr>
          <a:xfrm>
            <a:off x="1926610" y="3247720"/>
            <a:ext cx="1890132" cy="307777"/>
          </a:xfrm>
          <a:prstGeom prst="rect">
            <a:avLst/>
          </a:prstGeom>
          <a:noFill/>
        </p:spPr>
        <p:txBody>
          <a:bodyPr wrap="square" rtlCol="0">
            <a:spAutoFit/>
          </a:bodyPr>
          <a:lstStyle/>
          <a:p>
            <a:pPr lvl="0"/>
            <a:r>
              <a:rPr lang="en-GB" sz="1400" b="1" dirty="0">
                <a:solidFill>
                  <a:srgbClr val="00856C"/>
                </a:solidFill>
                <a:latin typeface="+mj-lt"/>
              </a:rPr>
              <a:t>LONDON</a:t>
            </a:r>
            <a:endParaRPr lang="en-US" sz="1400" b="1" dirty="0">
              <a:solidFill>
                <a:srgbClr val="00856C"/>
              </a:solidFill>
              <a:latin typeface="+mj-lt"/>
            </a:endParaRPr>
          </a:p>
        </p:txBody>
      </p:sp>
      <p:sp>
        <p:nvSpPr>
          <p:cNvPr id="47" name="TextBox 46">
            <a:extLst>
              <a:ext uri="{FF2B5EF4-FFF2-40B4-BE49-F238E27FC236}">
                <a16:creationId xmlns:a16="http://schemas.microsoft.com/office/drawing/2014/main" id="{5E9806DB-7FA1-5EAC-3F88-41ABDFE9CC2F}"/>
              </a:ext>
            </a:extLst>
          </p:cNvPr>
          <p:cNvSpPr txBox="1"/>
          <p:nvPr/>
        </p:nvSpPr>
        <p:spPr>
          <a:xfrm>
            <a:off x="8216046" y="2030353"/>
            <a:ext cx="1890132" cy="307777"/>
          </a:xfrm>
          <a:prstGeom prst="rect">
            <a:avLst/>
          </a:prstGeom>
          <a:noFill/>
        </p:spPr>
        <p:txBody>
          <a:bodyPr wrap="square" rtlCol="0">
            <a:spAutoFit/>
          </a:bodyPr>
          <a:lstStyle/>
          <a:p>
            <a:pPr lvl="0"/>
            <a:r>
              <a:rPr lang="en-GB" sz="1400" b="1" dirty="0">
                <a:solidFill>
                  <a:srgbClr val="00856C"/>
                </a:solidFill>
                <a:latin typeface="+mj-lt"/>
              </a:rPr>
              <a:t>DUSSELDORF</a:t>
            </a:r>
            <a:endParaRPr lang="en-US" sz="1400" b="1" dirty="0">
              <a:solidFill>
                <a:srgbClr val="00856C"/>
              </a:solidFill>
              <a:latin typeface="+mj-lt"/>
            </a:endParaRPr>
          </a:p>
        </p:txBody>
      </p:sp>
      <p:sp>
        <p:nvSpPr>
          <p:cNvPr id="48" name="TextBox 47">
            <a:extLst>
              <a:ext uri="{FF2B5EF4-FFF2-40B4-BE49-F238E27FC236}">
                <a16:creationId xmlns:a16="http://schemas.microsoft.com/office/drawing/2014/main" id="{EA43734F-A190-AB63-6155-E0E7EF14039B}"/>
              </a:ext>
            </a:extLst>
          </p:cNvPr>
          <p:cNvSpPr txBox="1"/>
          <p:nvPr/>
        </p:nvSpPr>
        <p:spPr>
          <a:xfrm>
            <a:off x="5093733" y="2027490"/>
            <a:ext cx="1890132" cy="307777"/>
          </a:xfrm>
          <a:prstGeom prst="rect">
            <a:avLst/>
          </a:prstGeom>
          <a:noFill/>
        </p:spPr>
        <p:txBody>
          <a:bodyPr wrap="square" rtlCol="0">
            <a:spAutoFit/>
          </a:bodyPr>
          <a:lstStyle/>
          <a:p>
            <a:pPr lvl="0"/>
            <a:r>
              <a:rPr lang="en-GB" sz="1400" b="1" dirty="0">
                <a:solidFill>
                  <a:srgbClr val="00856C"/>
                </a:solidFill>
                <a:latin typeface="+mj-lt"/>
              </a:rPr>
              <a:t>DUBLIN</a:t>
            </a:r>
            <a:endParaRPr lang="en-US" sz="1400" b="1" dirty="0">
              <a:solidFill>
                <a:srgbClr val="00856C"/>
              </a:solidFill>
              <a:latin typeface="+mj-lt"/>
            </a:endParaRPr>
          </a:p>
        </p:txBody>
      </p:sp>
      <p:sp>
        <p:nvSpPr>
          <p:cNvPr id="49" name="TextBox 48">
            <a:extLst>
              <a:ext uri="{FF2B5EF4-FFF2-40B4-BE49-F238E27FC236}">
                <a16:creationId xmlns:a16="http://schemas.microsoft.com/office/drawing/2014/main" id="{FC8B5321-B5C5-3F97-1145-B76A18DB106B}"/>
              </a:ext>
            </a:extLst>
          </p:cNvPr>
          <p:cNvSpPr txBox="1"/>
          <p:nvPr/>
        </p:nvSpPr>
        <p:spPr>
          <a:xfrm>
            <a:off x="1926610" y="2030989"/>
            <a:ext cx="1890132" cy="307777"/>
          </a:xfrm>
          <a:prstGeom prst="rect">
            <a:avLst/>
          </a:prstGeom>
          <a:noFill/>
        </p:spPr>
        <p:txBody>
          <a:bodyPr wrap="square" rtlCol="0">
            <a:spAutoFit/>
          </a:bodyPr>
          <a:lstStyle/>
          <a:p>
            <a:pPr lvl="0"/>
            <a:r>
              <a:rPr lang="en-GB" sz="1400" b="1" dirty="0">
                <a:solidFill>
                  <a:srgbClr val="00856C"/>
                </a:solidFill>
                <a:latin typeface="+mj-lt"/>
              </a:rPr>
              <a:t>BOSTON</a:t>
            </a:r>
            <a:endParaRPr lang="en-US" sz="1400" b="1" dirty="0">
              <a:solidFill>
                <a:srgbClr val="00856C"/>
              </a:solidFill>
              <a:latin typeface="+mj-lt"/>
            </a:endParaRPr>
          </a:p>
        </p:txBody>
      </p:sp>
      <p:sp>
        <p:nvSpPr>
          <p:cNvPr id="51" name="TextBox 50">
            <a:extLst>
              <a:ext uri="{FF2B5EF4-FFF2-40B4-BE49-F238E27FC236}">
                <a16:creationId xmlns:a16="http://schemas.microsoft.com/office/drawing/2014/main" id="{867A60F8-08AA-136E-EF52-40A3336E0696}"/>
              </a:ext>
            </a:extLst>
          </p:cNvPr>
          <p:cNvSpPr txBox="1"/>
          <p:nvPr/>
        </p:nvSpPr>
        <p:spPr>
          <a:xfrm>
            <a:off x="7327916" y="6165937"/>
            <a:ext cx="4757527" cy="253916"/>
          </a:xfrm>
          <a:prstGeom prst="rect">
            <a:avLst/>
          </a:prstGeom>
          <a:noFill/>
        </p:spPr>
        <p:txBody>
          <a:bodyPr wrap="square" rtlCol="0">
            <a:spAutoFit/>
          </a:bodyPr>
          <a:lstStyle/>
          <a:p>
            <a:pPr algn="r"/>
            <a:r>
              <a:rPr lang="en-GB" sz="1050" dirty="0">
                <a:solidFill>
                  <a:srgbClr val="00856C"/>
                </a:solidFill>
              </a:rPr>
              <a:t>All rights reserved. Acadia is a registered trademark of </a:t>
            </a:r>
            <a:r>
              <a:rPr lang="en-GB" sz="1050" dirty="0" err="1">
                <a:solidFill>
                  <a:srgbClr val="00856C"/>
                </a:solidFill>
              </a:rPr>
              <a:t>AcadiaSoft</a:t>
            </a:r>
            <a:r>
              <a:rPr lang="en-GB" sz="1050" dirty="0">
                <a:solidFill>
                  <a:srgbClr val="00856C"/>
                </a:solidFill>
              </a:rPr>
              <a:t>, Inc.</a:t>
            </a:r>
            <a:endParaRPr lang="en-US" sz="1050" dirty="0">
              <a:solidFill>
                <a:srgbClr val="00856C"/>
              </a:solidFill>
            </a:endParaRPr>
          </a:p>
        </p:txBody>
      </p:sp>
      <p:sp>
        <p:nvSpPr>
          <p:cNvPr id="52" name="TextBox 51">
            <a:extLst>
              <a:ext uri="{FF2B5EF4-FFF2-40B4-BE49-F238E27FC236}">
                <a16:creationId xmlns:a16="http://schemas.microsoft.com/office/drawing/2014/main" id="{FD2FF8D5-A55E-CFB0-2E1B-0D64B46782A6}"/>
              </a:ext>
            </a:extLst>
          </p:cNvPr>
          <p:cNvSpPr txBox="1"/>
          <p:nvPr/>
        </p:nvSpPr>
        <p:spPr>
          <a:xfrm>
            <a:off x="1493838" y="336003"/>
            <a:ext cx="9212253" cy="707886"/>
          </a:xfrm>
          <a:prstGeom prst="rect">
            <a:avLst/>
          </a:prstGeom>
          <a:noFill/>
        </p:spPr>
        <p:txBody>
          <a:bodyPr wrap="square" rtlCol="0">
            <a:spAutoFit/>
          </a:bodyPr>
          <a:lstStyle/>
          <a:p>
            <a:pPr lvl="0" algn="ctr"/>
            <a:r>
              <a:rPr lang="en-GB" sz="4000" b="1" dirty="0">
                <a:solidFill>
                  <a:srgbClr val="00856C"/>
                </a:solidFill>
                <a:latin typeface="+mj-lt"/>
              </a:rPr>
              <a:t>THANK YOU!</a:t>
            </a:r>
            <a:endParaRPr lang="en-US" sz="4000" b="1" dirty="0">
              <a:solidFill>
                <a:srgbClr val="00856C"/>
              </a:solidFill>
              <a:latin typeface="+mj-lt"/>
            </a:endParaRPr>
          </a:p>
        </p:txBody>
      </p:sp>
    </p:spTree>
    <p:extLst>
      <p:ext uri="{BB962C8B-B14F-4D97-AF65-F5344CB8AC3E}">
        <p14:creationId xmlns:p14="http://schemas.microsoft.com/office/powerpoint/2010/main" val="1235366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cadia - Closing slide v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52D239AF-AA4E-DD41-A4DA-DC894BDEE5B9}"/>
              </a:ext>
            </a:extLst>
          </p:cNvPr>
          <p:cNvCxnSpPr>
            <a:cxnSpLocks/>
          </p:cNvCxnSpPr>
          <p:nvPr/>
        </p:nvCxnSpPr>
        <p:spPr>
          <a:xfrm flipV="1">
            <a:off x="2187678"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B429E1-AD32-1F4B-B560-FAD97F02E734}"/>
              </a:ext>
            </a:extLst>
          </p:cNvPr>
          <p:cNvCxnSpPr>
            <a:cxnSpLocks/>
          </p:cNvCxnSpPr>
          <p:nvPr/>
        </p:nvCxnSpPr>
        <p:spPr>
          <a:xfrm flipV="1">
            <a:off x="4023547"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B7D439F-BFFE-A843-AA0B-FEF07B1A69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2700" y="2618635"/>
            <a:ext cx="342900" cy="342900"/>
          </a:xfrm>
          <a:prstGeom prst="rect">
            <a:avLst/>
          </a:prstGeom>
        </p:spPr>
      </p:pic>
      <p:pic>
        <p:nvPicPr>
          <p:cNvPr id="39" name="Picture 38">
            <a:extLst>
              <a:ext uri="{FF2B5EF4-FFF2-40B4-BE49-F238E27FC236}">
                <a16:creationId xmlns:a16="http://schemas.microsoft.com/office/drawing/2014/main" id="{70C67429-5E7A-A14C-9948-68A24D1700D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895560" y="2618635"/>
            <a:ext cx="342900" cy="342900"/>
          </a:xfrm>
          <a:prstGeom prst="rect">
            <a:avLst/>
          </a:prstGeom>
        </p:spPr>
      </p:pic>
      <p:pic>
        <p:nvPicPr>
          <p:cNvPr id="40" name="Picture 39">
            <a:extLst>
              <a:ext uri="{FF2B5EF4-FFF2-40B4-BE49-F238E27FC236}">
                <a16:creationId xmlns:a16="http://schemas.microsoft.com/office/drawing/2014/main" id="{BDD1C2BD-AECE-4243-BED9-2D152C142BA6}"/>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5418481" y="2618635"/>
            <a:ext cx="342900" cy="342900"/>
          </a:xfrm>
          <a:prstGeom prst="rect">
            <a:avLst/>
          </a:prstGeom>
        </p:spPr>
      </p:pic>
      <p:cxnSp>
        <p:nvCxnSpPr>
          <p:cNvPr id="27" name="Straight Connector 26">
            <a:extLst>
              <a:ext uri="{FF2B5EF4-FFF2-40B4-BE49-F238E27FC236}">
                <a16:creationId xmlns:a16="http://schemas.microsoft.com/office/drawing/2014/main" id="{BF9D45D4-8ADD-ED4F-AEEB-17E3592E0BF7}"/>
              </a:ext>
            </a:extLst>
          </p:cNvPr>
          <p:cNvCxnSpPr>
            <a:cxnSpLocks/>
          </p:cNvCxnSpPr>
          <p:nvPr/>
        </p:nvCxnSpPr>
        <p:spPr>
          <a:xfrm flipV="1">
            <a:off x="5971620"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77F6FC-B35A-7546-BBA4-FD311DFD9DDF}"/>
              </a:ext>
            </a:extLst>
          </p:cNvPr>
          <p:cNvCxnSpPr>
            <a:cxnSpLocks/>
          </p:cNvCxnSpPr>
          <p:nvPr/>
        </p:nvCxnSpPr>
        <p:spPr>
          <a:xfrm flipV="1">
            <a:off x="7773475"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6071097-048E-3843-9A98-C3E3ED897186}"/>
              </a:ext>
            </a:extLst>
          </p:cNvPr>
          <p:cNvCxnSpPr>
            <a:cxnSpLocks/>
          </p:cNvCxnSpPr>
          <p:nvPr/>
        </p:nvCxnSpPr>
        <p:spPr>
          <a:xfrm flipV="1">
            <a:off x="9731484"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6CAEBE8-B775-4246-BAA5-C98F167DCA24}"/>
              </a:ext>
            </a:extLst>
          </p:cNvPr>
          <p:cNvSpPr txBox="1"/>
          <p:nvPr/>
        </p:nvSpPr>
        <p:spPr>
          <a:xfrm>
            <a:off x="8286" y="3227526"/>
            <a:ext cx="12175428" cy="369332"/>
          </a:xfrm>
          <a:prstGeom prst="rect">
            <a:avLst/>
          </a:prstGeom>
          <a:noFill/>
        </p:spPr>
        <p:txBody>
          <a:bodyPr wrap="square" rtlCol="0">
            <a:spAutoFit/>
          </a:bodyPr>
          <a:lstStyle/>
          <a:p>
            <a:pPr algn="ctr"/>
            <a:r>
              <a:rPr lang="en-US">
                <a:solidFill>
                  <a:schemeClr val="bg1"/>
                </a:solidFill>
                <a:hlinkClick r:id="rId6">
                  <a:extLst>
                    <a:ext uri="{A12FA001-AC4F-418D-AE19-62706E023703}">
                      <ahyp:hlinkClr xmlns:ahyp="http://schemas.microsoft.com/office/drawing/2018/hyperlinkcolor" val="tx"/>
                    </a:ext>
                  </a:extLst>
                </a:hlinkClick>
              </a:rPr>
              <a:t>acadia.inc</a:t>
            </a:r>
            <a:endParaRPr lang="en-US">
              <a:solidFill>
                <a:schemeClr val="bg1"/>
              </a:solidFill>
            </a:endParaRPr>
          </a:p>
        </p:txBody>
      </p:sp>
      <p:sp>
        <p:nvSpPr>
          <p:cNvPr id="9" name="TextBox 8">
            <a:extLst>
              <a:ext uri="{FF2B5EF4-FFF2-40B4-BE49-F238E27FC236}">
                <a16:creationId xmlns:a16="http://schemas.microsoft.com/office/drawing/2014/main" id="{54B41FE3-99A2-5640-FFC8-26EF66640388}"/>
              </a:ext>
            </a:extLst>
          </p:cNvPr>
          <p:cNvSpPr txBox="1"/>
          <p:nvPr/>
        </p:nvSpPr>
        <p:spPr>
          <a:xfrm>
            <a:off x="4455" y="1622064"/>
            <a:ext cx="12167149" cy="707886"/>
          </a:xfrm>
          <a:prstGeom prst="rect">
            <a:avLst/>
          </a:prstGeom>
          <a:noFill/>
        </p:spPr>
        <p:txBody>
          <a:bodyPr wrap="square" rtlCol="0">
            <a:spAutoFit/>
          </a:bodyPr>
          <a:lstStyle/>
          <a:p>
            <a:pPr algn="ctr"/>
            <a:r>
              <a:rPr lang="en-US" sz="4000" b="1" dirty="0">
                <a:solidFill>
                  <a:schemeClr val="bg1"/>
                </a:solidFill>
                <a:latin typeface="+mj-lt"/>
              </a:rPr>
              <a:t>THANK YOU!</a:t>
            </a:r>
          </a:p>
        </p:txBody>
      </p:sp>
      <p:sp>
        <p:nvSpPr>
          <p:cNvPr id="13" name="TextBox 12">
            <a:extLst>
              <a:ext uri="{FF2B5EF4-FFF2-40B4-BE49-F238E27FC236}">
                <a16:creationId xmlns:a16="http://schemas.microsoft.com/office/drawing/2014/main" id="{B94B34B7-6C23-51FA-3966-4C61596740BC}"/>
              </a:ext>
            </a:extLst>
          </p:cNvPr>
          <p:cNvSpPr txBox="1"/>
          <p:nvPr/>
        </p:nvSpPr>
        <p:spPr>
          <a:xfrm>
            <a:off x="351810" y="4735161"/>
            <a:ext cx="1677245" cy="307777"/>
          </a:xfrm>
          <a:prstGeom prst="rect">
            <a:avLst/>
          </a:prstGeom>
          <a:noFill/>
        </p:spPr>
        <p:txBody>
          <a:bodyPr wrap="square" rtlCol="0">
            <a:spAutoFit/>
          </a:bodyPr>
          <a:lstStyle/>
          <a:p>
            <a:r>
              <a:rPr lang="en-US" sz="1400" b="1" dirty="0"/>
              <a:t>BOSTON</a:t>
            </a:r>
          </a:p>
        </p:txBody>
      </p:sp>
      <p:sp>
        <p:nvSpPr>
          <p:cNvPr id="23" name="TextBox 22">
            <a:extLst>
              <a:ext uri="{FF2B5EF4-FFF2-40B4-BE49-F238E27FC236}">
                <a16:creationId xmlns:a16="http://schemas.microsoft.com/office/drawing/2014/main" id="{B9504B1A-FA8A-AB9A-DCEB-E0DA4E6C6CC9}"/>
              </a:ext>
            </a:extLst>
          </p:cNvPr>
          <p:cNvSpPr txBox="1"/>
          <p:nvPr/>
        </p:nvSpPr>
        <p:spPr>
          <a:xfrm>
            <a:off x="2346302" y="4735161"/>
            <a:ext cx="1677245" cy="307777"/>
          </a:xfrm>
          <a:prstGeom prst="rect">
            <a:avLst/>
          </a:prstGeom>
          <a:noFill/>
        </p:spPr>
        <p:txBody>
          <a:bodyPr wrap="square" rtlCol="0">
            <a:spAutoFit/>
          </a:bodyPr>
          <a:lstStyle/>
          <a:p>
            <a:r>
              <a:rPr lang="en-US" sz="1400" b="1" dirty="0"/>
              <a:t>DUBLIN</a:t>
            </a:r>
          </a:p>
        </p:txBody>
      </p:sp>
      <p:sp>
        <p:nvSpPr>
          <p:cNvPr id="24" name="TextBox 23">
            <a:extLst>
              <a:ext uri="{FF2B5EF4-FFF2-40B4-BE49-F238E27FC236}">
                <a16:creationId xmlns:a16="http://schemas.microsoft.com/office/drawing/2014/main" id="{FB09BF0A-22D7-016C-EC59-CDC586809F2A}"/>
              </a:ext>
            </a:extLst>
          </p:cNvPr>
          <p:cNvSpPr txBox="1"/>
          <p:nvPr/>
        </p:nvSpPr>
        <p:spPr>
          <a:xfrm>
            <a:off x="4163765" y="4735571"/>
            <a:ext cx="1677245" cy="307777"/>
          </a:xfrm>
          <a:prstGeom prst="rect">
            <a:avLst/>
          </a:prstGeom>
          <a:noFill/>
        </p:spPr>
        <p:txBody>
          <a:bodyPr wrap="square" rtlCol="0">
            <a:spAutoFit/>
          </a:bodyPr>
          <a:lstStyle/>
          <a:p>
            <a:r>
              <a:rPr lang="en-US" sz="1400" b="1" dirty="0"/>
              <a:t>DUSSELDORF</a:t>
            </a:r>
          </a:p>
        </p:txBody>
      </p:sp>
      <p:sp>
        <p:nvSpPr>
          <p:cNvPr id="25" name="TextBox 24">
            <a:extLst>
              <a:ext uri="{FF2B5EF4-FFF2-40B4-BE49-F238E27FC236}">
                <a16:creationId xmlns:a16="http://schemas.microsoft.com/office/drawing/2014/main" id="{EAA0F6F1-4E93-2B18-9FDD-7584F69A6CE3}"/>
              </a:ext>
            </a:extLst>
          </p:cNvPr>
          <p:cNvSpPr txBox="1"/>
          <p:nvPr/>
        </p:nvSpPr>
        <p:spPr>
          <a:xfrm>
            <a:off x="6134903" y="4735161"/>
            <a:ext cx="1677245" cy="307777"/>
          </a:xfrm>
          <a:prstGeom prst="rect">
            <a:avLst/>
          </a:prstGeom>
          <a:noFill/>
        </p:spPr>
        <p:txBody>
          <a:bodyPr wrap="square" rtlCol="0">
            <a:spAutoFit/>
          </a:bodyPr>
          <a:lstStyle/>
          <a:p>
            <a:r>
              <a:rPr lang="en-US" sz="1400" b="1" dirty="0"/>
              <a:t>LONDON</a:t>
            </a:r>
          </a:p>
        </p:txBody>
      </p:sp>
      <p:sp>
        <p:nvSpPr>
          <p:cNvPr id="29" name="TextBox 28">
            <a:extLst>
              <a:ext uri="{FF2B5EF4-FFF2-40B4-BE49-F238E27FC236}">
                <a16:creationId xmlns:a16="http://schemas.microsoft.com/office/drawing/2014/main" id="{4E05C199-472C-9160-8D84-3431ED9FC263}"/>
              </a:ext>
            </a:extLst>
          </p:cNvPr>
          <p:cNvSpPr txBox="1"/>
          <p:nvPr/>
        </p:nvSpPr>
        <p:spPr>
          <a:xfrm>
            <a:off x="7997899" y="4735811"/>
            <a:ext cx="1677245" cy="307777"/>
          </a:xfrm>
          <a:prstGeom prst="rect">
            <a:avLst/>
          </a:prstGeom>
          <a:noFill/>
        </p:spPr>
        <p:txBody>
          <a:bodyPr wrap="square" rtlCol="0">
            <a:spAutoFit/>
          </a:bodyPr>
          <a:lstStyle/>
          <a:p>
            <a:r>
              <a:rPr lang="en-US" sz="1400" b="1" dirty="0"/>
              <a:t>NEW YORK</a:t>
            </a:r>
          </a:p>
        </p:txBody>
      </p:sp>
      <p:sp>
        <p:nvSpPr>
          <p:cNvPr id="31" name="TextBox 30">
            <a:extLst>
              <a:ext uri="{FF2B5EF4-FFF2-40B4-BE49-F238E27FC236}">
                <a16:creationId xmlns:a16="http://schemas.microsoft.com/office/drawing/2014/main" id="{590D7D33-850F-120E-58CB-3C6FEC1C00F9}"/>
              </a:ext>
            </a:extLst>
          </p:cNvPr>
          <p:cNvSpPr txBox="1"/>
          <p:nvPr/>
        </p:nvSpPr>
        <p:spPr>
          <a:xfrm>
            <a:off x="9876907" y="4735161"/>
            <a:ext cx="1677245" cy="307777"/>
          </a:xfrm>
          <a:prstGeom prst="rect">
            <a:avLst/>
          </a:prstGeom>
          <a:noFill/>
        </p:spPr>
        <p:txBody>
          <a:bodyPr wrap="square" rtlCol="0">
            <a:spAutoFit/>
          </a:bodyPr>
          <a:lstStyle/>
          <a:p>
            <a:r>
              <a:rPr lang="en-US" sz="1400" b="1" dirty="0"/>
              <a:t>TOKYO</a:t>
            </a:r>
          </a:p>
        </p:txBody>
      </p:sp>
      <p:sp>
        <p:nvSpPr>
          <p:cNvPr id="33" name="TextBox 32">
            <a:extLst>
              <a:ext uri="{FF2B5EF4-FFF2-40B4-BE49-F238E27FC236}">
                <a16:creationId xmlns:a16="http://schemas.microsoft.com/office/drawing/2014/main" id="{42127130-0C82-0FEE-E2FC-2686EEB999A5}"/>
              </a:ext>
            </a:extLst>
          </p:cNvPr>
          <p:cNvSpPr txBox="1"/>
          <p:nvPr/>
        </p:nvSpPr>
        <p:spPr>
          <a:xfrm>
            <a:off x="333312" y="5087401"/>
            <a:ext cx="1677245" cy="461665"/>
          </a:xfrm>
          <a:prstGeom prst="rect">
            <a:avLst/>
          </a:prstGeom>
          <a:noFill/>
        </p:spPr>
        <p:txBody>
          <a:bodyPr wrap="square" rtlCol="0">
            <a:spAutoFit/>
          </a:bodyPr>
          <a:lstStyle/>
          <a:p>
            <a:pPr lvl="0"/>
            <a:r>
              <a:rPr lang="en-GB" sz="1200" dirty="0"/>
              <a:t>600 </a:t>
            </a:r>
            <a:r>
              <a:rPr lang="en-GB" sz="1200" dirty="0" err="1"/>
              <a:t>Longwater</a:t>
            </a:r>
            <a:r>
              <a:rPr lang="en-GB" sz="1200" dirty="0"/>
              <a:t> Drive,</a:t>
            </a:r>
            <a:br>
              <a:rPr lang="en-GB" sz="1200" dirty="0"/>
            </a:br>
            <a:r>
              <a:rPr lang="en-GB" sz="1200" dirty="0"/>
              <a:t>Norwell, MA 02061</a:t>
            </a:r>
          </a:p>
        </p:txBody>
      </p:sp>
      <p:sp>
        <p:nvSpPr>
          <p:cNvPr id="34" name="TextBox 33">
            <a:extLst>
              <a:ext uri="{FF2B5EF4-FFF2-40B4-BE49-F238E27FC236}">
                <a16:creationId xmlns:a16="http://schemas.microsoft.com/office/drawing/2014/main" id="{F59AB76C-09C5-0D1B-9711-B68D9C70E45A}"/>
              </a:ext>
            </a:extLst>
          </p:cNvPr>
          <p:cNvSpPr txBox="1"/>
          <p:nvPr/>
        </p:nvSpPr>
        <p:spPr>
          <a:xfrm>
            <a:off x="2348108" y="5091888"/>
            <a:ext cx="1522961" cy="646331"/>
          </a:xfrm>
          <a:prstGeom prst="rect">
            <a:avLst/>
          </a:prstGeom>
          <a:noFill/>
        </p:spPr>
        <p:txBody>
          <a:bodyPr wrap="square" rtlCol="0">
            <a:spAutoFit/>
          </a:bodyPr>
          <a:lstStyle/>
          <a:p>
            <a:pPr lvl="0"/>
            <a:r>
              <a:rPr lang="en-GB" sz="1200" dirty="0"/>
              <a:t>54 Fitzwilliam Square, Dublin, </a:t>
            </a:r>
          </a:p>
          <a:p>
            <a:pPr lvl="0"/>
            <a:r>
              <a:rPr lang="en-GB" sz="1200" dirty="0"/>
              <a:t>D02 X308</a:t>
            </a:r>
          </a:p>
        </p:txBody>
      </p:sp>
      <p:sp>
        <p:nvSpPr>
          <p:cNvPr id="36" name="TextBox 35">
            <a:extLst>
              <a:ext uri="{FF2B5EF4-FFF2-40B4-BE49-F238E27FC236}">
                <a16:creationId xmlns:a16="http://schemas.microsoft.com/office/drawing/2014/main" id="{8CF00FE3-2916-98FE-E7E5-1968F0F347C4}"/>
              </a:ext>
            </a:extLst>
          </p:cNvPr>
          <p:cNvSpPr txBox="1"/>
          <p:nvPr/>
        </p:nvSpPr>
        <p:spPr>
          <a:xfrm>
            <a:off x="4186833" y="5084830"/>
            <a:ext cx="1654177" cy="646331"/>
          </a:xfrm>
          <a:prstGeom prst="rect">
            <a:avLst/>
          </a:prstGeom>
          <a:noFill/>
        </p:spPr>
        <p:txBody>
          <a:bodyPr wrap="square" rtlCol="0">
            <a:spAutoFit/>
          </a:bodyPr>
          <a:lstStyle/>
          <a:p>
            <a:pPr lvl="0"/>
            <a:r>
              <a:rPr lang="en-GB" sz="1200" dirty="0" err="1"/>
              <a:t>Maurenbrecherstrasse</a:t>
            </a:r>
            <a:r>
              <a:rPr lang="en-GB" sz="1200" dirty="0"/>
              <a:t> 16,47803 Krefeld, Germany</a:t>
            </a:r>
          </a:p>
        </p:txBody>
      </p:sp>
      <p:sp>
        <p:nvSpPr>
          <p:cNvPr id="37" name="TextBox 36">
            <a:extLst>
              <a:ext uri="{FF2B5EF4-FFF2-40B4-BE49-F238E27FC236}">
                <a16:creationId xmlns:a16="http://schemas.microsoft.com/office/drawing/2014/main" id="{E49C5460-B6B0-DC02-A139-853EC48D2C98}"/>
              </a:ext>
            </a:extLst>
          </p:cNvPr>
          <p:cNvSpPr txBox="1"/>
          <p:nvPr/>
        </p:nvSpPr>
        <p:spPr>
          <a:xfrm>
            <a:off x="6134902" y="5091888"/>
            <a:ext cx="1638573" cy="646331"/>
          </a:xfrm>
          <a:prstGeom prst="rect">
            <a:avLst/>
          </a:prstGeom>
          <a:noFill/>
        </p:spPr>
        <p:txBody>
          <a:bodyPr wrap="square" rtlCol="0">
            <a:spAutoFit/>
          </a:bodyPr>
          <a:lstStyle/>
          <a:p>
            <a:pPr lvl="0"/>
            <a:r>
              <a:rPr lang="en-GB" sz="1200" dirty="0"/>
              <a:t>Broadgate Quarter</a:t>
            </a:r>
            <a:br>
              <a:rPr lang="en-GB" sz="1200" dirty="0"/>
            </a:br>
            <a:r>
              <a:rPr lang="en-GB" sz="1200" dirty="0"/>
              <a:t>One Snowden Street</a:t>
            </a:r>
            <a:br>
              <a:rPr lang="en-GB" sz="1200" dirty="0"/>
            </a:br>
            <a:r>
              <a:rPr lang="en-GB" sz="1200" dirty="0"/>
              <a:t>London EC2A 2DQ</a:t>
            </a:r>
          </a:p>
        </p:txBody>
      </p:sp>
      <p:sp>
        <p:nvSpPr>
          <p:cNvPr id="41" name="TextBox 40">
            <a:extLst>
              <a:ext uri="{FF2B5EF4-FFF2-40B4-BE49-F238E27FC236}">
                <a16:creationId xmlns:a16="http://schemas.microsoft.com/office/drawing/2014/main" id="{D4373E9A-DAC7-EE45-346B-F929630F0445}"/>
              </a:ext>
            </a:extLst>
          </p:cNvPr>
          <p:cNvSpPr txBox="1"/>
          <p:nvPr/>
        </p:nvSpPr>
        <p:spPr>
          <a:xfrm>
            <a:off x="7990095" y="5084830"/>
            <a:ext cx="1524767" cy="461665"/>
          </a:xfrm>
          <a:prstGeom prst="rect">
            <a:avLst/>
          </a:prstGeom>
          <a:noFill/>
        </p:spPr>
        <p:txBody>
          <a:bodyPr wrap="square" rtlCol="0">
            <a:spAutoFit/>
          </a:bodyPr>
          <a:lstStyle/>
          <a:p>
            <a:pPr lvl="0"/>
            <a:r>
              <a:rPr lang="en-GB" sz="1200" dirty="0"/>
              <a:t>575 Fifth Avenue, </a:t>
            </a:r>
          </a:p>
          <a:p>
            <a:pPr lvl="0"/>
            <a:r>
              <a:rPr lang="en-GB" sz="1200" dirty="0"/>
              <a:t>New York, NY 10017</a:t>
            </a:r>
            <a:endParaRPr lang="en-GB" sz="1000" dirty="0"/>
          </a:p>
        </p:txBody>
      </p:sp>
      <p:sp>
        <p:nvSpPr>
          <p:cNvPr id="42" name="TextBox 41">
            <a:extLst>
              <a:ext uri="{FF2B5EF4-FFF2-40B4-BE49-F238E27FC236}">
                <a16:creationId xmlns:a16="http://schemas.microsoft.com/office/drawing/2014/main" id="{728D8AC9-36DF-163A-9B05-E4565535BEC4}"/>
              </a:ext>
            </a:extLst>
          </p:cNvPr>
          <p:cNvSpPr txBox="1"/>
          <p:nvPr/>
        </p:nvSpPr>
        <p:spPr>
          <a:xfrm>
            <a:off x="9860895" y="5042938"/>
            <a:ext cx="2121801" cy="646331"/>
          </a:xfrm>
          <a:prstGeom prst="rect">
            <a:avLst/>
          </a:prstGeom>
          <a:noFill/>
        </p:spPr>
        <p:txBody>
          <a:bodyPr wrap="square" rtlCol="0">
            <a:spAutoFit/>
          </a:bodyPr>
          <a:lstStyle/>
          <a:p>
            <a:pPr lvl="0"/>
            <a:r>
              <a:rPr lang="en-GB" sz="1200" dirty="0"/>
              <a:t>Level 11 Aoyama Palacio Tower</a:t>
            </a:r>
            <a:br>
              <a:rPr lang="en-GB" sz="1200" dirty="0"/>
            </a:br>
            <a:r>
              <a:rPr lang="en-GB" sz="1200" dirty="0"/>
              <a:t>3-6-7 Kita-Aoyama Minato-Ku</a:t>
            </a:r>
            <a:br>
              <a:rPr lang="en-GB" sz="1200" dirty="0"/>
            </a:br>
            <a:r>
              <a:rPr lang="en-GB" sz="1200" dirty="0"/>
              <a:t>Tokyo 107-0061</a:t>
            </a:r>
          </a:p>
        </p:txBody>
      </p:sp>
      <p:sp>
        <p:nvSpPr>
          <p:cNvPr id="45" name="TextBox 44">
            <a:extLst>
              <a:ext uri="{FF2B5EF4-FFF2-40B4-BE49-F238E27FC236}">
                <a16:creationId xmlns:a16="http://schemas.microsoft.com/office/drawing/2014/main" id="{B1D98CD0-76C6-2BBC-9192-63FE9F85DA6F}"/>
              </a:ext>
            </a:extLst>
          </p:cNvPr>
          <p:cNvSpPr txBox="1"/>
          <p:nvPr/>
        </p:nvSpPr>
        <p:spPr>
          <a:xfrm>
            <a:off x="3743737" y="6279423"/>
            <a:ext cx="4989445"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b="0" i="0" dirty="0">
                <a:solidFill>
                  <a:srgbClr val="8F8F8F"/>
                </a:solidFill>
                <a:effectLst/>
                <a:latin typeface="Calibri" panose="020F0502020204030204" pitchFamily="34" charset="0"/>
                <a:cs typeface="Calibri" panose="020F0502020204030204" pitchFamily="34" charset="0"/>
              </a:rPr>
              <a:t>© 2023 Acadia. All rights reserved. Acadia is a registered trademark of </a:t>
            </a:r>
            <a:r>
              <a:rPr lang="en-GB" sz="1050" b="0" i="0" dirty="0" err="1">
                <a:solidFill>
                  <a:srgbClr val="8F8F8F"/>
                </a:solidFill>
                <a:effectLst/>
                <a:latin typeface="Calibri" panose="020F0502020204030204" pitchFamily="34" charset="0"/>
                <a:cs typeface="Calibri" panose="020F0502020204030204" pitchFamily="34" charset="0"/>
              </a:rPr>
              <a:t>AcadiaSoft</a:t>
            </a:r>
            <a:r>
              <a:rPr lang="en-GB" sz="1050" b="0" i="0" dirty="0">
                <a:solidFill>
                  <a:srgbClr val="8F8F8F"/>
                </a:solidFill>
                <a:effectLst/>
                <a:latin typeface="Calibri" panose="020F0502020204030204" pitchFamily="34" charset="0"/>
                <a:cs typeface="Calibri" panose="020F0502020204030204" pitchFamily="34" charset="0"/>
              </a:rPr>
              <a:t>, Inc.</a:t>
            </a:r>
          </a:p>
        </p:txBody>
      </p:sp>
    </p:spTree>
    <p:extLst>
      <p:ext uri="{BB962C8B-B14F-4D97-AF65-F5344CB8AC3E}">
        <p14:creationId xmlns:p14="http://schemas.microsoft.com/office/powerpoint/2010/main" val="658674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cadia - Closing slide v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52D239AF-AA4E-DD41-A4DA-DC894BDEE5B9}"/>
              </a:ext>
            </a:extLst>
          </p:cNvPr>
          <p:cNvCxnSpPr>
            <a:cxnSpLocks/>
          </p:cNvCxnSpPr>
          <p:nvPr/>
        </p:nvCxnSpPr>
        <p:spPr>
          <a:xfrm flipV="1">
            <a:off x="2187678"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B429E1-AD32-1F4B-B560-FAD97F02E734}"/>
              </a:ext>
            </a:extLst>
          </p:cNvPr>
          <p:cNvCxnSpPr>
            <a:cxnSpLocks/>
          </p:cNvCxnSpPr>
          <p:nvPr/>
        </p:nvCxnSpPr>
        <p:spPr>
          <a:xfrm flipV="1">
            <a:off x="4023547"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B7D439F-BFFE-A843-AA0B-FEF07B1A698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362700" y="2618635"/>
            <a:ext cx="342900" cy="342900"/>
          </a:xfrm>
          <a:prstGeom prst="rect">
            <a:avLst/>
          </a:prstGeom>
        </p:spPr>
      </p:pic>
      <p:pic>
        <p:nvPicPr>
          <p:cNvPr id="39" name="Picture 38">
            <a:extLst>
              <a:ext uri="{FF2B5EF4-FFF2-40B4-BE49-F238E27FC236}">
                <a16:creationId xmlns:a16="http://schemas.microsoft.com/office/drawing/2014/main" id="{70C67429-5E7A-A14C-9948-68A24D1700D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895560" y="2618635"/>
            <a:ext cx="342900" cy="342900"/>
          </a:xfrm>
          <a:prstGeom prst="rect">
            <a:avLst/>
          </a:prstGeom>
        </p:spPr>
      </p:pic>
      <p:pic>
        <p:nvPicPr>
          <p:cNvPr id="40" name="Picture 39">
            <a:extLst>
              <a:ext uri="{FF2B5EF4-FFF2-40B4-BE49-F238E27FC236}">
                <a16:creationId xmlns:a16="http://schemas.microsoft.com/office/drawing/2014/main" id="{BDD1C2BD-AECE-4243-BED9-2D152C142BA6}"/>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5418481" y="2618635"/>
            <a:ext cx="342900" cy="342900"/>
          </a:xfrm>
          <a:prstGeom prst="rect">
            <a:avLst/>
          </a:prstGeom>
        </p:spPr>
      </p:pic>
      <p:cxnSp>
        <p:nvCxnSpPr>
          <p:cNvPr id="27" name="Straight Connector 26">
            <a:extLst>
              <a:ext uri="{FF2B5EF4-FFF2-40B4-BE49-F238E27FC236}">
                <a16:creationId xmlns:a16="http://schemas.microsoft.com/office/drawing/2014/main" id="{BF9D45D4-8ADD-ED4F-AEEB-17E3592E0BF7}"/>
              </a:ext>
            </a:extLst>
          </p:cNvPr>
          <p:cNvCxnSpPr>
            <a:cxnSpLocks/>
          </p:cNvCxnSpPr>
          <p:nvPr/>
        </p:nvCxnSpPr>
        <p:spPr>
          <a:xfrm flipV="1">
            <a:off x="5971620"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77F6FC-B35A-7546-BBA4-FD311DFD9DDF}"/>
              </a:ext>
            </a:extLst>
          </p:cNvPr>
          <p:cNvCxnSpPr>
            <a:cxnSpLocks/>
          </p:cNvCxnSpPr>
          <p:nvPr/>
        </p:nvCxnSpPr>
        <p:spPr>
          <a:xfrm flipV="1">
            <a:off x="7773475"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6071097-048E-3843-9A98-C3E3ED897186}"/>
              </a:ext>
            </a:extLst>
          </p:cNvPr>
          <p:cNvCxnSpPr>
            <a:cxnSpLocks/>
          </p:cNvCxnSpPr>
          <p:nvPr/>
        </p:nvCxnSpPr>
        <p:spPr>
          <a:xfrm flipV="1">
            <a:off x="9731484"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272462-D1CB-F646-98CB-613C5588B533}"/>
              </a:ext>
            </a:extLst>
          </p:cNvPr>
          <p:cNvSpPr txBox="1"/>
          <p:nvPr/>
        </p:nvSpPr>
        <p:spPr>
          <a:xfrm>
            <a:off x="8286" y="3227526"/>
            <a:ext cx="12175428" cy="369332"/>
          </a:xfrm>
          <a:prstGeom prst="rect">
            <a:avLst/>
          </a:prstGeom>
          <a:noFill/>
        </p:spPr>
        <p:txBody>
          <a:bodyPr wrap="square" rtlCol="0">
            <a:spAutoFit/>
          </a:bodyPr>
          <a:lstStyle/>
          <a:p>
            <a:pPr algn="ctr"/>
            <a:r>
              <a:rPr lang="en-US">
                <a:solidFill>
                  <a:schemeClr val="accent5"/>
                </a:solidFill>
                <a:hlinkClick r:id="rId6">
                  <a:extLst>
                    <a:ext uri="{A12FA001-AC4F-418D-AE19-62706E023703}">
                      <ahyp:hlinkClr xmlns:ahyp="http://schemas.microsoft.com/office/drawing/2018/hyperlinkcolor" val="tx"/>
                    </a:ext>
                  </a:extLst>
                </a:hlinkClick>
              </a:rPr>
              <a:t>acadia.inc</a:t>
            </a:r>
            <a:endParaRPr lang="en-US">
              <a:solidFill>
                <a:schemeClr val="accent5"/>
              </a:solidFill>
            </a:endParaRPr>
          </a:p>
        </p:txBody>
      </p:sp>
      <p:sp>
        <p:nvSpPr>
          <p:cNvPr id="2" name="TextBox 1">
            <a:extLst>
              <a:ext uri="{FF2B5EF4-FFF2-40B4-BE49-F238E27FC236}">
                <a16:creationId xmlns:a16="http://schemas.microsoft.com/office/drawing/2014/main" id="{ED6CB7B3-199D-3248-A136-A7D60F896787}"/>
              </a:ext>
            </a:extLst>
          </p:cNvPr>
          <p:cNvSpPr txBox="1"/>
          <p:nvPr/>
        </p:nvSpPr>
        <p:spPr>
          <a:xfrm>
            <a:off x="3743737" y="6279423"/>
            <a:ext cx="4989445"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b="0" i="0" dirty="0">
                <a:solidFill>
                  <a:srgbClr val="8F8F8F"/>
                </a:solidFill>
                <a:effectLst/>
                <a:latin typeface="Calibri" panose="020F0502020204030204" pitchFamily="34" charset="0"/>
                <a:cs typeface="Calibri" panose="020F0502020204030204" pitchFamily="34" charset="0"/>
              </a:rPr>
              <a:t>© 2023 Acadia. All rights reserved. Acadia is a registered trademark of </a:t>
            </a:r>
            <a:r>
              <a:rPr lang="en-GB" sz="1050" b="0" i="0" dirty="0" err="1">
                <a:solidFill>
                  <a:srgbClr val="8F8F8F"/>
                </a:solidFill>
                <a:effectLst/>
                <a:latin typeface="Calibri" panose="020F0502020204030204" pitchFamily="34" charset="0"/>
                <a:cs typeface="Calibri" panose="020F0502020204030204" pitchFamily="34" charset="0"/>
              </a:rPr>
              <a:t>AcadiaSoft</a:t>
            </a:r>
            <a:r>
              <a:rPr lang="en-GB" sz="1050" b="0" i="0" dirty="0">
                <a:solidFill>
                  <a:srgbClr val="8F8F8F"/>
                </a:solidFill>
                <a:effectLst/>
                <a:latin typeface="Calibri" panose="020F0502020204030204" pitchFamily="34" charset="0"/>
                <a:cs typeface="Calibri" panose="020F0502020204030204" pitchFamily="34" charset="0"/>
              </a:rPr>
              <a:t>, Inc.</a:t>
            </a:r>
          </a:p>
        </p:txBody>
      </p:sp>
      <p:cxnSp>
        <p:nvCxnSpPr>
          <p:cNvPr id="4" name="Straight Connector 3">
            <a:extLst>
              <a:ext uri="{FF2B5EF4-FFF2-40B4-BE49-F238E27FC236}">
                <a16:creationId xmlns:a16="http://schemas.microsoft.com/office/drawing/2014/main" id="{11BDF9FF-B68A-A1EA-FFB7-1A91003BE38E}"/>
              </a:ext>
            </a:extLst>
          </p:cNvPr>
          <p:cNvCxnSpPr>
            <a:cxnSpLocks/>
          </p:cNvCxnSpPr>
          <p:nvPr/>
        </p:nvCxnSpPr>
        <p:spPr>
          <a:xfrm flipV="1">
            <a:off x="2187678"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50D12A-9B8E-DD96-A779-C966BBF78308}"/>
              </a:ext>
            </a:extLst>
          </p:cNvPr>
          <p:cNvCxnSpPr>
            <a:cxnSpLocks/>
          </p:cNvCxnSpPr>
          <p:nvPr/>
        </p:nvCxnSpPr>
        <p:spPr>
          <a:xfrm flipV="1">
            <a:off x="4023547"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7CCFEBF-721A-9164-EF12-A0076714721E}"/>
              </a:ext>
            </a:extLst>
          </p:cNvPr>
          <p:cNvCxnSpPr>
            <a:cxnSpLocks/>
          </p:cNvCxnSpPr>
          <p:nvPr/>
        </p:nvCxnSpPr>
        <p:spPr>
          <a:xfrm flipV="1">
            <a:off x="5971620"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4D1C7A-6A47-F6D8-FB2D-A6E0ECECAD55}"/>
              </a:ext>
            </a:extLst>
          </p:cNvPr>
          <p:cNvCxnSpPr>
            <a:cxnSpLocks/>
          </p:cNvCxnSpPr>
          <p:nvPr/>
        </p:nvCxnSpPr>
        <p:spPr>
          <a:xfrm flipV="1">
            <a:off x="7773475"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F4F8E-CD86-87C3-0EE3-07284B474961}"/>
              </a:ext>
            </a:extLst>
          </p:cNvPr>
          <p:cNvCxnSpPr>
            <a:cxnSpLocks/>
          </p:cNvCxnSpPr>
          <p:nvPr/>
        </p:nvCxnSpPr>
        <p:spPr>
          <a:xfrm flipV="1">
            <a:off x="9731484" y="4800748"/>
            <a:ext cx="0" cy="904219"/>
          </a:xfrm>
          <a:prstGeom prst="line">
            <a:avLst/>
          </a:prstGeom>
          <a:ln>
            <a:solidFill>
              <a:srgbClr val="00856C">
                <a:alpha val="50000"/>
              </a:srgb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53C6AC-D60C-A5AA-897E-D789531CDD01}"/>
              </a:ext>
            </a:extLst>
          </p:cNvPr>
          <p:cNvSpPr txBox="1"/>
          <p:nvPr/>
        </p:nvSpPr>
        <p:spPr>
          <a:xfrm>
            <a:off x="351811" y="4735161"/>
            <a:ext cx="1541974" cy="307777"/>
          </a:xfrm>
          <a:prstGeom prst="rect">
            <a:avLst/>
          </a:prstGeom>
          <a:noFill/>
        </p:spPr>
        <p:txBody>
          <a:bodyPr wrap="square" rtlCol="0">
            <a:spAutoFit/>
          </a:bodyPr>
          <a:lstStyle/>
          <a:p>
            <a:r>
              <a:rPr lang="en-US" sz="1400" b="1" dirty="0"/>
              <a:t>BOSTON</a:t>
            </a:r>
          </a:p>
        </p:txBody>
      </p:sp>
      <p:sp>
        <p:nvSpPr>
          <p:cNvPr id="23" name="TextBox 22">
            <a:extLst>
              <a:ext uri="{FF2B5EF4-FFF2-40B4-BE49-F238E27FC236}">
                <a16:creationId xmlns:a16="http://schemas.microsoft.com/office/drawing/2014/main" id="{5882C1C8-B6D0-DB6E-FD69-505FF3D34531}"/>
              </a:ext>
            </a:extLst>
          </p:cNvPr>
          <p:cNvSpPr txBox="1"/>
          <p:nvPr/>
        </p:nvSpPr>
        <p:spPr>
          <a:xfrm>
            <a:off x="2346303" y="4735161"/>
            <a:ext cx="1248700" cy="307777"/>
          </a:xfrm>
          <a:prstGeom prst="rect">
            <a:avLst/>
          </a:prstGeom>
          <a:noFill/>
        </p:spPr>
        <p:txBody>
          <a:bodyPr wrap="square" rtlCol="0">
            <a:spAutoFit/>
          </a:bodyPr>
          <a:lstStyle/>
          <a:p>
            <a:r>
              <a:rPr lang="en-US" sz="1400" b="1" dirty="0"/>
              <a:t>DUBLIN</a:t>
            </a:r>
          </a:p>
        </p:txBody>
      </p:sp>
      <p:sp>
        <p:nvSpPr>
          <p:cNvPr id="24" name="TextBox 23">
            <a:extLst>
              <a:ext uri="{FF2B5EF4-FFF2-40B4-BE49-F238E27FC236}">
                <a16:creationId xmlns:a16="http://schemas.microsoft.com/office/drawing/2014/main" id="{7A1F1640-6AF0-5857-4D61-4ACEFD8BD365}"/>
              </a:ext>
            </a:extLst>
          </p:cNvPr>
          <p:cNvSpPr txBox="1"/>
          <p:nvPr/>
        </p:nvSpPr>
        <p:spPr>
          <a:xfrm>
            <a:off x="4163766" y="4735571"/>
            <a:ext cx="1340998" cy="307777"/>
          </a:xfrm>
          <a:prstGeom prst="rect">
            <a:avLst/>
          </a:prstGeom>
          <a:noFill/>
        </p:spPr>
        <p:txBody>
          <a:bodyPr wrap="square" rtlCol="0">
            <a:spAutoFit/>
          </a:bodyPr>
          <a:lstStyle/>
          <a:p>
            <a:r>
              <a:rPr lang="en-US" sz="1400" b="1" dirty="0"/>
              <a:t>DUSSELDORF</a:t>
            </a:r>
          </a:p>
        </p:txBody>
      </p:sp>
      <p:sp>
        <p:nvSpPr>
          <p:cNvPr id="29" name="TextBox 28">
            <a:extLst>
              <a:ext uri="{FF2B5EF4-FFF2-40B4-BE49-F238E27FC236}">
                <a16:creationId xmlns:a16="http://schemas.microsoft.com/office/drawing/2014/main" id="{A00978CC-CD38-AE8A-A51D-F487CE4A7C93}"/>
              </a:ext>
            </a:extLst>
          </p:cNvPr>
          <p:cNvSpPr txBox="1"/>
          <p:nvPr/>
        </p:nvSpPr>
        <p:spPr>
          <a:xfrm>
            <a:off x="6134904" y="4735161"/>
            <a:ext cx="1436808" cy="307777"/>
          </a:xfrm>
          <a:prstGeom prst="rect">
            <a:avLst/>
          </a:prstGeom>
          <a:noFill/>
        </p:spPr>
        <p:txBody>
          <a:bodyPr wrap="square" rtlCol="0">
            <a:spAutoFit/>
          </a:bodyPr>
          <a:lstStyle/>
          <a:p>
            <a:r>
              <a:rPr lang="en-US" sz="1400" b="1" dirty="0"/>
              <a:t>LONDON</a:t>
            </a:r>
          </a:p>
        </p:txBody>
      </p:sp>
      <p:sp>
        <p:nvSpPr>
          <p:cNvPr id="31" name="TextBox 30">
            <a:extLst>
              <a:ext uri="{FF2B5EF4-FFF2-40B4-BE49-F238E27FC236}">
                <a16:creationId xmlns:a16="http://schemas.microsoft.com/office/drawing/2014/main" id="{7512C387-9638-753A-3CB2-660C22A29160}"/>
              </a:ext>
            </a:extLst>
          </p:cNvPr>
          <p:cNvSpPr txBox="1"/>
          <p:nvPr/>
        </p:nvSpPr>
        <p:spPr>
          <a:xfrm>
            <a:off x="7997900" y="4735811"/>
            <a:ext cx="1110474" cy="307777"/>
          </a:xfrm>
          <a:prstGeom prst="rect">
            <a:avLst/>
          </a:prstGeom>
          <a:noFill/>
        </p:spPr>
        <p:txBody>
          <a:bodyPr wrap="square" rtlCol="0">
            <a:spAutoFit/>
          </a:bodyPr>
          <a:lstStyle/>
          <a:p>
            <a:r>
              <a:rPr lang="en-US" sz="1400" b="1" dirty="0"/>
              <a:t>NEW YORK</a:t>
            </a:r>
          </a:p>
        </p:txBody>
      </p:sp>
      <p:sp>
        <p:nvSpPr>
          <p:cNvPr id="33" name="TextBox 32">
            <a:extLst>
              <a:ext uri="{FF2B5EF4-FFF2-40B4-BE49-F238E27FC236}">
                <a16:creationId xmlns:a16="http://schemas.microsoft.com/office/drawing/2014/main" id="{F60E52F0-77F8-A94F-D98F-5C4FD47CA9E4}"/>
              </a:ext>
            </a:extLst>
          </p:cNvPr>
          <p:cNvSpPr txBox="1"/>
          <p:nvPr/>
        </p:nvSpPr>
        <p:spPr>
          <a:xfrm>
            <a:off x="9876908" y="4735161"/>
            <a:ext cx="1189474" cy="307777"/>
          </a:xfrm>
          <a:prstGeom prst="rect">
            <a:avLst/>
          </a:prstGeom>
          <a:noFill/>
        </p:spPr>
        <p:txBody>
          <a:bodyPr wrap="square" rtlCol="0">
            <a:spAutoFit/>
          </a:bodyPr>
          <a:lstStyle/>
          <a:p>
            <a:r>
              <a:rPr lang="en-US" sz="1400" b="1" dirty="0"/>
              <a:t>TOKYO</a:t>
            </a:r>
          </a:p>
        </p:txBody>
      </p:sp>
      <p:sp>
        <p:nvSpPr>
          <p:cNvPr id="34" name="TextBox 33">
            <a:extLst>
              <a:ext uri="{FF2B5EF4-FFF2-40B4-BE49-F238E27FC236}">
                <a16:creationId xmlns:a16="http://schemas.microsoft.com/office/drawing/2014/main" id="{56A04927-B475-2320-4CFE-A79616B0C2DD}"/>
              </a:ext>
            </a:extLst>
          </p:cNvPr>
          <p:cNvSpPr txBox="1"/>
          <p:nvPr/>
        </p:nvSpPr>
        <p:spPr>
          <a:xfrm>
            <a:off x="333312" y="5087401"/>
            <a:ext cx="1677245" cy="461665"/>
          </a:xfrm>
          <a:prstGeom prst="rect">
            <a:avLst/>
          </a:prstGeom>
          <a:noFill/>
        </p:spPr>
        <p:txBody>
          <a:bodyPr wrap="square" rtlCol="0">
            <a:spAutoFit/>
          </a:bodyPr>
          <a:lstStyle/>
          <a:p>
            <a:pPr lvl="0"/>
            <a:r>
              <a:rPr lang="en-GB" sz="1200" dirty="0"/>
              <a:t>600 </a:t>
            </a:r>
            <a:r>
              <a:rPr lang="en-GB" sz="1200" dirty="0" err="1"/>
              <a:t>Longwater</a:t>
            </a:r>
            <a:r>
              <a:rPr lang="en-GB" sz="1200" dirty="0"/>
              <a:t> Drive,</a:t>
            </a:r>
            <a:br>
              <a:rPr lang="en-GB" sz="1200" dirty="0"/>
            </a:br>
            <a:r>
              <a:rPr lang="en-GB" sz="1200" dirty="0"/>
              <a:t>Norwell, MA 02061</a:t>
            </a:r>
          </a:p>
        </p:txBody>
      </p:sp>
      <p:sp>
        <p:nvSpPr>
          <p:cNvPr id="35" name="TextBox 34">
            <a:extLst>
              <a:ext uri="{FF2B5EF4-FFF2-40B4-BE49-F238E27FC236}">
                <a16:creationId xmlns:a16="http://schemas.microsoft.com/office/drawing/2014/main" id="{220F69B7-A0BE-0BA4-15BA-628004FA86C2}"/>
              </a:ext>
            </a:extLst>
          </p:cNvPr>
          <p:cNvSpPr txBox="1"/>
          <p:nvPr/>
        </p:nvSpPr>
        <p:spPr>
          <a:xfrm>
            <a:off x="2348108" y="5091888"/>
            <a:ext cx="1522961" cy="646331"/>
          </a:xfrm>
          <a:prstGeom prst="rect">
            <a:avLst/>
          </a:prstGeom>
          <a:noFill/>
        </p:spPr>
        <p:txBody>
          <a:bodyPr wrap="square" rtlCol="0">
            <a:spAutoFit/>
          </a:bodyPr>
          <a:lstStyle/>
          <a:p>
            <a:pPr lvl="0"/>
            <a:r>
              <a:rPr lang="en-GB" sz="1200" dirty="0"/>
              <a:t>54 Fitzwilliam Square, Dublin, </a:t>
            </a:r>
          </a:p>
          <a:p>
            <a:pPr lvl="0"/>
            <a:r>
              <a:rPr lang="en-GB" sz="1200" dirty="0"/>
              <a:t>D02 X308</a:t>
            </a:r>
          </a:p>
        </p:txBody>
      </p:sp>
      <p:sp>
        <p:nvSpPr>
          <p:cNvPr id="36" name="TextBox 35">
            <a:extLst>
              <a:ext uri="{FF2B5EF4-FFF2-40B4-BE49-F238E27FC236}">
                <a16:creationId xmlns:a16="http://schemas.microsoft.com/office/drawing/2014/main" id="{D1B32FA0-D961-3DE1-3EFC-10FC89585758}"/>
              </a:ext>
            </a:extLst>
          </p:cNvPr>
          <p:cNvSpPr txBox="1"/>
          <p:nvPr/>
        </p:nvSpPr>
        <p:spPr>
          <a:xfrm>
            <a:off x="4186833" y="5084830"/>
            <a:ext cx="1654177" cy="646331"/>
          </a:xfrm>
          <a:prstGeom prst="rect">
            <a:avLst/>
          </a:prstGeom>
          <a:noFill/>
        </p:spPr>
        <p:txBody>
          <a:bodyPr wrap="square" rtlCol="0">
            <a:spAutoFit/>
          </a:bodyPr>
          <a:lstStyle/>
          <a:p>
            <a:pPr lvl="0"/>
            <a:r>
              <a:rPr lang="en-GB" sz="1200" dirty="0" err="1"/>
              <a:t>Maurenbrecherstrasse</a:t>
            </a:r>
            <a:r>
              <a:rPr lang="en-GB" sz="1200" dirty="0"/>
              <a:t> 16,47803 Krefeld, Germany</a:t>
            </a:r>
          </a:p>
        </p:txBody>
      </p:sp>
      <p:sp>
        <p:nvSpPr>
          <p:cNvPr id="37" name="TextBox 36">
            <a:extLst>
              <a:ext uri="{FF2B5EF4-FFF2-40B4-BE49-F238E27FC236}">
                <a16:creationId xmlns:a16="http://schemas.microsoft.com/office/drawing/2014/main" id="{495ECDD9-D68D-8061-F39A-4B651984F35C}"/>
              </a:ext>
            </a:extLst>
          </p:cNvPr>
          <p:cNvSpPr txBox="1"/>
          <p:nvPr/>
        </p:nvSpPr>
        <p:spPr>
          <a:xfrm>
            <a:off x="6134902" y="5091888"/>
            <a:ext cx="1638573" cy="646331"/>
          </a:xfrm>
          <a:prstGeom prst="rect">
            <a:avLst/>
          </a:prstGeom>
          <a:noFill/>
        </p:spPr>
        <p:txBody>
          <a:bodyPr wrap="square" rtlCol="0">
            <a:spAutoFit/>
          </a:bodyPr>
          <a:lstStyle/>
          <a:p>
            <a:pPr lvl="0"/>
            <a:r>
              <a:rPr lang="en-GB" sz="1200" dirty="0"/>
              <a:t>Broadgate Quarter</a:t>
            </a:r>
            <a:br>
              <a:rPr lang="en-GB" sz="1200" dirty="0"/>
            </a:br>
            <a:r>
              <a:rPr lang="en-GB" sz="1200" dirty="0"/>
              <a:t>One Snowden Street</a:t>
            </a:r>
            <a:br>
              <a:rPr lang="en-GB" sz="1200" dirty="0"/>
            </a:br>
            <a:r>
              <a:rPr lang="en-GB" sz="1200" dirty="0"/>
              <a:t>London EC2A 2DQ</a:t>
            </a:r>
          </a:p>
        </p:txBody>
      </p:sp>
      <p:sp>
        <p:nvSpPr>
          <p:cNvPr id="41" name="TextBox 40">
            <a:extLst>
              <a:ext uri="{FF2B5EF4-FFF2-40B4-BE49-F238E27FC236}">
                <a16:creationId xmlns:a16="http://schemas.microsoft.com/office/drawing/2014/main" id="{B4DB1F04-A976-148E-3500-EB04E9E3446B}"/>
              </a:ext>
            </a:extLst>
          </p:cNvPr>
          <p:cNvSpPr txBox="1"/>
          <p:nvPr/>
        </p:nvSpPr>
        <p:spPr>
          <a:xfrm>
            <a:off x="7990095" y="5084830"/>
            <a:ext cx="1524767" cy="461665"/>
          </a:xfrm>
          <a:prstGeom prst="rect">
            <a:avLst/>
          </a:prstGeom>
          <a:noFill/>
        </p:spPr>
        <p:txBody>
          <a:bodyPr wrap="square" rtlCol="0">
            <a:spAutoFit/>
          </a:bodyPr>
          <a:lstStyle/>
          <a:p>
            <a:pPr lvl="0"/>
            <a:r>
              <a:rPr lang="en-GB" sz="1200" dirty="0"/>
              <a:t>575 Fifth Avenue, </a:t>
            </a:r>
          </a:p>
          <a:p>
            <a:pPr lvl="0"/>
            <a:r>
              <a:rPr lang="en-GB" sz="1200" dirty="0"/>
              <a:t>New York, NY 10017</a:t>
            </a:r>
            <a:endParaRPr lang="en-GB" sz="1000" dirty="0"/>
          </a:p>
        </p:txBody>
      </p:sp>
      <p:sp>
        <p:nvSpPr>
          <p:cNvPr id="42" name="TextBox 41">
            <a:extLst>
              <a:ext uri="{FF2B5EF4-FFF2-40B4-BE49-F238E27FC236}">
                <a16:creationId xmlns:a16="http://schemas.microsoft.com/office/drawing/2014/main" id="{17BAC54F-B29F-1738-EA35-A4D095DC63FE}"/>
              </a:ext>
            </a:extLst>
          </p:cNvPr>
          <p:cNvSpPr txBox="1"/>
          <p:nvPr/>
        </p:nvSpPr>
        <p:spPr>
          <a:xfrm>
            <a:off x="9860895" y="5042938"/>
            <a:ext cx="2121801" cy="646331"/>
          </a:xfrm>
          <a:prstGeom prst="rect">
            <a:avLst/>
          </a:prstGeom>
          <a:noFill/>
        </p:spPr>
        <p:txBody>
          <a:bodyPr wrap="square" rtlCol="0">
            <a:spAutoFit/>
          </a:bodyPr>
          <a:lstStyle/>
          <a:p>
            <a:pPr lvl="0"/>
            <a:r>
              <a:rPr lang="en-GB" sz="1200" dirty="0"/>
              <a:t>Level 11 Aoyama Palacio Tower</a:t>
            </a:r>
            <a:br>
              <a:rPr lang="en-GB" sz="1200" dirty="0"/>
            </a:br>
            <a:r>
              <a:rPr lang="en-GB" sz="1200" dirty="0"/>
              <a:t>3-6-7 Kita-Aoyama Minato-Ku</a:t>
            </a:r>
            <a:br>
              <a:rPr lang="en-GB" sz="1200" dirty="0"/>
            </a:br>
            <a:r>
              <a:rPr lang="en-GB" sz="1200" dirty="0"/>
              <a:t>Tokyo 107-0061</a:t>
            </a:r>
          </a:p>
        </p:txBody>
      </p:sp>
      <p:sp>
        <p:nvSpPr>
          <p:cNvPr id="44" name="TextBox 43">
            <a:extLst>
              <a:ext uri="{FF2B5EF4-FFF2-40B4-BE49-F238E27FC236}">
                <a16:creationId xmlns:a16="http://schemas.microsoft.com/office/drawing/2014/main" id="{E37EF4B7-2630-918F-07DE-55EC532757E1}"/>
              </a:ext>
            </a:extLst>
          </p:cNvPr>
          <p:cNvSpPr txBox="1"/>
          <p:nvPr/>
        </p:nvSpPr>
        <p:spPr>
          <a:xfrm>
            <a:off x="4455" y="1622064"/>
            <a:ext cx="12167149" cy="707886"/>
          </a:xfrm>
          <a:prstGeom prst="rect">
            <a:avLst/>
          </a:prstGeom>
          <a:noFill/>
        </p:spPr>
        <p:txBody>
          <a:bodyPr wrap="square" rtlCol="0">
            <a:spAutoFit/>
          </a:bodyPr>
          <a:lstStyle/>
          <a:p>
            <a:pPr algn="ctr"/>
            <a:r>
              <a:rPr lang="en-US" sz="4000" b="1" dirty="0">
                <a:solidFill>
                  <a:srgbClr val="00856C"/>
                </a:solidFill>
                <a:latin typeface="+mj-lt"/>
              </a:rPr>
              <a:t>THANK YOU!</a:t>
            </a:r>
          </a:p>
        </p:txBody>
      </p:sp>
    </p:spTree>
    <p:extLst>
      <p:ext uri="{BB962C8B-B14F-4D97-AF65-F5344CB8AC3E}">
        <p14:creationId xmlns:p14="http://schemas.microsoft.com/office/powerpoint/2010/main" val="3277419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cadia - Title Slide - white">
    <p:bg>
      <p:bgPr>
        <a:blipFill dpi="0" rotWithShape="1">
          <a:blip r:embed="rId2" cstate="email">
            <a:lum/>
            <a:extLs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tx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rgbClr val="666666"/>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subtext</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58546"/>
            <a:ext cx="3693258" cy="316402"/>
          </a:xfrm>
          <a:prstGeom prst="rect">
            <a:avLst/>
          </a:prstGeom>
        </p:spPr>
        <p:txBody>
          <a:bodyPr/>
          <a:lstStyle>
            <a:lvl1pPr>
              <a:defRPr sz="1400">
                <a:solidFill>
                  <a:schemeClr val="bg1"/>
                </a:solidFill>
                <a:latin typeface="+mj-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Tree>
    <p:extLst>
      <p:ext uri="{BB962C8B-B14F-4D97-AF65-F5344CB8AC3E}">
        <p14:creationId xmlns:p14="http://schemas.microsoft.com/office/powerpoint/2010/main" val="3736045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cadia - white - 3 column text">
    <p:bg>
      <p:bgPr>
        <a:blipFill dpi="0" rotWithShape="1">
          <a:blip r:embed="rId2" cstate="email">
            <a:lum/>
            <a:extLs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dirty="0"/>
              <a:t>Click to add title</a:t>
            </a:r>
            <a:endParaRPr lang="en-US" dirty="0"/>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chemeClr val="bg1"/>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A45AF4A6-E0FA-BE40-A536-890EB00CC0B5}"/>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11" name="Content Placeholder 4">
            <a:extLst>
              <a:ext uri="{FF2B5EF4-FFF2-40B4-BE49-F238E27FC236}">
                <a16:creationId xmlns:a16="http://schemas.microsoft.com/office/drawing/2014/main" id="{BFD04E32-AFE6-5044-A438-F2B2F35A1390}"/>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3" name="Text Placeholder 21">
            <a:extLst>
              <a:ext uri="{FF2B5EF4-FFF2-40B4-BE49-F238E27FC236}">
                <a16:creationId xmlns:a16="http://schemas.microsoft.com/office/drawing/2014/main" id="{2015AC63-926F-5648-9469-48F84A73F4E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4" name="Text Placeholder 21">
            <a:extLst>
              <a:ext uri="{FF2B5EF4-FFF2-40B4-BE49-F238E27FC236}">
                <a16:creationId xmlns:a16="http://schemas.microsoft.com/office/drawing/2014/main" id="{CBF167D5-172B-864B-A622-C8DB47020FCB}"/>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Tree>
    <p:extLst>
      <p:ext uri="{BB962C8B-B14F-4D97-AF65-F5344CB8AC3E}">
        <p14:creationId xmlns:p14="http://schemas.microsoft.com/office/powerpoint/2010/main" val="3106107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Acadia - white - 3 column text">
    <p:bg>
      <p:bgPr>
        <a:blipFill dpi="0" rotWithShape="1">
          <a:blip r:embed="rId2" cstate="email">
            <a:lum/>
            <a:extLs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chemeClr val="bg1"/>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5" name="Content Placeholder 4">
            <a:extLst>
              <a:ext uri="{FF2B5EF4-FFF2-40B4-BE49-F238E27FC236}">
                <a16:creationId xmlns:a16="http://schemas.microsoft.com/office/drawing/2014/main" id="{3C95B6CA-97C3-734E-BAA7-D6F86D6D8D44}"/>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6" name="Text Placeholder 21">
            <a:extLst>
              <a:ext uri="{FF2B5EF4-FFF2-40B4-BE49-F238E27FC236}">
                <a16:creationId xmlns:a16="http://schemas.microsoft.com/office/drawing/2014/main" id="{DA8BF54D-3352-2946-A7D0-5275B6631FDD}"/>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7" name="Content Placeholder 4">
            <a:extLst>
              <a:ext uri="{FF2B5EF4-FFF2-40B4-BE49-F238E27FC236}">
                <a16:creationId xmlns:a16="http://schemas.microsoft.com/office/drawing/2014/main" id="{B37DD901-6B3A-034A-8BF5-FC0DF428FE82}"/>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8" name="Text Placeholder 21">
            <a:extLst>
              <a:ext uri="{FF2B5EF4-FFF2-40B4-BE49-F238E27FC236}">
                <a16:creationId xmlns:a16="http://schemas.microsoft.com/office/drawing/2014/main" id="{34010632-8BE3-464F-9F18-3283B504058D}"/>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Tree>
    <p:extLst>
      <p:ext uri="{BB962C8B-B14F-4D97-AF65-F5344CB8AC3E}">
        <p14:creationId xmlns:p14="http://schemas.microsoft.com/office/powerpoint/2010/main" val="3283459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cadia - Default White">
    <p:bg>
      <p:bgPr>
        <a:blipFill dpi="0" rotWithShape="1">
          <a:blip r:embed="rId2" cstate="email">
            <a:lum/>
            <a:extLs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58546"/>
            <a:ext cx="3693258" cy="316402"/>
          </a:xfrm>
          <a:prstGeom prst="rect">
            <a:avLst/>
          </a:prstGeom>
        </p:spPr>
        <p:txBody>
          <a:bodyPr/>
          <a:lstStyle>
            <a:lvl1pPr>
              <a:defRPr sz="1400">
                <a:solidFill>
                  <a:schemeClr val="bg1"/>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90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cadia - white - 3 column text">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j-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A45AF4A6-E0FA-BE40-A536-890EB00CC0B5}"/>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sp>
        <p:nvSpPr>
          <p:cNvPr id="11" name="Content Placeholder 4">
            <a:extLst>
              <a:ext uri="{FF2B5EF4-FFF2-40B4-BE49-F238E27FC236}">
                <a16:creationId xmlns:a16="http://schemas.microsoft.com/office/drawing/2014/main" id="{BFD04E32-AFE6-5044-A438-F2B2F35A1390}"/>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rgbClr val="666666"/>
                </a:solidFill>
                <a:latin typeface="+mn-lt"/>
              </a:defRPr>
            </a:lvl1pPr>
          </a:lstStyle>
          <a:p>
            <a:pPr lvl="0"/>
            <a:r>
              <a:rPr lang="en-GB"/>
              <a:t>Click to add text</a:t>
            </a:r>
            <a:endParaRPr lang="en-US"/>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52E0C3F-15F2-3A45-A25E-B6A5D3F318E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3" name="Text Placeholder 21">
            <a:extLst>
              <a:ext uri="{FF2B5EF4-FFF2-40B4-BE49-F238E27FC236}">
                <a16:creationId xmlns:a16="http://schemas.microsoft.com/office/drawing/2014/main" id="{2015AC63-926F-5648-9469-48F84A73F4E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24" name="Text Placeholder 21">
            <a:extLst>
              <a:ext uri="{FF2B5EF4-FFF2-40B4-BE49-F238E27FC236}">
                <a16:creationId xmlns:a16="http://schemas.microsoft.com/office/drawing/2014/main" id="{CBF167D5-172B-864B-A622-C8DB47020FCB}"/>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6" name="Text Placeholder 12">
            <a:extLst>
              <a:ext uri="{FF2B5EF4-FFF2-40B4-BE49-F238E27FC236}">
                <a16:creationId xmlns:a16="http://schemas.microsoft.com/office/drawing/2014/main" id="{994CC76D-1EF8-DF41-B12F-17F38EF29077}"/>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847784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cadia - White - Image right - inline">
    <p:bg>
      <p:bgPr>
        <a:blipFill dpi="0" rotWithShape="1">
          <a:blip r:embed="rId2" cstate="email">
            <a:lum/>
            <a:extLs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58546"/>
            <a:ext cx="3693258" cy="316402"/>
          </a:xfrm>
          <a:prstGeom prst="rect">
            <a:avLst/>
          </a:prstGeom>
        </p:spPr>
        <p:txBody>
          <a:bodyPr/>
          <a:lstStyle>
            <a:lvl1pPr>
              <a:defRPr sz="1400">
                <a:solidFill>
                  <a:schemeClr val="bg1"/>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1042988"/>
            <a:ext cx="4427293" cy="4058897"/>
          </a:xfrm>
          <a:prstGeom prst="rect">
            <a:avLst/>
          </a:prstGeom>
        </p:spPr>
        <p:txBody>
          <a:bodyPr/>
          <a:lstStyle>
            <a:lvl1pPr marL="285750" indent="-285750">
              <a:buClr>
                <a:srgbClr val="00856C"/>
              </a:buClr>
              <a:buFont typeface="Wingdings" pitchFamily="2" charset="2"/>
              <a:buChar cha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344503" y="1042988"/>
            <a:ext cx="6530975" cy="4584944"/>
          </a:xfrm>
          <a:prstGeom prst="rect">
            <a:avLst/>
          </a:prstGeom>
        </p:spPr>
        <p:txBody>
          <a:bodyPr/>
          <a:lstStyle/>
          <a:p>
            <a:r>
              <a:rPr lang="en-US"/>
              <a:t>Click icon to add picture</a:t>
            </a:r>
          </a:p>
        </p:txBody>
      </p:sp>
    </p:spTree>
    <p:extLst>
      <p:ext uri="{BB962C8B-B14F-4D97-AF65-F5344CB8AC3E}">
        <p14:creationId xmlns:p14="http://schemas.microsoft.com/office/powerpoint/2010/main" val="39720625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Acadia - White - Image right - Full">
    <p:bg>
      <p:bgPr>
        <a:blipFill dpi="0" rotWithShape="1">
          <a:blip r:embed="rId2" cstate="email">
            <a:lum/>
            <a:extLs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844209" y="0"/>
            <a:ext cx="6347791"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4961335"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chemeClr val="bg1"/>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1042988"/>
            <a:ext cx="4960949" cy="4058897"/>
          </a:xfrm>
          <a:prstGeom prst="rect">
            <a:avLst/>
          </a:prstGeom>
        </p:spPr>
        <p:txBody>
          <a:bodyPr/>
          <a:lstStyle>
            <a:lvl1pPr marL="285750" indent="-285750">
              <a:buClr>
                <a:srgbClr val="00856C"/>
              </a:buClr>
              <a:buFont typeface="Wingdings" pitchFamily="2" charset="2"/>
              <a:buChar char="§"/>
              <a:defRPr sz="18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3417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Acadia - Default White">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4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2">
            <a:extLst>
              <a:ext uri="{FF2B5EF4-FFF2-40B4-BE49-F238E27FC236}">
                <a16:creationId xmlns:a16="http://schemas.microsoft.com/office/drawing/2014/main" id="{C5A0C032-8D90-DA44-9616-8D38D8BD88C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a:solidFill>
                <a:schemeClr val="accent5"/>
              </a:solidFill>
              <a:latin typeface="+mj-lt"/>
            </a:endParaRPr>
          </a:p>
        </p:txBody>
      </p:sp>
      <p:pic>
        <p:nvPicPr>
          <p:cNvPr id="3" name="Picture 2">
            <a:extLst>
              <a:ext uri="{FF2B5EF4-FFF2-40B4-BE49-F238E27FC236}">
                <a16:creationId xmlns:a16="http://schemas.microsoft.com/office/drawing/2014/main" id="{2F8E010B-E8A9-CCA8-AD49-56E8DDCE4C8D}"/>
              </a:ext>
            </a:extLst>
          </p:cNvPr>
          <p:cNvPicPr>
            <a:picLocks noChangeAspect="1"/>
          </p:cNvPicPr>
          <p:nvPr/>
        </p:nvPicPr>
        <p:blipFill>
          <a:blip r:embed="rId4"/>
          <a:srcRect/>
          <a:stretch/>
        </p:blipFill>
        <p:spPr>
          <a:xfrm>
            <a:off x="10821791" y="200586"/>
            <a:ext cx="1112301" cy="513935"/>
          </a:xfrm>
          <a:prstGeom prst="rect">
            <a:avLst/>
          </a:prstGeom>
        </p:spPr>
      </p:pic>
    </p:spTree>
    <p:extLst>
      <p:ext uri="{BB962C8B-B14F-4D97-AF65-F5344CB8AC3E}">
        <p14:creationId xmlns:p14="http://schemas.microsoft.com/office/powerpoint/2010/main" val="6004822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cadia - Default Green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CEC32DE-FD0F-D341-94B6-3ACADBA9117A}"/>
              </a:ext>
            </a:extLst>
          </p:cNvPr>
          <p:cNvSpPr>
            <a:spLocks noGrp="1"/>
          </p:cNvSpPr>
          <p:nvPr>
            <p:ph type="ctrTitle" hasCustomPrompt="1"/>
          </p:nvPr>
        </p:nvSpPr>
        <p:spPr>
          <a:xfrm>
            <a:off x="566352" y="49185"/>
            <a:ext cx="10101648" cy="631751"/>
          </a:xfrm>
          <a:prstGeom prst="rect">
            <a:avLst/>
          </a:prstGeom>
        </p:spPr>
        <p:txBody>
          <a:bodyPr anchor="b">
            <a:normAutofit/>
          </a:bodyPr>
          <a:lstStyle>
            <a:lvl1pPr algn="l">
              <a:defRPr sz="2800" b="1" i="0">
                <a:solidFill>
                  <a:schemeClr val="bg1"/>
                </a:solidFill>
                <a:latin typeface="+mj-lt"/>
              </a:defRPr>
            </a:lvl1pPr>
          </a:lstStyle>
          <a:p>
            <a:r>
              <a:rPr lang="en-GB"/>
              <a:t>Click to add title</a:t>
            </a:r>
            <a:endParaRPr lang="en-US"/>
          </a:p>
        </p:txBody>
      </p:sp>
      <p:sp>
        <p:nvSpPr>
          <p:cNvPr id="4" name="Content Placeholder 4">
            <a:extLst>
              <a:ext uri="{FF2B5EF4-FFF2-40B4-BE49-F238E27FC236}">
                <a16:creationId xmlns:a16="http://schemas.microsoft.com/office/drawing/2014/main" id="{DD53D367-569C-D54E-ACD3-CB3B7F2B058D}"/>
              </a:ext>
            </a:extLst>
          </p:cNvPr>
          <p:cNvSpPr>
            <a:spLocks noGrp="1"/>
          </p:cNvSpPr>
          <p:nvPr>
            <p:ph sz="quarter" idx="12" hasCustomPrompt="1"/>
          </p:nvPr>
        </p:nvSpPr>
        <p:spPr>
          <a:xfrm>
            <a:off x="566738" y="1042988"/>
            <a:ext cx="11215687" cy="3328987"/>
          </a:xfrm>
          <a:prstGeom prst="rect">
            <a:avLst/>
          </a:prstGeom>
        </p:spPr>
        <p:txBody>
          <a:bodyPr/>
          <a:lstStyle>
            <a:lvl1pPr>
              <a:defRPr sz="1800" b="0" i="0">
                <a:solidFill>
                  <a:schemeClr val="bg1"/>
                </a:solidFill>
                <a:latin typeface="+mn-lt"/>
              </a:defRPr>
            </a:lvl1pPr>
          </a:lstStyle>
          <a:p>
            <a:pPr lvl="0"/>
            <a:r>
              <a:rPr lang="en-GB"/>
              <a:t>Click to add text</a:t>
            </a:r>
            <a:endParaRPr lang="en-US"/>
          </a:p>
        </p:txBody>
      </p:sp>
      <p:sp>
        <p:nvSpPr>
          <p:cNvPr id="8" name="Text Placeholder 12">
            <a:extLst>
              <a:ext uri="{FF2B5EF4-FFF2-40B4-BE49-F238E27FC236}">
                <a16:creationId xmlns:a16="http://schemas.microsoft.com/office/drawing/2014/main" id="{4A85D57A-B0FE-9B43-AD0A-D8A8FC7BC00C}"/>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rgbClr val="B2B2B2"/>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Tree>
    <p:extLst>
      <p:ext uri="{BB962C8B-B14F-4D97-AF65-F5344CB8AC3E}">
        <p14:creationId xmlns:p14="http://schemas.microsoft.com/office/powerpoint/2010/main" val="42217662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Acadia - green - 3 column tex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CEC32DE-FD0F-D341-94B6-3ACADBA9117A}"/>
              </a:ext>
            </a:extLst>
          </p:cNvPr>
          <p:cNvSpPr>
            <a:spLocks noGrp="1"/>
          </p:cNvSpPr>
          <p:nvPr>
            <p:ph type="ctrTitle" hasCustomPrompt="1"/>
          </p:nvPr>
        </p:nvSpPr>
        <p:spPr>
          <a:xfrm>
            <a:off x="566352" y="49185"/>
            <a:ext cx="10101648" cy="631751"/>
          </a:xfrm>
          <a:prstGeom prst="rect">
            <a:avLst/>
          </a:prstGeom>
        </p:spPr>
        <p:txBody>
          <a:bodyPr anchor="b">
            <a:normAutofit/>
          </a:bodyPr>
          <a:lstStyle>
            <a:lvl1pPr algn="l">
              <a:defRPr sz="2800" b="1" i="0">
                <a:solidFill>
                  <a:schemeClr val="bg1"/>
                </a:solidFill>
                <a:latin typeface="+mj-lt"/>
              </a:defRPr>
            </a:lvl1pPr>
          </a:lstStyle>
          <a:p>
            <a:r>
              <a:rPr lang="en-GB"/>
              <a:t>Click to add title</a:t>
            </a:r>
            <a:endParaRPr lang="en-US"/>
          </a:p>
        </p:txBody>
      </p:sp>
      <p:sp>
        <p:nvSpPr>
          <p:cNvPr id="8" name="Text Placeholder 12">
            <a:extLst>
              <a:ext uri="{FF2B5EF4-FFF2-40B4-BE49-F238E27FC236}">
                <a16:creationId xmlns:a16="http://schemas.microsoft.com/office/drawing/2014/main" id="{4A85D57A-B0FE-9B43-AD0A-D8A8FC7BC00C}"/>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rgbClr val="B2B2B2"/>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Content Placeholder 4">
            <a:extLst>
              <a:ext uri="{FF2B5EF4-FFF2-40B4-BE49-F238E27FC236}">
                <a16:creationId xmlns:a16="http://schemas.microsoft.com/office/drawing/2014/main" id="{AF608CD6-93A8-9B48-9BDA-B69BCADF0A04}"/>
              </a:ext>
            </a:extLst>
          </p:cNvPr>
          <p:cNvSpPr>
            <a:spLocks noGrp="1"/>
          </p:cNvSpPr>
          <p:nvPr>
            <p:ph sz="quarter" idx="12" hasCustomPrompt="1"/>
          </p:nvPr>
        </p:nvSpPr>
        <p:spPr>
          <a:xfrm>
            <a:off x="566738" y="2119974"/>
            <a:ext cx="3383939" cy="2991288"/>
          </a:xfrm>
          <a:prstGeom prst="rect">
            <a:avLst/>
          </a:prstGeom>
        </p:spPr>
        <p:txBody>
          <a:bodyPr/>
          <a:lstStyle>
            <a:lvl1pPr>
              <a:defRPr sz="1800" b="0" i="0">
                <a:solidFill>
                  <a:schemeClr val="bg1"/>
                </a:solidFill>
                <a:latin typeface="+mn-lt"/>
              </a:defRPr>
            </a:lvl1pPr>
          </a:lstStyle>
          <a:p>
            <a:pPr lvl="0"/>
            <a:r>
              <a:rPr lang="en-GB"/>
              <a:t>Click to add text</a:t>
            </a:r>
            <a:endParaRPr lang="en-US"/>
          </a:p>
        </p:txBody>
      </p:sp>
      <p:sp>
        <p:nvSpPr>
          <p:cNvPr id="7" name="Content Placeholder 4">
            <a:extLst>
              <a:ext uri="{FF2B5EF4-FFF2-40B4-BE49-F238E27FC236}">
                <a16:creationId xmlns:a16="http://schemas.microsoft.com/office/drawing/2014/main" id="{72AC4C9C-6C90-674C-9E32-3584F6857CFA}"/>
              </a:ext>
            </a:extLst>
          </p:cNvPr>
          <p:cNvSpPr>
            <a:spLocks noGrp="1"/>
          </p:cNvSpPr>
          <p:nvPr>
            <p:ph sz="quarter" idx="13" hasCustomPrompt="1"/>
          </p:nvPr>
        </p:nvSpPr>
        <p:spPr>
          <a:xfrm>
            <a:off x="4505498" y="2119974"/>
            <a:ext cx="3383939" cy="2991288"/>
          </a:xfrm>
          <a:prstGeom prst="rect">
            <a:avLst/>
          </a:prstGeom>
        </p:spPr>
        <p:txBody>
          <a:bodyPr/>
          <a:lstStyle>
            <a:lvl1pPr>
              <a:defRPr sz="1800" b="0" i="0">
                <a:solidFill>
                  <a:schemeClr val="bg1"/>
                </a:solidFill>
                <a:latin typeface="+mn-lt"/>
              </a:defRPr>
            </a:lvl1pPr>
          </a:lstStyle>
          <a:p>
            <a:pPr lvl="0"/>
            <a:r>
              <a:rPr lang="en-GB"/>
              <a:t>Click to add text</a:t>
            </a:r>
            <a:endParaRPr lang="en-US"/>
          </a:p>
        </p:txBody>
      </p:sp>
      <p:sp>
        <p:nvSpPr>
          <p:cNvPr id="10" name="Content Placeholder 4">
            <a:extLst>
              <a:ext uri="{FF2B5EF4-FFF2-40B4-BE49-F238E27FC236}">
                <a16:creationId xmlns:a16="http://schemas.microsoft.com/office/drawing/2014/main" id="{DFA00577-8FBE-344E-A7E9-3D03EDC463C5}"/>
              </a:ext>
            </a:extLst>
          </p:cNvPr>
          <p:cNvSpPr>
            <a:spLocks noGrp="1"/>
          </p:cNvSpPr>
          <p:nvPr>
            <p:ph sz="quarter" idx="14" hasCustomPrompt="1"/>
          </p:nvPr>
        </p:nvSpPr>
        <p:spPr>
          <a:xfrm>
            <a:off x="8444645" y="2119974"/>
            <a:ext cx="3383939" cy="2991288"/>
          </a:xfrm>
          <a:prstGeom prst="rect">
            <a:avLst/>
          </a:prstGeom>
        </p:spPr>
        <p:txBody>
          <a:bodyPr/>
          <a:lstStyle>
            <a:lvl1pPr>
              <a:defRPr sz="1800" b="0" i="0">
                <a:solidFill>
                  <a:schemeClr val="bg1"/>
                </a:solidFill>
                <a:latin typeface="+mn-lt"/>
              </a:defRPr>
            </a:lvl1pPr>
          </a:lstStyle>
          <a:p>
            <a:pPr lvl="0"/>
            <a:r>
              <a:rPr lang="en-GB"/>
              <a:t>Click to add text</a:t>
            </a:r>
            <a:endParaRPr lang="en-US"/>
          </a:p>
        </p:txBody>
      </p:sp>
      <p:cxnSp>
        <p:nvCxnSpPr>
          <p:cNvPr id="11" name="Straight Connector 10">
            <a:extLst>
              <a:ext uri="{FF2B5EF4-FFF2-40B4-BE49-F238E27FC236}">
                <a16:creationId xmlns:a16="http://schemas.microsoft.com/office/drawing/2014/main" id="{BDCA5B29-843D-394A-A0FF-BD2D6220EAD0}"/>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2B4824-B864-C345-A7AE-759D34DA49B6}"/>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21">
            <a:extLst>
              <a:ext uri="{FF2B5EF4-FFF2-40B4-BE49-F238E27FC236}">
                <a16:creationId xmlns:a16="http://schemas.microsoft.com/office/drawing/2014/main" id="{1C762470-8361-E743-88C5-A987CF514E9A}"/>
              </a:ext>
            </a:extLst>
          </p:cNvPr>
          <p:cNvSpPr>
            <a:spLocks noGrp="1"/>
          </p:cNvSpPr>
          <p:nvPr>
            <p:ph type="body" sz="quarter" idx="15" hasCustomPrompt="1"/>
          </p:nvPr>
        </p:nvSpPr>
        <p:spPr>
          <a:xfrm>
            <a:off x="546588" y="1512888"/>
            <a:ext cx="3424238" cy="468312"/>
          </a:xfrm>
          <a:prstGeom prst="rect">
            <a:avLst/>
          </a:prstGeom>
        </p:spPr>
        <p:txBody>
          <a:bodyPr/>
          <a:lstStyle>
            <a:lvl1pPr>
              <a:defRPr sz="1800" b="1" i="0">
                <a:solidFill>
                  <a:schemeClr val="bg1"/>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4" name="Text Placeholder 21">
            <a:extLst>
              <a:ext uri="{FF2B5EF4-FFF2-40B4-BE49-F238E27FC236}">
                <a16:creationId xmlns:a16="http://schemas.microsoft.com/office/drawing/2014/main" id="{A1A8792F-FCFC-F745-8363-85DB362B3997}"/>
              </a:ext>
            </a:extLst>
          </p:cNvPr>
          <p:cNvSpPr>
            <a:spLocks noGrp="1"/>
          </p:cNvSpPr>
          <p:nvPr>
            <p:ph type="body" sz="quarter" idx="16" hasCustomPrompt="1"/>
          </p:nvPr>
        </p:nvSpPr>
        <p:spPr>
          <a:xfrm>
            <a:off x="4501173" y="1512888"/>
            <a:ext cx="3424238" cy="468312"/>
          </a:xfrm>
          <a:prstGeom prst="rect">
            <a:avLst/>
          </a:prstGeom>
        </p:spPr>
        <p:txBody>
          <a:bodyPr/>
          <a:lstStyle>
            <a:lvl1pPr>
              <a:defRPr sz="1800" b="1" i="0">
                <a:solidFill>
                  <a:schemeClr val="bg1"/>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
        <p:nvSpPr>
          <p:cNvPr id="15" name="Text Placeholder 21">
            <a:extLst>
              <a:ext uri="{FF2B5EF4-FFF2-40B4-BE49-F238E27FC236}">
                <a16:creationId xmlns:a16="http://schemas.microsoft.com/office/drawing/2014/main" id="{2D45EC52-54B9-FD47-A062-3E46208F8716}"/>
              </a:ext>
            </a:extLst>
          </p:cNvPr>
          <p:cNvSpPr>
            <a:spLocks noGrp="1"/>
          </p:cNvSpPr>
          <p:nvPr>
            <p:ph type="body" sz="quarter" idx="17" hasCustomPrompt="1"/>
          </p:nvPr>
        </p:nvSpPr>
        <p:spPr>
          <a:xfrm>
            <a:off x="8428403" y="1512888"/>
            <a:ext cx="3424238" cy="468312"/>
          </a:xfrm>
          <a:prstGeom prst="rect">
            <a:avLst/>
          </a:prstGeom>
        </p:spPr>
        <p:txBody>
          <a:bodyPr/>
          <a:lstStyle>
            <a:lvl1pPr>
              <a:defRPr sz="1800" b="1" i="0">
                <a:solidFill>
                  <a:schemeClr val="bg1"/>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title</a:t>
            </a:r>
            <a:endParaRPr lang="en-US"/>
          </a:p>
        </p:txBody>
      </p:sp>
    </p:spTree>
    <p:extLst>
      <p:ext uri="{BB962C8B-B14F-4D97-AF65-F5344CB8AC3E}">
        <p14:creationId xmlns:p14="http://schemas.microsoft.com/office/powerpoint/2010/main" val="3847921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cadia - green - 3 column sta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CEC32DE-FD0F-D341-94B6-3ACADBA9117A}"/>
              </a:ext>
            </a:extLst>
          </p:cNvPr>
          <p:cNvSpPr>
            <a:spLocks noGrp="1"/>
          </p:cNvSpPr>
          <p:nvPr>
            <p:ph type="ctrTitle" hasCustomPrompt="1"/>
          </p:nvPr>
        </p:nvSpPr>
        <p:spPr>
          <a:xfrm>
            <a:off x="566352" y="49185"/>
            <a:ext cx="10101648" cy="631751"/>
          </a:xfrm>
          <a:prstGeom prst="rect">
            <a:avLst/>
          </a:prstGeom>
        </p:spPr>
        <p:txBody>
          <a:bodyPr anchor="b">
            <a:normAutofit/>
          </a:bodyPr>
          <a:lstStyle>
            <a:lvl1pPr algn="l">
              <a:defRPr sz="2800" b="1" i="0">
                <a:solidFill>
                  <a:schemeClr val="bg1"/>
                </a:solidFill>
                <a:latin typeface="+mj-lt"/>
              </a:defRPr>
            </a:lvl1pPr>
          </a:lstStyle>
          <a:p>
            <a:r>
              <a:rPr lang="en-GB"/>
              <a:t>Click to add title</a:t>
            </a:r>
            <a:endParaRPr lang="en-US"/>
          </a:p>
        </p:txBody>
      </p:sp>
      <p:sp>
        <p:nvSpPr>
          <p:cNvPr id="8" name="Text Placeholder 12">
            <a:extLst>
              <a:ext uri="{FF2B5EF4-FFF2-40B4-BE49-F238E27FC236}">
                <a16:creationId xmlns:a16="http://schemas.microsoft.com/office/drawing/2014/main" id="{4A85D57A-B0FE-9B43-AD0A-D8A8FC7BC00C}"/>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rgbClr val="B2B2B2"/>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cxnSp>
        <p:nvCxnSpPr>
          <p:cNvPr id="11" name="Straight Connector 10">
            <a:extLst>
              <a:ext uri="{FF2B5EF4-FFF2-40B4-BE49-F238E27FC236}">
                <a16:creationId xmlns:a16="http://schemas.microsoft.com/office/drawing/2014/main" id="{BDCA5B29-843D-394A-A0FF-BD2D6220EAD0}"/>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2B4824-B864-C345-A7AE-759D34DA49B6}"/>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4">
            <a:extLst>
              <a:ext uri="{FF2B5EF4-FFF2-40B4-BE49-F238E27FC236}">
                <a16:creationId xmlns:a16="http://schemas.microsoft.com/office/drawing/2014/main" id="{C4D8C73E-2183-FF44-B91F-EA0437BAF764}"/>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chemeClr val="bg1"/>
                </a:solidFill>
                <a:latin typeface="+mn-lt"/>
              </a:defRPr>
            </a:lvl1pPr>
          </a:lstStyle>
          <a:p>
            <a:pPr lvl="0"/>
            <a:r>
              <a:rPr lang="en-GB"/>
              <a:t>Click to add text</a:t>
            </a:r>
            <a:endParaRPr lang="en-US"/>
          </a:p>
        </p:txBody>
      </p:sp>
      <p:sp>
        <p:nvSpPr>
          <p:cNvPr id="17" name="Text Placeholder 21">
            <a:extLst>
              <a:ext uri="{FF2B5EF4-FFF2-40B4-BE49-F238E27FC236}">
                <a16:creationId xmlns:a16="http://schemas.microsoft.com/office/drawing/2014/main" id="{06F07C19-80D0-4D49-9F5E-2FBFDC52B4A4}"/>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chemeClr val="bg1"/>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8" name="Content Placeholder 4">
            <a:extLst>
              <a:ext uri="{FF2B5EF4-FFF2-40B4-BE49-F238E27FC236}">
                <a16:creationId xmlns:a16="http://schemas.microsoft.com/office/drawing/2014/main" id="{30FD4DCB-21AB-1A44-8469-BE592931215C}"/>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chemeClr val="bg1"/>
                </a:solidFill>
                <a:latin typeface="+mn-lt"/>
              </a:defRPr>
            </a:lvl1pPr>
          </a:lstStyle>
          <a:p>
            <a:pPr lvl="0"/>
            <a:r>
              <a:rPr lang="en-GB"/>
              <a:t>Click to add text</a:t>
            </a:r>
            <a:endParaRPr lang="en-US"/>
          </a:p>
        </p:txBody>
      </p:sp>
      <p:sp>
        <p:nvSpPr>
          <p:cNvPr id="19" name="Text Placeholder 21">
            <a:extLst>
              <a:ext uri="{FF2B5EF4-FFF2-40B4-BE49-F238E27FC236}">
                <a16:creationId xmlns:a16="http://schemas.microsoft.com/office/drawing/2014/main" id="{D4EBD617-1CE0-6343-BBB9-DF351F9D3274}"/>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chemeClr val="bg1"/>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20" name="Content Placeholder 4">
            <a:extLst>
              <a:ext uri="{FF2B5EF4-FFF2-40B4-BE49-F238E27FC236}">
                <a16:creationId xmlns:a16="http://schemas.microsoft.com/office/drawing/2014/main" id="{FDB13C24-D729-2B44-9F48-3413AE16B634}"/>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chemeClr val="bg1"/>
                </a:solidFill>
                <a:latin typeface="+mn-lt"/>
              </a:defRPr>
            </a:lvl1pPr>
          </a:lstStyle>
          <a:p>
            <a:pPr lvl="0"/>
            <a:r>
              <a:rPr lang="en-GB"/>
              <a:t>Click to add text</a:t>
            </a:r>
            <a:endParaRPr lang="en-US"/>
          </a:p>
        </p:txBody>
      </p:sp>
      <p:sp>
        <p:nvSpPr>
          <p:cNvPr id="21" name="Text Placeholder 21">
            <a:extLst>
              <a:ext uri="{FF2B5EF4-FFF2-40B4-BE49-F238E27FC236}">
                <a16:creationId xmlns:a16="http://schemas.microsoft.com/office/drawing/2014/main" id="{04818BF8-AF3D-AE4B-84E3-3DB5795F21EC}"/>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chemeClr val="bg1"/>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Tree>
    <p:extLst>
      <p:ext uri="{BB962C8B-B14F-4D97-AF65-F5344CB8AC3E}">
        <p14:creationId xmlns:p14="http://schemas.microsoft.com/office/powerpoint/2010/main" val="34941719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cadia - Green Image right - in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CEC32DE-FD0F-D341-94B6-3ACADBA9117A}"/>
              </a:ext>
            </a:extLst>
          </p:cNvPr>
          <p:cNvSpPr>
            <a:spLocks noGrp="1"/>
          </p:cNvSpPr>
          <p:nvPr>
            <p:ph type="ctrTitle" hasCustomPrompt="1"/>
          </p:nvPr>
        </p:nvSpPr>
        <p:spPr>
          <a:xfrm>
            <a:off x="566352" y="49185"/>
            <a:ext cx="10101648" cy="631751"/>
          </a:xfrm>
          <a:prstGeom prst="rect">
            <a:avLst/>
          </a:prstGeom>
        </p:spPr>
        <p:txBody>
          <a:bodyPr anchor="b">
            <a:normAutofit/>
          </a:bodyPr>
          <a:lstStyle>
            <a:lvl1pPr algn="l">
              <a:defRPr sz="2800" b="1" i="0">
                <a:solidFill>
                  <a:schemeClr val="bg1"/>
                </a:solidFill>
                <a:latin typeface="+mj-lt"/>
              </a:defRPr>
            </a:lvl1pPr>
          </a:lstStyle>
          <a:p>
            <a:r>
              <a:rPr lang="en-GB"/>
              <a:t>Click to add title</a:t>
            </a:r>
            <a:endParaRPr lang="en-US"/>
          </a:p>
        </p:txBody>
      </p:sp>
      <p:sp>
        <p:nvSpPr>
          <p:cNvPr id="8" name="Text Placeholder 12">
            <a:extLst>
              <a:ext uri="{FF2B5EF4-FFF2-40B4-BE49-F238E27FC236}">
                <a16:creationId xmlns:a16="http://schemas.microsoft.com/office/drawing/2014/main" id="{4A85D57A-B0FE-9B43-AD0A-D8A8FC7BC00C}"/>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rgbClr val="B2B2B2"/>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6" name="Content Placeholder 4">
            <a:extLst>
              <a:ext uri="{FF2B5EF4-FFF2-40B4-BE49-F238E27FC236}">
                <a16:creationId xmlns:a16="http://schemas.microsoft.com/office/drawing/2014/main" id="{C384A609-164B-FF40-9045-E6D13859FA9B}"/>
              </a:ext>
            </a:extLst>
          </p:cNvPr>
          <p:cNvSpPr>
            <a:spLocks noGrp="1"/>
          </p:cNvSpPr>
          <p:nvPr>
            <p:ph sz="quarter" idx="12" hasCustomPrompt="1"/>
          </p:nvPr>
        </p:nvSpPr>
        <p:spPr>
          <a:xfrm>
            <a:off x="566738" y="1042988"/>
            <a:ext cx="4427293" cy="4058897"/>
          </a:xfrm>
          <a:prstGeom prst="rect">
            <a:avLst/>
          </a:prstGeom>
        </p:spPr>
        <p:txBody>
          <a:bodyPr/>
          <a:lstStyle>
            <a:lvl1pPr marL="285750" indent="-285750">
              <a:buFont typeface="Wingdings" pitchFamily="2" charset="2"/>
              <a:buChar char="§"/>
              <a:defRPr sz="1800" b="0" i="0">
                <a:solidFill>
                  <a:schemeClr val="bg1"/>
                </a:solidFill>
                <a:latin typeface="+mn-lt"/>
              </a:defRPr>
            </a:lvl1pPr>
          </a:lstStyle>
          <a:p>
            <a:pPr lvl="0"/>
            <a:r>
              <a:rPr lang="en-GB"/>
              <a:t>Click to add text</a:t>
            </a:r>
            <a:endParaRPr lang="en-US"/>
          </a:p>
        </p:txBody>
      </p:sp>
      <p:sp>
        <p:nvSpPr>
          <p:cNvPr id="17" name="Picture Placeholder 3">
            <a:extLst>
              <a:ext uri="{FF2B5EF4-FFF2-40B4-BE49-F238E27FC236}">
                <a16:creationId xmlns:a16="http://schemas.microsoft.com/office/drawing/2014/main" id="{67864094-1EC0-3845-B7C8-0E32CA123730}"/>
              </a:ext>
            </a:extLst>
          </p:cNvPr>
          <p:cNvSpPr>
            <a:spLocks noGrp="1"/>
          </p:cNvSpPr>
          <p:nvPr>
            <p:ph type="pic" sz="quarter" idx="13"/>
          </p:nvPr>
        </p:nvSpPr>
        <p:spPr>
          <a:xfrm>
            <a:off x="5344503" y="1042988"/>
            <a:ext cx="6530975" cy="4584944"/>
          </a:xfrm>
          <a:prstGeom prst="rect">
            <a:avLst/>
          </a:prstGeom>
        </p:spPr>
        <p:txBody>
          <a:bodyPr/>
          <a:lstStyle/>
          <a:p>
            <a:r>
              <a:rPr lang="en-US"/>
              <a:t>Click icon to add picture</a:t>
            </a:r>
          </a:p>
        </p:txBody>
      </p:sp>
    </p:spTree>
    <p:extLst>
      <p:ext uri="{BB962C8B-B14F-4D97-AF65-F5344CB8AC3E}">
        <p14:creationId xmlns:p14="http://schemas.microsoft.com/office/powerpoint/2010/main" val="4107032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Acadia - Green Image right - Full">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67864094-1EC0-3845-B7C8-0E32CA123730}"/>
              </a:ext>
            </a:extLst>
          </p:cNvPr>
          <p:cNvSpPr>
            <a:spLocks noGrp="1"/>
          </p:cNvSpPr>
          <p:nvPr>
            <p:ph type="pic" sz="quarter" idx="13"/>
          </p:nvPr>
        </p:nvSpPr>
        <p:spPr>
          <a:xfrm>
            <a:off x="5814391" y="0"/>
            <a:ext cx="6377609" cy="6858000"/>
          </a:xfrm>
          <a:prstGeom prst="rect">
            <a:avLst/>
          </a:prstGeom>
        </p:spPr>
        <p:txBody>
          <a:bodyPr/>
          <a:lstStyle/>
          <a:p>
            <a:r>
              <a:rPr lang="en-US"/>
              <a:t>Click icon to add picture</a:t>
            </a:r>
          </a:p>
        </p:txBody>
      </p:sp>
      <p:sp>
        <p:nvSpPr>
          <p:cNvPr id="3" name="Title 1">
            <a:extLst>
              <a:ext uri="{FF2B5EF4-FFF2-40B4-BE49-F238E27FC236}">
                <a16:creationId xmlns:a16="http://schemas.microsoft.com/office/drawing/2014/main" id="{4CEC32DE-FD0F-D341-94B6-3ACADBA9117A}"/>
              </a:ext>
            </a:extLst>
          </p:cNvPr>
          <p:cNvSpPr>
            <a:spLocks noGrp="1"/>
          </p:cNvSpPr>
          <p:nvPr>
            <p:ph type="ctrTitle" hasCustomPrompt="1"/>
          </p:nvPr>
        </p:nvSpPr>
        <p:spPr>
          <a:xfrm>
            <a:off x="566352" y="49185"/>
            <a:ext cx="5039318" cy="631751"/>
          </a:xfrm>
          <a:prstGeom prst="rect">
            <a:avLst/>
          </a:prstGeom>
        </p:spPr>
        <p:txBody>
          <a:bodyPr anchor="b">
            <a:normAutofit/>
          </a:bodyPr>
          <a:lstStyle>
            <a:lvl1pPr algn="l">
              <a:defRPr sz="2800" b="1" i="0">
                <a:solidFill>
                  <a:schemeClr val="bg1"/>
                </a:solidFill>
                <a:latin typeface="+mj-lt"/>
              </a:defRPr>
            </a:lvl1pPr>
          </a:lstStyle>
          <a:p>
            <a:r>
              <a:rPr lang="en-GB"/>
              <a:t>Click to add title</a:t>
            </a:r>
            <a:endParaRPr lang="en-US"/>
          </a:p>
        </p:txBody>
      </p:sp>
      <p:sp>
        <p:nvSpPr>
          <p:cNvPr id="8" name="Text Placeholder 12">
            <a:extLst>
              <a:ext uri="{FF2B5EF4-FFF2-40B4-BE49-F238E27FC236}">
                <a16:creationId xmlns:a16="http://schemas.microsoft.com/office/drawing/2014/main" id="{4A85D57A-B0FE-9B43-AD0A-D8A8FC7BC00C}"/>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rgbClr val="B2B2B2"/>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6" name="Content Placeholder 4">
            <a:extLst>
              <a:ext uri="{FF2B5EF4-FFF2-40B4-BE49-F238E27FC236}">
                <a16:creationId xmlns:a16="http://schemas.microsoft.com/office/drawing/2014/main" id="{C384A609-164B-FF40-9045-E6D13859FA9B}"/>
              </a:ext>
            </a:extLst>
          </p:cNvPr>
          <p:cNvSpPr>
            <a:spLocks noGrp="1"/>
          </p:cNvSpPr>
          <p:nvPr>
            <p:ph sz="quarter" idx="12" hasCustomPrompt="1"/>
          </p:nvPr>
        </p:nvSpPr>
        <p:spPr>
          <a:xfrm>
            <a:off x="566738" y="1042988"/>
            <a:ext cx="4427293" cy="4058897"/>
          </a:xfrm>
          <a:prstGeom prst="rect">
            <a:avLst/>
          </a:prstGeom>
        </p:spPr>
        <p:txBody>
          <a:bodyPr/>
          <a:lstStyle>
            <a:lvl1pPr marL="285750" indent="-285750">
              <a:buFont typeface="Wingdings" pitchFamily="2" charset="2"/>
              <a:buChar char="§"/>
              <a:defRPr sz="1800" b="0" i="0">
                <a:solidFill>
                  <a:schemeClr val="bg1"/>
                </a:solidFill>
                <a:latin typeface="+mn-lt"/>
              </a:defRPr>
            </a:lvl1pPr>
          </a:lstStyle>
          <a:p>
            <a:pPr lvl="0"/>
            <a:r>
              <a:rPr lang="en-GB"/>
              <a:t>Click to add text</a:t>
            </a:r>
            <a:endParaRPr lang="en-US"/>
          </a:p>
        </p:txBody>
      </p:sp>
    </p:spTree>
    <p:extLst>
      <p:ext uri="{BB962C8B-B14F-4D97-AF65-F5344CB8AC3E}">
        <p14:creationId xmlns:p14="http://schemas.microsoft.com/office/powerpoint/2010/main" val="973299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cadia - Green Title Slide">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4A85D57A-B0FE-9B43-AD0A-D8A8FC7BC00C}"/>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rgbClr val="B2B2B2"/>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Title 1">
            <a:extLst>
              <a:ext uri="{FF2B5EF4-FFF2-40B4-BE49-F238E27FC236}">
                <a16:creationId xmlns:a16="http://schemas.microsoft.com/office/drawing/2014/main" id="{16B9F079-1F37-9044-9A19-979D1641B934}"/>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7" name="Subtitle 2">
            <a:extLst>
              <a:ext uri="{FF2B5EF4-FFF2-40B4-BE49-F238E27FC236}">
                <a16:creationId xmlns:a16="http://schemas.microsoft.com/office/drawing/2014/main" id="{CA1B1694-D10D-5C40-B8F8-8A4585B45839}"/>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subtext</a:t>
            </a:r>
            <a:endParaRPr lang="en-US"/>
          </a:p>
        </p:txBody>
      </p:sp>
      <p:pic>
        <p:nvPicPr>
          <p:cNvPr id="2" name="Picture 1">
            <a:extLst>
              <a:ext uri="{FF2B5EF4-FFF2-40B4-BE49-F238E27FC236}">
                <a16:creationId xmlns:a16="http://schemas.microsoft.com/office/drawing/2014/main" id="{41EE784F-0C1F-F3A8-56E4-29515AE5CA3D}"/>
              </a:ext>
            </a:extLst>
          </p:cNvPr>
          <p:cNvPicPr>
            <a:picLocks noChangeAspect="1"/>
          </p:cNvPicPr>
          <p:nvPr/>
        </p:nvPicPr>
        <p:blipFill>
          <a:blip r:embed="rId2"/>
          <a:srcRect/>
          <a:stretch/>
        </p:blipFill>
        <p:spPr>
          <a:xfrm>
            <a:off x="527050" y="264655"/>
            <a:ext cx="1114096" cy="514764"/>
          </a:xfrm>
          <a:prstGeom prst="rect">
            <a:avLst/>
          </a:prstGeom>
        </p:spPr>
      </p:pic>
    </p:spTree>
    <p:extLst>
      <p:ext uri="{BB962C8B-B14F-4D97-AF65-F5344CB8AC3E}">
        <p14:creationId xmlns:p14="http://schemas.microsoft.com/office/powerpoint/2010/main" val="2729839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Acadia - Green Title Slide">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4A85D57A-B0FE-9B43-AD0A-D8A8FC7BC00C}"/>
              </a:ext>
            </a:extLst>
          </p:cNvPr>
          <p:cNvSpPr>
            <a:spLocks noGrp="1"/>
          </p:cNvSpPr>
          <p:nvPr>
            <p:ph type="body" sz="quarter" idx="10" hasCustomPrompt="1"/>
          </p:nvPr>
        </p:nvSpPr>
        <p:spPr>
          <a:xfrm>
            <a:off x="527050" y="6434666"/>
            <a:ext cx="3693258" cy="316402"/>
          </a:xfrm>
          <a:prstGeom prst="rect">
            <a:avLst/>
          </a:prstGeom>
        </p:spPr>
        <p:txBody>
          <a:bodyPr/>
          <a:lstStyle>
            <a:lvl1pPr>
              <a:defRPr sz="1400">
                <a:solidFill>
                  <a:srgbClr val="B2B2B2"/>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Title 1">
            <a:extLst>
              <a:ext uri="{FF2B5EF4-FFF2-40B4-BE49-F238E27FC236}">
                <a16:creationId xmlns:a16="http://schemas.microsoft.com/office/drawing/2014/main" id="{16B9F079-1F37-9044-9A19-979D1641B934}"/>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accent5"/>
                </a:solidFill>
                <a:latin typeface="+mj-lt"/>
              </a:defRPr>
            </a:lvl1pPr>
          </a:lstStyle>
          <a:p>
            <a:r>
              <a:rPr lang="en-GB"/>
              <a:t>Click to add title</a:t>
            </a:r>
            <a:endParaRPr lang="en-US"/>
          </a:p>
        </p:txBody>
      </p:sp>
      <p:sp>
        <p:nvSpPr>
          <p:cNvPr id="7" name="Subtitle 2">
            <a:extLst>
              <a:ext uri="{FF2B5EF4-FFF2-40B4-BE49-F238E27FC236}">
                <a16:creationId xmlns:a16="http://schemas.microsoft.com/office/drawing/2014/main" id="{CA1B1694-D10D-5C40-B8F8-8A4585B45839}"/>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accent5"/>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subtext</a:t>
            </a:r>
            <a:endParaRPr lang="en-US"/>
          </a:p>
        </p:txBody>
      </p:sp>
      <p:pic>
        <p:nvPicPr>
          <p:cNvPr id="2" name="Picture 1">
            <a:extLst>
              <a:ext uri="{FF2B5EF4-FFF2-40B4-BE49-F238E27FC236}">
                <a16:creationId xmlns:a16="http://schemas.microsoft.com/office/drawing/2014/main" id="{D1735A65-4CC5-83F0-8E63-99766DAAA280}"/>
              </a:ext>
            </a:extLst>
          </p:cNvPr>
          <p:cNvPicPr>
            <a:picLocks noChangeAspect="1"/>
          </p:cNvPicPr>
          <p:nvPr/>
        </p:nvPicPr>
        <p:blipFill>
          <a:blip r:embed="rId2"/>
          <a:srcRect/>
          <a:stretch/>
        </p:blipFill>
        <p:spPr>
          <a:xfrm>
            <a:off x="374508" y="263649"/>
            <a:ext cx="1112301" cy="513935"/>
          </a:xfrm>
          <a:prstGeom prst="rect">
            <a:avLst/>
          </a:prstGeom>
        </p:spPr>
      </p:pic>
    </p:spTree>
    <p:extLst>
      <p:ext uri="{BB962C8B-B14F-4D97-AF65-F5344CB8AC3E}">
        <p14:creationId xmlns:p14="http://schemas.microsoft.com/office/powerpoint/2010/main" val="3246001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Acadia - white - 3 column text">
    <p:bg>
      <p:bgPr>
        <a:blipFill dpi="0" rotWithShape="1">
          <a:blip r:embed="rId2" cstate="email">
            <a:alphaModFix amt="2027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8812110" cy="631751"/>
          </a:xfrm>
          <a:prstGeom prst="rect">
            <a:avLst/>
          </a:prstGeom>
        </p:spPr>
        <p:txBody>
          <a:bodyPr anchor="b">
            <a:normAutofit/>
          </a:bodyPr>
          <a:lstStyle>
            <a:lvl1pPr algn="l">
              <a:defRPr sz="2800" b="1" i="0">
                <a:solidFill>
                  <a:schemeClr val="tx1"/>
                </a:solidFill>
                <a:latin typeface="Sofia Pro" pitchFamily="2" charset="0"/>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hasCustomPrompt="1"/>
          </p:nvPr>
        </p:nvSpPr>
        <p:spPr>
          <a:xfrm>
            <a:off x="566738"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4448F44-AAB3-E642-9295-D6EA901DAB84}"/>
              </a:ext>
            </a:extLst>
          </p:cNvPr>
          <p:cNvCxnSpPr>
            <a:cxnSpLocks/>
          </p:cNvCxnSpPr>
          <p:nvPr/>
        </p:nvCxnSpPr>
        <p:spPr>
          <a:xfrm>
            <a:off x="8147538"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2E403F-5D0E-BD4D-9464-73288D07EEF1}"/>
              </a:ext>
            </a:extLst>
          </p:cNvPr>
          <p:cNvCxnSpPr>
            <a:cxnSpLocks/>
          </p:cNvCxnSpPr>
          <p:nvPr/>
        </p:nvCxnSpPr>
        <p:spPr>
          <a:xfrm>
            <a:off x="4232030" y="1512277"/>
            <a:ext cx="0" cy="39506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52E0C3F-15F2-3A45-A25E-B6A5D3F318E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22" name="Text Placeholder 21">
            <a:extLst>
              <a:ext uri="{FF2B5EF4-FFF2-40B4-BE49-F238E27FC236}">
                <a16:creationId xmlns:a16="http://schemas.microsoft.com/office/drawing/2014/main" id="{576B7064-805A-8948-BD94-40E701196AF7}"/>
              </a:ext>
            </a:extLst>
          </p:cNvPr>
          <p:cNvSpPr>
            <a:spLocks noGrp="1"/>
          </p:cNvSpPr>
          <p:nvPr>
            <p:ph type="body" sz="quarter" idx="15" hasCustomPrompt="1"/>
          </p:nvPr>
        </p:nvSpPr>
        <p:spPr>
          <a:xfrm>
            <a:off x="546588"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5" name="Content Placeholder 4">
            <a:extLst>
              <a:ext uri="{FF2B5EF4-FFF2-40B4-BE49-F238E27FC236}">
                <a16:creationId xmlns:a16="http://schemas.microsoft.com/office/drawing/2014/main" id="{3C95B6CA-97C3-734E-BAA7-D6F86D6D8D44}"/>
              </a:ext>
            </a:extLst>
          </p:cNvPr>
          <p:cNvSpPr>
            <a:spLocks noGrp="1"/>
          </p:cNvSpPr>
          <p:nvPr>
            <p:ph sz="quarter" idx="16" hasCustomPrompt="1"/>
          </p:nvPr>
        </p:nvSpPr>
        <p:spPr>
          <a:xfrm>
            <a:off x="4502634"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6" name="Text Placeholder 21">
            <a:extLst>
              <a:ext uri="{FF2B5EF4-FFF2-40B4-BE49-F238E27FC236}">
                <a16:creationId xmlns:a16="http://schemas.microsoft.com/office/drawing/2014/main" id="{DA8BF54D-3352-2946-A7D0-5275B6631FDD}"/>
              </a:ext>
            </a:extLst>
          </p:cNvPr>
          <p:cNvSpPr>
            <a:spLocks noGrp="1"/>
          </p:cNvSpPr>
          <p:nvPr>
            <p:ph type="body" sz="quarter" idx="17" hasCustomPrompt="1"/>
          </p:nvPr>
        </p:nvSpPr>
        <p:spPr>
          <a:xfrm>
            <a:off x="4482484"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17" name="Content Placeholder 4">
            <a:extLst>
              <a:ext uri="{FF2B5EF4-FFF2-40B4-BE49-F238E27FC236}">
                <a16:creationId xmlns:a16="http://schemas.microsoft.com/office/drawing/2014/main" id="{B37DD901-6B3A-034A-8BF5-FC0DF428FE82}"/>
              </a:ext>
            </a:extLst>
          </p:cNvPr>
          <p:cNvSpPr>
            <a:spLocks noGrp="1"/>
          </p:cNvSpPr>
          <p:nvPr>
            <p:ph sz="quarter" idx="18" hasCustomPrompt="1"/>
          </p:nvPr>
        </p:nvSpPr>
        <p:spPr>
          <a:xfrm>
            <a:off x="8438530" y="3031436"/>
            <a:ext cx="3383939" cy="1284697"/>
          </a:xfrm>
          <a:prstGeom prst="rect">
            <a:avLst/>
          </a:prstGeom>
        </p:spPr>
        <p:txBody>
          <a:bodyPr/>
          <a:lstStyle>
            <a:lvl1pPr algn="ctr">
              <a:defRPr sz="1400" b="0" i="0">
                <a:solidFill>
                  <a:srgbClr val="666666"/>
                </a:solidFill>
                <a:latin typeface="+mn-lt"/>
              </a:defRPr>
            </a:lvl1pPr>
          </a:lstStyle>
          <a:p>
            <a:pPr lvl="0"/>
            <a:r>
              <a:rPr lang="en-GB"/>
              <a:t>Click to add text</a:t>
            </a:r>
            <a:endParaRPr lang="en-US"/>
          </a:p>
        </p:txBody>
      </p:sp>
      <p:sp>
        <p:nvSpPr>
          <p:cNvPr id="18" name="Text Placeholder 21">
            <a:extLst>
              <a:ext uri="{FF2B5EF4-FFF2-40B4-BE49-F238E27FC236}">
                <a16:creationId xmlns:a16="http://schemas.microsoft.com/office/drawing/2014/main" id="{34010632-8BE3-464F-9F18-3283B504058D}"/>
              </a:ext>
            </a:extLst>
          </p:cNvPr>
          <p:cNvSpPr>
            <a:spLocks noGrp="1"/>
          </p:cNvSpPr>
          <p:nvPr>
            <p:ph type="body" sz="quarter" idx="19" hasCustomPrompt="1"/>
          </p:nvPr>
        </p:nvSpPr>
        <p:spPr>
          <a:xfrm>
            <a:off x="8418380" y="2445402"/>
            <a:ext cx="3424238" cy="586034"/>
          </a:xfrm>
          <a:prstGeom prst="rect">
            <a:avLst/>
          </a:prstGeom>
        </p:spPr>
        <p:txBody>
          <a:bodyPr/>
          <a:lstStyle>
            <a:lvl1pPr algn="ctr">
              <a:defRPr sz="3200" b="1" i="0">
                <a:solidFill>
                  <a:srgbClr val="00856C"/>
                </a:solidFill>
                <a:latin typeface="+mj-lt"/>
              </a:defRPr>
            </a:lvl1pPr>
            <a:lvl2pPr>
              <a:defRPr sz="1600">
                <a:latin typeface="Sofia Pro" pitchFamily="2" charset="0"/>
              </a:defRPr>
            </a:lvl2pPr>
            <a:lvl3pPr>
              <a:defRPr sz="1400">
                <a:latin typeface="Sofia Pro" pitchFamily="2" charset="0"/>
              </a:defRPr>
            </a:lvl3pPr>
            <a:lvl4pPr>
              <a:defRPr sz="1200">
                <a:latin typeface="Sofia Pro" pitchFamily="2" charset="0"/>
              </a:defRPr>
            </a:lvl4pPr>
            <a:lvl5pPr>
              <a:defRPr sz="1200">
                <a:latin typeface="Sofia Pro" pitchFamily="2" charset="0"/>
              </a:defRPr>
            </a:lvl5pPr>
          </a:lstStyle>
          <a:p>
            <a:pPr lvl="0"/>
            <a:r>
              <a:rPr lang="en-GB"/>
              <a:t>Click to add stat</a:t>
            </a:r>
            <a:endParaRPr lang="en-US"/>
          </a:p>
        </p:txBody>
      </p:sp>
      <p:sp>
        <p:nvSpPr>
          <p:cNvPr id="21" name="Text Placeholder 12">
            <a:extLst>
              <a:ext uri="{FF2B5EF4-FFF2-40B4-BE49-F238E27FC236}">
                <a16:creationId xmlns:a16="http://schemas.microsoft.com/office/drawing/2014/main" id="{2AF7C0E2-02D5-DA44-A854-927EA5D32D2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3268785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cadia - Title Slide - Without foo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466083" cy="1982058"/>
          </a:xfrm>
          <a:prstGeom prst="rect">
            <a:avLst/>
          </a:prstGeom>
        </p:spPr>
        <p:txBody>
          <a:bodyPr anchor="b">
            <a:normAutofit/>
          </a:bodyPr>
          <a:lstStyle>
            <a:lvl1pPr algn="l">
              <a:defRPr sz="4800" b="1" i="0">
                <a:solidFill>
                  <a:schemeClr val="tx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466083" cy="599259"/>
          </a:xfrm>
          <a:prstGeom prst="rect">
            <a:avLst/>
          </a:prstGeom>
        </p:spPr>
        <p:txBody>
          <a:bodyPr>
            <a:normAutofit/>
          </a:bodyPr>
          <a:lstStyle>
            <a:lvl1pPr marL="0" indent="0" algn="l">
              <a:buNone/>
              <a:defRPr sz="1800" b="0" i="0">
                <a:solidFill>
                  <a:srgbClr val="666666"/>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subtext</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chemeClr val="bg1"/>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7" name="Text Placeholder 12">
            <a:extLst>
              <a:ext uri="{FF2B5EF4-FFF2-40B4-BE49-F238E27FC236}">
                <a16:creationId xmlns:a16="http://schemas.microsoft.com/office/drawing/2014/main" id="{10907C69-6C1A-CA49-A678-577884775243}"/>
              </a:ext>
            </a:extLst>
          </p:cNvPr>
          <p:cNvSpPr>
            <a:spLocks noGrp="1"/>
          </p:cNvSpPr>
          <p:nvPr>
            <p:ph type="body" sz="quarter" idx="11" hasCustomPrompt="1"/>
          </p:nvPr>
        </p:nvSpPr>
        <p:spPr>
          <a:xfrm>
            <a:off x="8240834" y="6435968"/>
            <a:ext cx="3693258" cy="316401"/>
          </a:xfrm>
          <a:prstGeom prst="rect">
            <a:avLst/>
          </a:prstGeom>
        </p:spPr>
        <p:txBody>
          <a:bodyPr/>
          <a:lstStyle>
            <a:lvl1pPr algn="r">
              <a:defRPr sz="1400">
                <a:solidFill>
                  <a:schemeClr val="bg1"/>
                </a:solidFill>
                <a:latin typeface="+mj-lt"/>
              </a:defRPr>
            </a:lvl1pPr>
            <a:lvl2pPr algn="r">
              <a:defRPr sz="1200">
                <a:solidFill>
                  <a:schemeClr val="bg1"/>
                </a:solidFill>
                <a:latin typeface="Sofia Pro" pitchFamily="2" charset="0"/>
              </a:defRPr>
            </a:lvl2pPr>
            <a:lvl3pPr algn="r">
              <a:defRPr sz="1100">
                <a:solidFill>
                  <a:schemeClr val="bg1"/>
                </a:solidFill>
                <a:latin typeface="Sofia Pro" pitchFamily="2" charset="0"/>
              </a:defRPr>
            </a:lvl3pPr>
            <a:lvl4pPr algn="r">
              <a:defRPr sz="1050">
                <a:solidFill>
                  <a:schemeClr val="bg1"/>
                </a:solidFill>
                <a:latin typeface="Sofia Pro" pitchFamily="2" charset="0"/>
              </a:defRPr>
            </a:lvl4pPr>
            <a:lvl5pPr algn="r">
              <a:defRPr sz="1050">
                <a:solidFill>
                  <a:schemeClr val="bg1"/>
                </a:solidFill>
                <a:latin typeface="Sofia Pro" pitchFamily="2" charset="0"/>
              </a:defRPr>
            </a:lvl5pPr>
          </a:lstStyle>
          <a:p>
            <a:pPr lvl="0"/>
            <a:fld id="{05DB72C4-25B4-A04F-80B2-89C9E7998A3D}" type="slidenum">
              <a:rPr lang="en-GB" smtClean="0"/>
              <a:t>‹#›</a:t>
            </a:fld>
            <a:endParaRPr lang="en-US"/>
          </a:p>
        </p:txBody>
      </p:sp>
    </p:spTree>
    <p:extLst>
      <p:ext uri="{BB962C8B-B14F-4D97-AF65-F5344CB8AC3E}">
        <p14:creationId xmlns:p14="http://schemas.microsoft.com/office/powerpoint/2010/main" val="21608679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cadia - Title Slide -Image backgroun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0AF0E70-5027-0D46-9CB1-D911A3F0A59A}"/>
              </a:ext>
            </a:extLst>
          </p:cNvPr>
          <p:cNvSpPr>
            <a:spLocks noGrp="1"/>
          </p:cNvSpPr>
          <p:nvPr>
            <p:ph type="pic" sz="quarter" idx="12"/>
          </p:nvPr>
        </p:nvSpPr>
        <p:spPr>
          <a:xfrm>
            <a:off x="6096000" y="0"/>
            <a:ext cx="6096000" cy="6858000"/>
          </a:xfrm>
          <a:prstGeom prst="rect">
            <a:avLst/>
          </a:prstGeom>
        </p:spPr>
        <p:txBody>
          <a:bodyPr/>
          <a:lstStyle/>
          <a:p>
            <a:r>
              <a:rPr lang="en-US"/>
              <a:t>Click icon to add picture</a:t>
            </a:r>
          </a:p>
        </p:txBody>
      </p:sp>
      <p:pic>
        <p:nvPicPr>
          <p:cNvPr id="15" name="Picture 14">
            <a:extLst>
              <a:ext uri="{FF2B5EF4-FFF2-40B4-BE49-F238E27FC236}">
                <a16:creationId xmlns:a16="http://schemas.microsoft.com/office/drawing/2014/main" id="{DBC61FA0-ABB3-2048-A042-54EA0411D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584096"/>
            <a:ext cx="12192000" cy="1409700"/>
          </a:xfrm>
          <a:prstGeom prst="rect">
            <a:avLst/>
          </a:prstGeom>
        </p:spPr>
      </p:pic>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5060725" cy="1982058"/>
          </a:xfrm>
          <a:prstGeom prst="rect">
            <a:avLst/>
          </a:prstGeom>
        </p:spPr>
        <p:txBody>
          <a:bodyPr anchor="b">
            <a:normAutofit/>
          </a:bodyPr>
          <a:lstStyle>
            <a:lvl1pPr algn="l">
              <a:defRPr sz="4800" b="1" i="0">
                <a:solidFill>
                  <a:schemeClr val="tx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5060725" cy="599259"/>
          </a:xfrm>
          <a:prstGeom prst="rect">
            <a:avLst/>
          </a:prstGeom>
        </p:spPr>
        <p:txBody>
          <a:bodyPr>
            <a:normAutofit/>
          </a:bodyPr>
          <a:lstStyle>
            <a:lvl1pPr marL="0" indent="0" algn="l">
              <a:buNone/>
              <a:defRPr sz="1800" b="0" i="0">
                <a:solidFill>
                  <a:srgbClr val="666666"/>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subtext</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69835"/>
            <a:ext cx="3693258" cy="316402"/>
          </a:xfrm>
          <a:prstGeom prst="rect">
            <a:avLst/>
          </a:prstGeom>
        </p:spPr>
        <p:txBody>
          <a:bodyPr/>
          <a:lstStyle>
            <a:lvl1pPr>
              <a:defRPr sz="1400">
                <a:solidFill>
                  <a:schemeClr val="bg1"/>
                </a:solidFill>
                <a:latin typeface="+mn-lt"/>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7" name="Text Placeholder 12">
            <a:extLst>
              <a:ext uri="{FF2B5EF4-FFF2-40B4-BE49-F238E27FC236}">
                <a16:creationId xmlns:a16="http://schemas.microsoft.com/office/drawing/2014/main" id="{10907C69-6C1A-CA49-A678-577884775243}"/>
              </a:ext>
            </a:extLst>
          </p:cNvPr>
          <p:cNvSpPr>
            <a:spLocks noGrp="1"/>
          </p:cNvSpPr>
          <p:nvPr>
            <p:ph type="body" sz="quarter" idx="11" hasCustomPrompt="1"/>
          </p:nvPr>
        </p:nvSpPr>
        <p:spPr>
          <a:xfrm>
            <a:off x="8240834" y="6435968"/>
            <a:ext cx="3693258" cy="316401"/>
          </a:xfrm>
          <a:prstGeom prst="rect">
            <a:avLst/>
          </a:prstGeom>
        </p:spPr>
        <p:txBody>
          <a:bodyPr/>
          <a:lstStyle>
            <a:lvl1pPr algn="r">
              <a:defRPr sz="1400">
                <a:solidFill>
                  <a:schemeClr val="bg1"/>
                </a:solidFill>
                <a:latin typeface="+mj-lt"/>
              </a:defRPr>
            </a:lvl1pPr>
            <a:lvl2pPr algn="r">
              <a:defRPr sz="1200">
                <a:solidFill>
                  <a:schemeClr val="bg1"/>
                </a:solidFill>
                <a:latin typeface="Sofia Pro" pitchFamily="2" charset="0"/>
              </a:defRPr>
            </a:lvl2pPr>
            <a:lvl3pPr algn="r">
              <a:defRPr sz="1100">
                <a:solidFill>
                  <a:schemeClr val="bg1"/>
                </a:solidFill>
                <a:latin typeface="Sofia Pro" pitchFamily="2" charset="0"/>
              </a:defRPr>
            </a:lvl3pPr>
            <a:lvl4pPr algn="r">
              <a:defRPr sz="1050">
                <a:solidFill>
                  <a:schemeClr val="bg1"/>
                </a:solidFill>
                <a:latin typeface="Sofia Pro" pitchFamily="2" charset="0"/>
              </a:defRPr>
            </a:lvl4pPr>
            <a:lvl5pPr algn="r">
              <a:defRPr sz="1050">
                <a:solidFill>
                  <a:schemeClr val="bg1"/>
                </a:solidFill>
                <a:latin typeface="Sofia Pro" pitchFamily="2" charset="0"/>
              </a:defRPr>
            </a:lvl5pPr>
          </a:lstStyle>
          <a:p>
            <a:pPr lvl="0"/>
            <a:fld id="{05DB72C4-25B4-A04F-80B2-89C9E7998A3D}" type="slidenum">
              <a:rPr lang="en-GB" smtClean="0"/>
              <a:t>‹#›</a:t>
            </a:fld>
            <a:endParaRPr lang="en-US"/>
          </a:p>
        </p:txBody>
      </p:sp>
    </p:spTree>
    <p:extLst>
      <p:ext uri="{BB962C8B-B14F-4D97-AF65-F5344CB8AC3E}">
        <p14:creationId xmlns:p14="http://schemas.microsoft.com/office/powerpoint/2010/main" val="1877119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719A8-A6FB-3B46-B744-98383E3C7D24}"/>
              </a:ext>
            </a:extLst>
          </p:cNvPr>
          <p:cNvSpPr>
            <a:spLocks noGrp="1"/>
          </p:cNvSpPr>
          <p:nvPr>
            <p:ph sz="quarter" idx="12"/>
          </p:nvPr>
        </p:nvSpPr>
        <p:spPr>
          <a:xfrm>
            <a:off x="566738" y="1042988"/>
            <a:ext cx="11215687" cy="405889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48871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2730473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cadia - Default White">
    <p:bg>
      <p:bgPr>
        <a:blipFill dpi="0" rotWithShape="1">
          <a:blip r:embed="rId2" cstate="email">
            <a:alphaModFix amt="20000"/>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5" name="Content Placeholder 4">
            <a:extLst>
              <a:ext uri="{FF2B5EF4-FFF2-40B4-BE49-F238E27FC236}">
                <a16:creationId xmlns:a16="http://schemas.microsoft.com/office/drawing/2014/main" id="{6CA7C1BD-16C4-014E-9D82-7E6FD3D82306}"/>
              </a:ext>
            </a:extLst>
          </p:cNvPr>
          <p:cNvSpPr>
            <a:spLocks noGrp="1"/>
          </p:cNvSpPr>
          <p:nvPr>
            <p:ph sz="quarter" idx="12"/>
          </p:nvPr>
        </p:nvSpPr>
        <p:spPr>
          <a:xfrm>
            <a:off x="566738" y="1042988"/>
            <a:ext cx="11215687" cy="4058897"/>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4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7" name="Text Placeholder 12">
            <a:extLst>
              <a:ext uri="{FF2B5EF4-FFF2-40B4-BE49-F238E27FC236}">
                <a16:creationId xmlns:a16="http://schemas.microsoft.com/office/drawing/2014/main" id="{C5A0C032-8D90-DA44-9616-8D38D8BD88C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3260416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Acadia - White - Image right - inline">
    <p:bg>
      <p:bgPr>
        <a:blipFill dpi="0" rotWithShape="1">
          <a:blip r:embed="rId2" cstate="email">
            <a:alphaModFix amt="19836"/>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49185"/>
            <a:ext cx="9222417"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344503" y="1042988"/>
            <a:ext cx="6530975" cy="4584944"/>
          </a:xfrm>
          <a:prstGeom prst="rect">
            <a:avLst/>
          </a:prstGeom>
        </p:spPr>
        <p:txBody>
          <a:bodyPr/>
          <a:lstStyle/>
          <a:p>
            <a:r>
              <a:rPr lang="en-US" dirty="0"/>
              <a:t>Click icon to add picture</a:t>
            </a:r>
          </a:p>
        </p:txBody>
      </p:sp>
      <p:sp>
        <p:nvSpPr>
          <p:cNvPr id="9" name="Content Placeholder 4">
            <a:extLst>
              <a:ext uri="{FF2B5EF4-FFF2-40B4-BE49-F238E27FC236}">
                <a16:creationId xmlns:a16="http://schemas.microsoft.com/office/drawing/2014/main" id="{825A07F4-8001-4643-9640-22BCC5D97D32}"/>
              </a:ext>
            </a:extLst>
          </p:cNvPr>
          <p:cNvSpPr>
            <a:spLocks noGrp="1"/>
          </p:cNvSpPr>
          <p:nvPr>
            <p:ph sz="quarter" idx="12"/>
          </p:nvPr>
        </p:nvSpPr>
        <p:spPr>
          <a:xfrm>
            <a:off x="566738" y="1042988"/>
            <a:ext cx="4452523" cy="4584944"/>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E1797221-B778-E645-AB2F-9B772D1549B7}"/>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11" name="Text Placeholder 12">
            <a:extLst>
              <a:ext uri="{FF2B5EF4-FFF2-40B4-BE49-F238E27FC236}">
                <a16:creationId xmlns:a16="http://schemas.microsoft.com/office/drawing/2014/main" id="{775529E7-E954-C442-9AFB-B0504714328A}"/>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50779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Acadia - White - Image right - Full">
    <p:bg>
      <p:bgPr>
        <a:blipFill dpi="0" rotWithShape="1">
          <a:blip r:embed="rId2" cstate="email">
            <a:alphaModFix amt="19699"/>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9142033-0AF1-2B4F-BDE3-D78430310262}"/>
              </a:ext>
            </a:extLst>
          </p:cNvPr>
          <p:cNvSpPr>
            <a:spLocks noGrp="1"/>
          </p:cNvSpPr>
          <p:nvPr>
            <p:ph type="pic" sz="quarter" idx="13"/>
          </p:nvPr>
        </p:nvSpPr>
        <p:spPr>
          <a:xfrm>
            <a:off x="5844209" y="0"/>
            <a:ext cx="6347791"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37896"/>
            <a:ext cx="4961335" cy="631751"/>
          </a:xfrm>
          <a:prstGeom prst="rect">
            <a:avLst/>
          </a:prstGeom>
        </p:spPr>
        <p:txBody>
          <a:bodyPr anchor="b">
            <a:normAutofit/>
          </a:bodyPr>
          <a:lstStyle>
            <a:lvl1pPr algn="l">
              <a:defRPr sz="2800" b="1" i="0">
                <a:solidFill>
                  <a:schemeClr val="tx1"/>
                </a:solidFill>
                <a:latin typeface="+mj-lt"/>
              </a:defRPr>
            </a:lvl1pPr>
          </a:lstStyle>
          <a:p>
            <a:r>
              <a:rPr lang="en-GB"/>
              <a:t>Click to add title</a:t>
            </a:r>
            <a:endParaRPr lang="en-US"/>
          </a:p>
        </p:txBody>
      </p:sp>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35968"/>
            <a:ext cx="3693258" cy="316402"/>
          </a:xfrm>
          <a:prstGeom prst="rect">
            <a:avLst/>
          </a:prstGeom>
        </p:spPr>
        <p:txBody>
          <a:bodyPr/>
          <a:lstStyle>
            <a:lvl1pPr>
              <a:defRPr sz="1400">
                <a:solidFill>
                  <a:schemeClr val="accent5"/>
                </a:solidFill>
                <a:latin typeface="Calibri" panose="020F0502020204030204" pitchFamily="34" charset="0"/>
                <a:cs typeface="Calibri" panose="020F0502020204030204" pitchFamily="34" charset="0"/>
              </a:defRPr>
            </a:lvl1pPr>
            <a:lvl2pPr>
              <a:defRPr sz="1200">
                <a:solidFill>
                  <a:schemeClr val="bg1"/>
                </a:solidFill>
                <a:latin typeface="Sofia Pro" pitchFamily="2" charset="0"/>
              </a:defRPr>
            </a:lvl2pPr>
            <a:lvl3pPr>
              <a:defRPr sz="1100">
                <a:solidFill>
                  <a:schemeClr val="bg1"/>
                </a:solidFill>
                <a:latin typeface="Sofia Pro" pitchFamily="2" charset="0"/>
              </a:defRPr>
            </a:lvl3pPr>
            <a:lvl4pPr>
              <a:defRPr sz="1050">
                <a:solidFill>
                  <a:schemeClr val="bg1"/>
                </a:solidFill>
                <a:latin typeface="Sofia Pro" pitchFamily="2" charset="0"/>
              </a:defRPr>
            </a:lvl4pPr>
            <a:lvl5pPr>
              <a:defRPr sz="1050">
                <a:solidFill>
                  <a:schemeClr val="bg1"/>
                </a:solidFill>
                <a:latin typeface="Sofia Pro" pitchFamily="2" charset="0"/>
              </a:defRPr>
            </a:lvl5pPr>
          </a:lstStyle>
          <a:p>
            <a:pPr lvl="0"/>
            <a:r>
              <a:rPr lang="en-GB"/>
              <a:t>Click to add section title</a:t>
            </a:r>
            <a:endParaRPr lang="en-US"/>
          </a:p>
        </p:txBody>
      </p:sp>
      <p:sp>
        <p:nvSpPr>
          <p:cNvPr id="6" name="Rectangle 5">
            <a:extLst>
              <a:ext uri="{FF2B5EF4-FFF2-40B4-BE49-F238E27FC236}">
                <a16:creationId xmlns:a16="http://schemas.microsoft.com/office/drawing/2014/main" id="{5F76ED95-C47A-2A44-B4FF-E1469AD42BAC}"/>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0733AD1-BE64-0947-8788-CFEE924657A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855254" y="332570"/>
            <a:ext cx="1020224" cy="247617"/>
          </a:xfrm>
          <a:prstGeom prst="rect">
            <a:avLst/>
          </a:prstGeom>
        </p:spPr>
      </p:pic>
      <p:sp>
        <p:nvSpPr>
          <p:cNvPr id="9" name="Content Placeholder 4">
            <a:extLst>
              <a:ext uri="{FF2B5EF4-FFF2-40B4-BE49-F238E27FC236}">
                <a16:creationId xmlns:a16="http://schemas.microsoft.com/office/drawing/2014/main" id="{F39D93B3-0338-D44A-AE42-AA03F1A695E8}"/>
              </a:ext>
            </a:extLst>
          </p:cNvPr>
          <p:cNvSpPr>
            <a:spLocks noGrp="1"/>
          </p:cNvSpPr>
          <p:nvPr>
            <p:ph sz="quarter" idx="12"/>
          </p:nvPr>
        </p:nvSpPr>
        <p:spPr>
          <a:xfrm>
            <a:off x="566738" y="1042988"/>
            <a:ext cx="4960949" cy="4204873"/>
          </a:xfrm>
          <a:prstGeom prst="rect">
            <a:avLst/>
          </a:prstGeom>
        </p:spPr>
        <p:txBody>
          <a:bodyPr/>
          <a:lstStyle>
            <a:lvl1pPr marL="285750" indent="-285750">
              <a:buClr>
                <a:srgbClr val="00856C"/>
              </a:buClr>
              <a:buFont typeface="Wingdings" pitchFamily="2" charset="2"/>
              <a:buChar char="§"/>
              <a:defRPr sz="2000" b="0" i="0">
                <a:solidFill>
                  <a:srgbClr val="666666"/>
                </a:solidFill>
                <a:latin typeface="+mn-lt"/>
              </a:defRPr>
            </a:lvl1pPr>
            <a:lvl2pPr marL="742950" indent="-285750">
              <a:buClr>
                <a:schemeClr val="accent5"/>
              </a:buClr>
              <a:buFont typeface="Wingdings" pitchFamily="2" charset="2"/>
              <a:buChar char="§"/>
              <a:defRPr sz="1800"/>
            </a:lvl2pPr>
            <a:lvl3pPr marL="1200150" indent="-285750">
              <a:buClr>
                <a:schemeClr val="accent5"/>
              </a:buClr>
              <a:buFont typeface="Wingdings" pitchFamily="2" charset="2"/>
              <a:buChar char="§"/>
              <a:defRPr sz="1600"/>
            </a:lvl3pPr>
            <a:lvl4pPr marL="1657350" indent="-285750">
              <a:buClr>
                <a:schemeClr val="accent5"/>
              </a:buClr>
              <a:buFont typeface="Wingdings" pitchFamily="2" charset="2"/>
              <a:buChar char="§"/>
              <a:defRPr sz="1400"/>
            </a:lvl4pPr>
            <a:lvl5pPr marL="2114550" indent="-285750">
              <a:buClr>
                <a:schemeClr val="accent5"/>
              </a:buClr>
              <a:buFont typeface="Wingdings"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2">
            <a:extLst>
              <a:ext uri="{FF2B5EF4-FFF2-40B4-BE49-F238E27FC236}">
                <a16:creationId xmlns:a16="http://schemas.microsoft.com/office/drawing/2014/main" id="{B1ADEE32-6600-2545-B6E3-C009E634BBF3}"/>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chemeClr val="accent5"/>
                </a:solidFill>
                <a:latin typeface="+mj-lt"/>
              </a:rPr>
              <a:pPr/>
              <a:t>‹#›</a:t>
            </a:fld>
            <a:endParaRPr lang="en-US" dirty="0">
              <a:solidFill>
                <a:schemeClr val="accent5"/>
              </a:solidFill>
              <a:latin typeface="+mj-lt"/>
            </a:endParaRPr>
          </a:p>
        </p:txBody>
      </p:sp>
    </p:spTree>
    <p:extLst>
      <p:ext uri="{BB962C8B-B14F-4D97-AF65-F5344CB8AC3E}">
        <p14:creationId xmlns:p14="http://schemas.microsoft.com/office/powerpoint/2010/main" val="872983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Acadia -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ACC6-7754-904D-82BE-61170104B1C6}"/>
              </a:ext>
            </a:extLst>
          </p:cNvPr>
          <p:cNvSpPr>
            <a:spLocks noGrp="1"/>
          </p:cNvSpPr>
          <p:nvPr>
            <p:ph type="ctrTitle" hasCustomPrompt="1"/>
          </p:nvPr>
        </p:nvSpPr>
        <p:spPr>
          <a:xfrm>
            <a:off x="566352" y="1273904"/>
            <a:ext cx="10101648" cy="1982058"/>
          </a:xfrm>
          <a:prstGeom prst="rect">
            <a:avLst/>
          </a:prstGeom>
        </p:spPr>
        <p:txBody>
          <a:bodyPr anchor="b">
            <a:normAutofit/>
          </a:bodyPr>
          <a:lstStyle>
            <a:lvl1pPr algn="l">
              <a:defRPr sz="4800" b="1" i="0">
                <a:solidFill>
                  <a:schemeClr val="bg1"/>
                </a:solidFill>
                <a:latin typeface="+mj-lt"/>
              </a:defRPr>
            </a:lvl1pPr>
          </a:lstStyle>
          <a:p>
            <a:r>
              <a:rPr lang="en-GB"/>
              <a:t>Click to add title</a:t>
            </a:r>
            <a:endParaRPr lang="en-US"/>
          </a:p>
        </p:txBody>
      </p:sp>
      <p:sp>
        <p:nvSpPr>
          <p:cNvPr id="3" name="Subtitle 2">
            <a:extLst>
              <a:ext uri="{FF2B5EF4-FFF2-40B4-BE49-F238E27FC236}">
                <a16:creationId xmlns:a16="http://schemas.microsoft.com/office/drawing/2014/main" id="{C55636D8-DDED-B349-AC18-9F879DAD00DF}"/>
              </a:ext>
            </a:extLst>
          </p:cNvPr>
          <p:cNvSpPr>
            <a:spLocks noGrp="1"/>
          </p:cNvSpPr>
          <p:nvPr>
            <p:ph type="subTitle" idx="1" hasCustomPrompt="1"/>
          </p:nvPr>
        </p:nvSpPr>
        <p:spPr>
          <a:xfrm>
            <a:off x="566352" y="3429000"/>
            <a:ext cx="10101648" cy="599259"/>
          </a:xfrm>
          <a:prstGeom prst="rect">
            <a:avLst/>
          </a:prstGeom>
        </p:spPr>
        <p:txBody>
          <a:bodyPr>
            <a:normAutofit/>
          </a:bodyPr>
          <a:lstStyle>
            <a:lvl1pPr marL="0" indent="0" algn="l">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6D723DB6-5E78-3A4E-8293-32EA04AC90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
        <p:nvSpPr>
          <p:cNvPr id="13" name="Text Placeholder 12">
            <a:extLst>
              <a:ext uri="{FF2B5EF4-FFF2-40B4-BE49-F238E27FC236}">
                <a16:creationId xmlns:a16="http://schemas.microsoft.com/office/drawing/2014/main" id="{768DEB26-E458-7A45-9187-6D0B1D5C621E}"/>
              </a:ext>
            </a:extLst>
          </p:cNvPr>
          <p:cNvSpPr>
            <a:spLocks noGrp="1"/>
          </p:cNvSpPr>
          <p:nvPr>
            <p:ph type="body" sz="quarter" idx="10" hasCustomPrompt="1"/>
          </p:nvPr>
        </p:nvSpPr>
        <p:spPr>
          <a:xfrm>
            <a:off x="527050" y="6428590"/>
            <a:ext cx="3693258" cy="410186"/>
          </a:xfrm>
          <a:prstGeom prst="rect">
            <a:avLst/>
          </a:prstGeom>
        </p:spPr>
        <p:txBody>
          <a:bodyPr/>
          <a:lstStyle>
            <a:lvl1pPr>
              <a:defRPr sz="1400">
                <a:solidFill>
                  <a:srgbClr val="B2B2B2"/>
                </a:solidFill>
                <a:latin typeface="+mn-lt"/>
              </a:defRPr>
            </a:lvl1pPr>
            <a:lvl2pPr>
              <a:defRPr sz="1200">
                <a:solidFill>
                  <a:srgbClr val="B2B2B2"/>
                </a:solidFill>
                <a:latin typeface="Sofia Pro" pitchFamily="2" charset="0"/>
              </a:defRPr>
            </a:lvl2pPr>
            <a:lvl3pPr>
              <a:defRPr sz="1100">
                <a:solidFill>
                  <a:srgbClr val="B2B2B2"/>
                </a:solidFill>
                <a:latin typeface="Sofia Pro" pitchFamily="2" charset="0"/>
              </a:defRPr>
            </a:lvl3pPr>
            <a:lvl4pPr>
              <a:defRPr sz="1050">
                <a:solidFill>
                  <a:srgbClr val="B2B2B2"/>
                </a:solidFill>
                <a:latin typeface="Sofia Pro" pitchFamily="2" charset="0"/>
              </a:defRPr>
            </a:lvl4pPr>
            <a:lvl5pPr>
              <a:defRPr sz="1050">
                <a:solidFill>
                  <a:srgbClr val="B2B2B2"/>
                </a:solidFill>
                <a:latin typeface="Sofia Pro" pitchFamily="2" charset="0"/>
              </a:defRPr>
            </a:lvl5pPr>
          </a:lstStyle>
          <a:p>
            <a:pPr lvl="0"/>
            <a:r>
              <a:rPr lang="en-GB"/>
              <a:t>Click to add date</a:t>
            </a:r>
            <a:endParaRPr lang="en-US"/>
          </a:p>
        </p:txBody>
      </p:sp>
    </p:spTree>
    <p:extLst>
      <p:ext uri="{BB962C8B-B14F-4D97-AF65-F5344CB8AC3E}">
        <p14:creationId xmlns:p14="http://schemas.microsoft.com/office/powerpoint/2010/main" val="1220566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C7E8-9336-CC31-E0EA-2612502141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973689-A963-F9AC-45B3-F18581ADA8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EB56D60-297B-C316-1369-D4946E7F0F09}"/>
              </a:ext>
            </a:extLst>
          </p:cNvPr>
          <p:cNvSpPr>
            <a:spLocks noGrp="1"/>
          </p:cNvSpPr>
          <p:nvPr>
            <p:ph type="dt" sz="half" idx="10"/>
          </p:nvPr>
        </p:nvSpPr>
        <p:spPr/>
        <p:txBody>
          <a:bodyPr/>
          <a:lstStyle/>
          <a:p>
            <a:fld id="{C027FAC9-CA30-4484-BCBB-E49F8601BD17}" type="datetimeFigureOut">
              <a:rPr lang="en-GB" smtClean="0"/>
              <a:t>29/11/2024</a:t>
            </a:fld>
            <a:endParaRPr lang="en-GB" dirty="0"/>
          </a:p>
        </p:txBody>
      </p:sp>
      <p:sp>
        <p:nvSpPr>
          <p:cNvPr id="5" name="Footer Placeholder 4">
            <a:extLst>
              <a:ext uri="{FF2B5EF4-FFF2-40B4-BE49-F238E27FC236}">
                <a16:creationId xmlns:a16="http://schemas.microsoft.com/office/drawing/2014/main" id="{9DA8C22F-2B7C-8FBB-03F4-564A66F5BED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64E3F5B-83CC-414A-1272-774E2D1DABFB}"/>
              </a:ext>
            </a:extLst>
          </p:cNvPr>
          <p:cNvSpPr>
            <a:spLocks noGrp="1"/>
          </p:cNvSpPr>
          <p:nvPr>
            <p:ph type="sldNum" sz="quarter" idx="12"/>
          </p:nvPr>
        </p:nvSpPr>
        <p:spPr/>
        <p:txBody>
          <a:bodyPr/>
          <a:lstStyle/>
          <a:p>
            <a:fld id="{51753ED8-8CF2-4A8C-A3ED-349B914CF05F}" type="slidenum">
              <a:rPr lang="en-GB" smtClean="0"/>
              <a:t>‹#›</a:t>
            </a:fld>
            <a:endParaRPr lang="en-GB" dirty="0"/>
          </a:p>
        </p:txBody>
      </p:sp>
    </p:spTree>
    <p:extLst>
      <p:ext uri="{BB962C8B-B14F-4D97-AF65-F5344CB8AC3E}">
        <p14:creationId xmlns:p14="http://schemas.microsoft.com/office/powerpoint/2010/main" val="1240095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10.xml"/><Relationship Id="rId1" Type="http://schemas.openxmlformats.org/officeDocument/2006/relationships/slideLayout" Target="../slideLayouts/slideLayout26.xml"/><Relationship Id="rId4" Type="http://schemas.openxmlformats.org/officeDocument/2006/relationships/image" Target="../media/image8.png"/></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9.xml"/><Relationship Id="rId7" Type="http://schemas.openxmlformats.org/officeDocument/2006/relationships/theme" Target="../theme/theme11.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8.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5.xml"/><Relationship Id="rId7" Type="http://schemas.openxmlformats.org/officeDocument/2006/relationships/image" Target="../media/image22.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12.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13.xml"/><Relationship Id="rId1" Type="http://schemas.openxmlformats.org/officeDocument/2006/relationships/slideLayout" Target="../slideLayouts/slideLayout38.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heme" Target="../theme/theme14.xml"/><Relationship Id="rId1" Type="http://schemas.openxmlformats.org/officeDocument/2006/relationships/slideLayout" Target="../slideLayouts/slideLayout3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image" Target="../media/image8.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6.xml"/><Relationship Id="rId1" Type="http://schemas.openxmlformats.org/officeDocument/2006/relationships/slideLayout" Target="../slideLayouts/slideLayout42.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7.xml"/><Relationship Id="rId1" Type="http://schemas.openxmlformats.org/officeDocument/2006/relationships/slideLayout" Target="../slideLayouts/slideLayout43.xml"/><Relationship Id="rId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19.xml"/><Relationship Id="rId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20.xml"/><Relationship Id="rId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21.xml"/><Relationship Id="rId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22.xml"/><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7.xml"/><Relationship Id="rId1" Type="http://schemas.openxmlformats.org/officeDocument/2006/relationships/slideLayout" Target="../slideLayouts/slideLayout23.xml"/><Relationship Id="rId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8.xml"/><Relationship Id="rId1" Type="http://schemas.openxmlformats.org/officeDocument/2006/relationships/slideLayout" Target="../slideLayouts/slideLayout24.xml"/><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theme" Target="../theme/theme9.xml"/><Relationship Id="rId1" Type="http://schemas.openxmlformats.org/officeDocument/2006/relationships/slideLayout" Target="../slideLayouts/slideLayout25.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text, clipart&#10;&#10;Description automatically generated">
            <a:extLst>
              <a:ext uri="{FF2B5EF4-FFF2-40B4-BE49-F238E27FC236}">
                <a16:creationId xmlns:a16="http://schemas.microsoft.com/office/drawing/2014/main" id="{B64BE034-E1E0-3442-A768-9F739866596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27222" y="374084"/>
            <a:ext cx="1845275" cy="503606"/>
          </a:xfrm>
          <a:prstGeom prst="rect">
            <a:avLst/>
          </a:prstGeom>
        </p:spPr>
      </p:pic>
    </p:spTree>
    <p:extLst>
      <p:ext uri="{BB962C8B-B14F-4D97-AF65-F5344CB8AC3E}">
        <p14:creationId xmlns:p14="http://schemas.microsoft.com/office/powerpoint/2010/main" val="1016674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5" name="Text Placeholder 12">
            <a:extLst>
              <a:ext uri="{FF2B5EF4-FFF2-40B4-BE49-F238E27FC236}">
                <a16:creationId xmlns:a16="http://schemas.microsoft.com/office/drawing/2014/main" id="{3FAA6027-2A97-2A4C-A6AE-80BBA063D19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95595473-73EE-7E4A-B58E-FB04D075251F}" type="slidenum">
              <a:rPr lang="en-GB" smtClean="0">
                <a:latin typeface="+mj-lt"/>
              </a:rPr>
              <a:t>‹#›</a:t>
            </a:fld>
            <a:endParaRPr lang="en-US">
              <a:latin typeface="+mj-lt"/>
            </a:endParaRPr>
          </a:p>
        </p:txBody>
      </p:sp>
      <p:pic>
        <p:nvPicPr>
          <p:cNvPr id="2" name="Picture 1">
            <a:extLst>
              <a:ext uri="{FF2B5EF4-FFF2-40B4-BE49-F238E27FC236}">
                <a16:creationId xmlns:a16="http://schemas.microsoft.com/office/drawing/2014/main" id="{6DE89300-52F9-5AEC-A2ED-5BA5124BB21E}"/>
              </a:ext>
            </a:extLst>
          </p:cNvPr>
          <p:cNvPicPr>
            <a:picLocks noChangeAspect="1"/>
          </p:cNvPicPr>
          <p:nvPr/>
        </p:nvPicPr>
        <p:blipFill>
          <a:blip r:embed="rId4"/>
          <a:srcRect/>
          <a:stretch/>
        </p:blipFill>
        <p:spPr>
          <a:xfrm>
            <a:off x="374508" y="263649"/>
            <a:ext cx="1112301" cy="513935"/>
          </a:xfrm>
          <a:prstGeom prst="rect">
            <a:avLst/>
          </a:prstGeom>
        </p:spPr>
      </p:pic>
    </p:spTree>
    <p:extLst>
      <p:ext uri="{BB962C8B-B14F-4D97-AF65-F5344CB8AC3E}">
        <p14:creationId xmlns:p14="http://schemas.microsoft.com/office/powerpoint/2010/main" val="3836896927"/>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cstate="email">
            <a:lum/>
            <a:extLst>
              <a:ext uri="{28A0092B-C50C-407E-A947-70E740481C1C}">
                <a14:useLocalDpi xmlns:a14="http://schemas.microsoft.com/office/drawing/2010/main"/>
              </a:ext>
            </a:extLst>
          </a:blip>
          <a:srcRect/>
          <a:stretch>
            <a:fillRect t="30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115D6C-0BE2-FB48-AE00-32D4577C3EC9}"/>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2">
            <a:extLst>
              <a:ext uri="{FF2B5EF4-FFF2-40B4-BE49-F238E27FC236}">
                <a16:creationId xmlns:a16="http://schemas.microsoft.com/office/drawing/2014/main" id="{345E5EF3-9A14-C54A-8810-66FDF4499E51}"/>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5F80B18-9D35-8448-B350-11E472B6AA59}" type="slidenum">
              <a:rPr lang="en-GB" smtClean="0">
                <a:solidFill>
                  <a:schemeClr val="bg1"/>
                </a:solidFill>
                <a:latin typeface="+mj-lt"/>
              </a:rPr>
              <a:t>‹#›</a:t>
            </a:fld>
            <a:endParaRPr lang="en-US">
              <a:solidFill>
                <a:schemeClr val="bg1"/>
              </a:solidFill>
              <a:latin typeface="+mj-lt"/>
            </a:endParaRPr>
          </a:p>
        </p:txBody>
      </p:sp>
      <p:pic>
        <p:nvPicPr>
          <p:cNvPr id="3" name="Picture 2">
            <a:extLst>
              <a:ext uri="{FF2B5EF4-FFF2-40B4-BE49-F238E27FC236}">
                <a16:creationId xmlns:a16="http://schemas.microsoft.com/office/drawing/2014/main" id="{86F307DD-0479-55E4-32BD-3CEE95892F51}"/>
              </a:ext>
            </a:extLst>
          </p:cNvPr>
          <p:cNvPicPr>
            <a:picLocks noChangeAspect="1"/>
          </p:cNvPicPr>
          <p:nvPr/>
        </p:nvPicPr>
        <p:blipFill>
          <a:blip r:embed="rId9"/>
          <a:srcRect/>
          <a:stretch/>
        </p:blipFill>
        <p:spPr>
          <a:xfrm>
            <a:off x="10821791" y="200586"/>
            <a:ext cx="1112301" cy="513935"/>
          </a:xfrm>
          <a:prstGeom prst="rect">
            <a:avLst/>
          </a:prstGeom>
        </p:spPr>
      </p:pic>
    </p:spTree>
    <p:extLst>
      <p:ext uri="{BB962C8B-B14F-4D97-AF65-F5344CB8AC3E}">
        <p14:creationId xmlns:p14="http://schemas.microsoft.com/office/powerpoint/2010/main" val="252825590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115D6C-0BE2-FB48-AE00-32D4577C3EC9}"/>
              </a:ext>
            </a:extLst>
          </p:cNvPr>
          <p:cNvSpPr/>
          <p:nvPr/>
        </p:nvSpPr>
        <p:spPr>
          <a:xfrm>
            <a:off x="0" y="691662"/>
            <a:ext cx="154744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2">
            <a:extLst>
              <a:ext uri="{FF2B5EF4-FFF2-40B4-BE49-F238E27FC236}">
                <a16:creationId xmlns:a16="http://schemas.microsoft.com/office/drawing/2014/main" id="{7F82EDDE-C099-324E-B3A0-F204ADFA4C21}"/>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261E4229-2140-D54E-8623-83A71C147400}" type="slidenum">
              <a:rPr lang="en-GB" smtClean="0">
                <a:solidFill>
                  <a:srgbClr val="00856C"/>
                </a:solidFill>
                <a:latin typeface="+mj-lt"/>
              </a:rPr>
              <a:t>‹#›</a:t>
            </a:fld>
            <a:endParaRPr lang="en-US">
              <a:solidFill>
                <a:srgbClr val="00856C"/>
              </a:solidFill>
              <a:latin typeface="+mj-lt"/>
            </a:endParaRPr>
          </a:p>
        </p:txBody>
      </p:sp>
      <p:pic>
        <p:nvPicPr>
          <p:cNvPr id="3" name="Picture 2">
            <a:extLst>
              <a:ext uri="{FF2B5EF4-FFF2-40B4-BE49-F238E27FC236}">
                <a16:creationId xmlns:a16="http://schemas.microsoft.com/office/drawing/2014/main" id="{DE1BFFFA-B2AF-12F9-0B28-41BE3D69AA4C}"/>
              </a:ext>
            </a:extLst>
          </p:cNvPr>
          <p:cNvPicPr>
            <a:picLocks noChangeAspect="1"/>
          </p:cNvPicPr>
          <p:nvPr/>
        </p:nvPicPr>
        <p:blipFill>
          <a:blip r:embed="rId8"/>
          <a:srcRect/>
          <a:stretch/>
        </p:blipFill>
        <p:spPr>
          <a:xfrm>
            <a:off x="10678508" y="222617"/>
            <a:ext cx="1114096" cy="514764"/>
          </a:xfrm>
          <a:prstGeom prst="rect">
            <a:avLst/>
          </a:prstGeom>
        </p:spPr>
      </p:pic>
    </p:spTree>
    <p:extLst>
      <p:ext uri="{BB962C8B-B14F-4D97-AF65-F5344CB8AC3E}">
        <p14:creationId xmlns:p14="http://schemas.microsoft.com/office/powerpoint/2010/main" val="55915957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0B28CE0F-582A-B345-AFAC-1F8A30668B2D}"/>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8A515AE3-2555-9C41-9398-A854D10F353C}" type="slidenum">
              <a:rPr lang="en-GB" smtClean="0">
                <a:solidFill>
                  <a:srgbClr val="00856C"/>
                </a:solidFill>
                <a:latin typeface="+mj-lt"/>
              </a:rPr>
              <a:t>‹#›</a:t>
            </a:fld>
            <a:endParaRPr lang="en-US">
              <a:solidFill>
                <a:srgbClr val="00856C"/>
              </a:solidFill>
              <a:latin typeface="+mj-lt"/>
            </a:endParaRPr>
          </a:p>
        </p:txBody>
      </p:sp>
    </p:spTree>
    <p:extLst>
      <p:ext uri="{BB962C8B-B14F-4D97-AF65-F5344CB8AC3E}">
        <p14:creationId xmlns:p14="http://schemas.microsoft.com/office/powerpoint/2010/main" val="2066170981"/>
      </p:ext>
    </p:extLst>
  </p:cSld>
  <p:clrMap bg1="lt1" tx1="dk1" bg2="lt2" tx2="dk2" accent1="accent1" accent2="accent2" accent3="accent3" accent4="accent4" accent5="accent5" accent6="accent6" hlink="hlink" folHlink="folHlink"/>
  <p:sldLayoutIdLst>
    <p:sldLayoutId id="2147483711"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0B28CE0F-582A-B345-AFAC-1F8A30668B2D}"/>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8A515AE3-2555-9C41-9398-A854D10F353C}" type="slidenum">
              <a:rPr lang="en-GB" smtClean="0">
                <a:solidFill>
                  <a:srgbClr val="00856C"/>
                </a:solidFill>
                <a:latin typeface="+mj-lt"/>
              </a:rPr>
              <a:t>‹#›</a:t>
            </a:fld>
            <a:endParaRPr lang="en-US">
              <a:solidFill>
                <a:srgbClr val="00856C"/>
              </a:solidFill>
              <a:latin typeface="+mj-lt"/>
            </a:endParaRPr>
          </a:p>
        </p:txBody>
      </p:sp>
    </p:spTree>
    <p:extLst>
      <p:ext uri="{BB962C8B-B14F-4D97-AF65-F5344CB8AC3E}">
        <p14:creationId xmlns:p14="http://schemas.microsoft.com/office/powerpoint/2010/main" val="3915983579"/>
      </p:ext>
    </p:extLst>
  </p:cSld>
  <p:clrMap bg1="lt1" tx1="dk1" bg2="lt2" tx2="dk2" accent1="accent1" accent2="accent2" accent3="accent3" accent4="accent4" accent5="accent5" accent6="accent6" hlink="hlink" folHlink="folHlink"/>
  <p:sldLayoutIdLst>
    <p:sldLayoutId id="2147483713"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2F5D5-DB99-CF0A-5C6C-3CA7267684C3}"/>
              </a:ext>
            </a:extLst>
          </p:cNvPr>
          <p:cNvPicPr>
            <a:picLocks noChangeAspect="1"/>
          </p:cNvPicPr>
          <p:nvPr/>
        </p:nvPicPr>
        <p:blipFill>
          <a:blip r:embed="rId4"/>
          <a:srcRect/>
          <a:stretch/>
        </p:blipFill>
        <p:spPr>
          <a:xfrm>
            <a:off x="374508" y="263649"/>
            <a:ext cx="1112301" cy="513935"/>
          </a:xfrm>
          <a:prstGeom prst="rect">
            <a:avLst/>
          </a:prstGeom>
        </p:spPr>
      </p:pic>
    </p:spTree>
    <p:extLst>
      <p:ext uri="{BB962C8B-B14F-4D97-AF65-F5344CB8AC3E}">
        <p14:creationId xmlns:p14="http://schemas.microsoft.com/office/powerpoint/2010/main" val="3356907908"/>
      </p:ext>
    </p:extLst>
  </p:cSld>
  <p:clrMap bg1="lt1" tx1="dk1" bg2="lt2" tx2="dk2" accent1="accent1" accent2="accent2" accent3="accent3" accent4="accent4" accent5="accent5" accent6="accent6" hlink="hlink" folHlink="folHlink"/>
  <p:sldLayoutIdLst>
    <p:sldLayoutId id="2147483715" r:id="rId1"/>
    <p:sldLayoutId id="2147483716" r:id="rId2"/>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24AA92-2F5C-2F47-9F6E-506EAE39BEAB}"/>
              </a:ext>
            </a:extLst>
          </p:cNvPr>
          <p:cNvSpPr/>
          <p:nvPr/>
        </p:nvSpPr>
        <p:spPr>
          <a:xfrm>
            <a:off x="0" y="691662"/>
            <a:ext cx="1547447" cy="45719"/>
          </a:xfrm>
          <a:prstGeom prst="rect">
            <a:avLst/>
          </a:prstGeom>
          <a:solidFill>
            <a:srgbClr val="008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EF20D6A-4CA1-2CF8-F5F1-B3B1C53134EB}"/>
              </a:ext>
            </a:extLst>
          </p:cNvPr>
          <p:cNvPicPr>
            <a:picLocks noChangeAspect="1"/>
          </p:cNvPicPr>
          <p:nvPr/>
        </p:nvPicPr>
        <p:blipFill>
          <a:blip r:embed="rId3"/>
          <a:srcRect/>
          <a:stretch/>
        </p:blipFill>
        <p:spPr>
          <a:xfrm>
            <a:off x="10821791" y="200586"/>
            <a:ext cx="1112301" cy="513935"/>
          </a:xfrm>
          <a:prstGeom prst="rect">
            <a:avLst/>
          </a:prstGeom>
        </p:spPr>
      </p:pic>
    </p:spTree>
    <p:extLst>
      <p:ext uri="{BB962C8B-B14F-4D97-AF65-F5344CB8AC3E}">
        <p14:creationId xmlns:p14="http://schemas.microsoft.com/office/powerpoint/2010/main" val="1518973933"/>
      </p:ext>
    </p:extLst>
  </p:cSld>
  <p:clrMap bg1="lt1" tx1="dk1" bg2="lt2" tx2="dk2" accent1="accent1" accent2="accent2" accent3="accent3" accent4="accent4" accent5="accent5" accent6="accent6" hlink="hlink" folHlink="folHlink"/>
  <p:sldLayoutIdLst>
    <p:sldLayoutId id="2147483718"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7570F84B-AA3F-6643-BCD5-BE31D442785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2048124E-8D71-DB49-92D8-C6C288E99151}" type="slidenum">
              <a:rPr lang="en-GB" smtClean="0">
                <a:latin typeface="+mj-lt"/>
              </a:rPr>
              <a:t>‹#›</a:t>
            </a:fld>
            <a:endParaRPr lang="en-US">
              <a:latin typeface="+mj-lt"/>
            </a:endParaRPr>
          </a:p>
        </p:txBody>
      </p:sp>
      <p:pic>
        <p:nvPicPr>
          <p:cNvPr id="2" name="Picture 1">
            <a:extLst>
              <a:ext uri="{FF2B5EF4-FFF2-40B4-BE49-F238E27FC236}">
                <a16:creationId xmlns:a16="http://schemas.microsoft.com/office/drawing/2014/main" id="{F4D0D413-6279-7FF6-6FE5-979029DE115A}"/>
              </a:ext>
            </a:extLst>
          </p:cNvPr>
          <p:cNvPicPr>
            <a:picLocks noChangeAspect="1"/>
          </p:cNvPicPr>
          <p:nvPr/>
        </p:nvPicPr>
        <p:blipFill>
          <a:blip r:embed="rId4"/>
          <a:srcRect/>
          <a:stretch/>
        </p:blipFill>
        <p:spPr>
          <a:xfrm>
            <a:off x="433337" y="273490"/>
            <a:ext cx="2165180" cy="1000414"/>
          </a:xfrm>
          <a:prstGeom prst="rect">
            <a:avLst/>
          </a:prstGeom>
        </p:spPr>
      </p:pic>
    </p:spTree>
    <p:extLst>
      <p:ext uri="{BB962C8B-B14F-4D97-AF65-F5344CB8AC3E}">
        <p14:creationId xmlns:p14="http://schemas.microsoft.com/office/powerpoint/2010/main" val="1958308658"/>
      </p:ext>
    </p:extLst>
  </p:cSld>
  <p:clrMap bg1="lt1" tx1="dk1" bg2="lt2" tx2="dk2" accent1="accent1" accent2="accent2" accent3="accent3" accent4="accent4" accent5="accent5" accent6="accent6" hlink="hlink" folHlink="folHlink"/>
  <p:sldLayoutIdLst>
    <p:sldLayoutId id="2147483720"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84428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7570F84B-AA3F-6643-BCD5-BE31D442785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latin typeface="+mj-lt"/>
              </a:rPr>
              <a:pPr/>
              <a:t>‹#›</a:t>
            </a:fld>
            <a:endParaRPr lang="en-US">
              <a:latin typeface="+mj-lt"/>
            </a:endParaRPr>
          </a:p>
        </p:txBody>
      </p:sp>
      <p:pic>
        <p:nvPicPr>
          <p:cNvPr id="2" name="Picture 1">
            <a:extLst>
              <a:ext uri="{FF2B5EF4-FFF2-40B4-BE49-F238E27FC236}">
                <a16:creationId xmlns:a16="http://schemas.microsoft.com/office/drawing/2014/main" id="{2B11BFBF-CB33-8B7A-0FB3-E62537C50C4E}"/>
              </a:ext>
            </a:extLst>
          </p:cNvPr>
          <p:cNvPicPr>
            <a:picLocks noChangeAspect="1"/>
          </p:cNvPicPr>
          <p:nvPr/>
        </p:nvPicPr>
        <p:blipFill>
          <a:blip r:embed="rId4"/>
          <a:srcRect/>
          <a:stretch/>
        </p:blipFill>
        <p:spPr>
          <a:xfrm>
            <a:off x="433337" y="273490"/>
            <a:ext cx="2165180" cy="1000414"/>
          </a:xfrm>
          <a:prstGeom prst="rect">
            <a:avLst/>
          </a:prstGeom>
        </p:spPr>
      </p:pic>
    </p:spTree>
    <p:extLst>
      <p:ext uri="{BB962C8B-B14F-4D97-AF65-F5344CB8AC3E}">
        <p14:creationId xmlns:p14="http://schemas.microsoft.com/office/powerpoint/2010/main" val="3459600163"/>
      </p:ext>
    </p:extLst>
  </p:cSld>
  <p:clrMap bg1="lt1" tx1="dk1" bg2="lt2" tx2="dk2" accent1="accent1" accent2="accent2" accent3="accent3" accent4="accent4" accent5="accent5" accent6="accent6" hlink="hlink" folHlink="folHlink"/>
  <p:sldLayoutIdLst>
    <p:sldLayoutId id="2147483682"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7570F84B-AA3F-6643-BCD5-BE31D442785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rgbClr val="00856C"/>
                </a:solidFill>
                <a:latin typeface="+mj-lt"/>
              </a:rPr>
              <a:pPr/>
              <a:t>‹#›</a:t>
            </a:fld>
            <a:endParaRPr lang="en-US">
              <a:solidFill>
                <a:srgbClr val="00856C"/>
              </a:solidFill>
              <a:latin typeface="+mj-lt"/>
            </a:endParaRPr>
          </a:p>
        </p:txBody>
      </p:sp>
      <p:pic>
        <p:nvPicPr>
          <p:cNvPr id="2" name="Picture 1">
            <a:extLst>
              <a:ext uri="{FF2B5EF4-FFF2-40B4-BE49-F238E27FC236}">
                <a16:creationId xmlns:a16="http://schemas.microsoft.com/office/drawing/2014/main" id="{78E19533-5B72-D1E3-8851-A0C5690165C5}"/>
              </a:ext>
            </a:extLst>
          </p:cNvPr>
          <p:cNvPicPr>
            <a:picLocks noChangeAspect="1"/>
          </p:cNvPicPr>
          <p:nvPr/>
        </p:nvPicPr>
        <p:blipFill>
          <a:blip r:embed="rId4"/>
          <a:srcRect/>
          <a:stretch/>
        </p:blipFill>
        <p:spPr>
          <a:xfrm>
            <a:off x="464771" y="316204"/>
            <a:ext cx="2236388" cy="1033316"/>
          </a:xfrm>
          <a:prstGeom prst="rect">
            <a:avLst/>
          </a:prstGeom>
        </p:spPr>
      </p:pic>
    </p:spTree>
    <p:extLst>
      <p:ext uri="{BB962C8B-B14F-4D97-AF65-F5344CB8AC3E}">
        <p14:creationId xmlns:p14="http://schemas.microsoft.com/office/powerpoint/2010/main" val="1646768768"/>
      </p:ext>
    </p:extLst>
  </p:cSld>
  <p:clrMap bg1="lt1" tx1="dk1" bg2="lt2" tx2="dk2" accent1="accent1" accent2="accent2" accent3="accent3" accent4="accent4" accent5="accent5" accent6="accent6" hlink="hlink" folHlink="folHlink"/>
  <p:sldLayoutIdLst>
    <p:sldLayoutId id="2147483684"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7570F84B-AA3F-6643-BCD5-BE31D442785F}"/>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rgbClr val="00856C"/>
                </a:solidFill>
                <a:latin typeface="+mj-lt"/>
              </a:rPr>
              <a:pPr/>
              <a:t>‹#›</a:t>
            </a:fld>
            <a:endParaRPr lang="en-US">
              <a:solidFill>
                <a:srgbClr val="00856C"/>
              </a:solidFill>
              <a:latin typeface="+mj-lt"/>
            </a:endParaRPr>
          </a:p>
        </p:txBody>
      </p:sp>
      <p:pic>
        <p:nvPicPr>
          <p:cNvPr id="2" name="Picture 1">
            <a:extLst>
              <a:ext uri="{FF2B5EF4-FFF2-40B4-BE49-F238E27FC236}">
                <a16:creationId xmlns:a16="http://schemas.microsoft.com/office/drawing/2014/main" id="{1FB0E904-0323-D0F9-6842-263789CC89F8}"/>
              </a:ext>
            </a:extLst>
          </p:cNvPr>
          <p:cNvPicPr>
            <a:picLocks noChangeAspect="1"/>
          </p:cNvPicPr>
          <p:nvPr/>
        </p:nvPicPr>
        <p:blipFill>
          <a:blip r:embed="rId4"/>
          <a:srcRect/>
          <a:stretch/>
        </p:blipFill>
        <p:spPr>
          <a:xfrm>
            <a:off x="464771" y="316204"/>
            <a:ext cx="2236388" cy="1033316"/>
          </a:xfrm>
          <a:prstGeom prst="rect">
            <a:avLst/>
          </a:prstGeom>
        </p:spPr>
      </p:pic>
    </p:spTree>
    <p:extLst>
      <p:ext uri="{BB962C8B-B14F-4D97-AF65-F5344CB8AC3E}">
        <p14:creationId xmlns:p14="http://schemas.microsoft.com/office/powerpoint/2010/main" val="2514409545"/>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12">
            <a:extLst>
              <a:ext uri="{FF2B5EF4-FFF2-40B4-BE49-F238E27FC236}">
                <a16:creationId xmlns:a16="http://schemas.microsoft.com/office/drawing/2014/main" id="{C8FEB354-362A-E946-BBCA-C6DDF108E876}"/>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latin typeface="+mj-lt"/>
              </a:rPr>
              <a:pPr/>
              <a:t>‹#›</a:t>
            </a:fld>
            <a:endParaRPr lang="en-US">
              <a:latin typeface="+mj-lt"/>
            </a:endParaRPr>
          </a:p>
        </p:txBody>
      </p:sp>
      <p:pic>
        <p:nvPicPr>
          <p:cNvPr id="2" name="Picture 1">
            <a:extLst>
              <a:ext uri="{FF2B5EF4-FFF2-40B4-BE49-F238E27FC236}">
                <a16:creationId xmlns:a16="http://schemas.microsoft.com/office/drawing/2014/main" id="{70498C3C-0664-7309-18FC-A89CDC2580D6}"/>
              </a:ext>
            </a:extLst>
          </p:cNvPr>
          <p:cNvPicPr>
            <a:picLocks noChangeAspect="1"/>
          </p:cNvPicPr>
          <p:nvPr/>
        </p:nvPicPr>
        <p:blipFill>
          <a:blip r:embed="rId4"/>
          <a:srcRect/>
          <a:stretch/>
        </p:blipFill>
        <p:spPr>
          <a:xfrm>
            <a:off x="1326619" y="5634971"/>
            <a:ext cx="2236388" cy="1033316"/>
          </a:xfrm>
          <a:prstGeom prst="rect">
            <a:avLst/>
          </a:prstGeom>
        </p:spPr>
      </p:pic>
    </p:spTree>
    <p:extLst>
      <p:ext uri="{BB962C8B-B14F-4D97-AF65-F5344CB8AC3E}">
        <p14:creationId xmlns:p14="http://schemas.microsoft.com/office/powerpoint/2010/main" val="3130638819"/>
      </p:ext>
    </p:extLst>
  </p:cSld>
  <p:clrMap bg1="lt1" tx1="dk1" bg2="lt2" tx2="dk2" accent1="accent1" accent2="accent2" accent3="accent3" accent4="accent4" accent5="accent5" accent6="accent6" hlink="hlink" folHlink="folHlink"/>
  <p:sldLayoutIdLst>
    <p:sldLayoutId id="2147483688"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12">
            <a:extLst>
              <a:ext uri="{FF2B5EF4-FFF2-40B4-BE49-F238E27FC236}">
                <a16:creationId xmlns:a16="http://schemas.microsoft.com/office/drawing/2014/main" id="{C8FEB354-362A-E946-BBCA-C6DDF108E876}"/>
              </a:ext>
            </a:extLst>
          </p:cNvPr>
          <p:cNvSpPr txBox="1">
            <a:spLocks/>
          </p:cNvSpPr>
          <p:nvPr/>
        </p:nvSpPr>
        <p:spPr>
          <a:xfrm>
            <a:off x="8240834" y="6435968"/>
            <a:ext cx="3693258" cy="31640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Sofia Pro" pitchFamily="2" charset="0"/>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200" kern="1200">
                <a:solidFill>
                  <a:schemeClr val="bg1"/>
                </a:solidFill>
                <a:latin typeface="Sofia Pro"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100" kern="1200">
                <a:solidFill>
                  <a:schemeClr val="bg1"/>
                </a:solidFill>
                <a:latin typeface="Sofia Pro"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050" kern="1200">
                <a:solidFill>
                  <a:schemeClr val="bg1"/>
                </a:solidFill>
                <a:latin typeface="Sofia Pr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05DB72C4-25B4-A04F-80B2-89C9E7998A3D}" type="slidenum">
              <a:rPr lang="en-GB" smtClean="0">
                <a:solidFill>
                  <a:srgbClr val="00856C"/>
                </a:solidFill>
                <a:latin typeface="+mj-lt"/>
              </a:rPr>
              <a:pPr/>
              <a:t>‹#›</a:t>
            </a:fld>
            <a:endParaRPr lang="en-US">
              <a:solidFill>
                <a:srgbClr val="00856C"/>
              </a:solidFill>
              <a:latin typeface="+mj-lt"/>
            </a:endParaRPr>
          </a:p>
        </p:txBody>
      </p:sp>
      <p:pic>
        <p:nvPicPr>
          <p:cNvPr id="2" name="Picture 1">
            <a:extLst>
              <a:ext uri="{FF2B5EF4-FFF2-40B4-BE49-F238E27FC236}">
                <a16:creationId xmlns:a16="http://schemas.microsoft.com/office/drawing/2014/main" id="{E6E49EE6-E154-6214-F526-EBF03634F9E6}"/>
              </a:ext>
            </a:extLst>
          </p:cNvPr>
          <p:cNvPicPr>
            <a:picLocks noChangeAspect="1"/>
          </p:cNvPicPr>
          <p:nvPr/>
        </p:nvPicPr>
        <p:blipFill>
          <a:blip r:embed="rId4"/>
          <a:srcRect/>
          <a:stretch/>
        </p:blipFill>
        <p:spPr>
          <a:xfrm>
            <a:off x="1326619" y="5634971"/>
            <a:ext cx="2236388" cy="1033316"/>
          </a:xfrm>
          <a:prstGeom prst="rect">
            <a:avLst/>
          </a:prstGeom>
        </p:spPr>
      </p:pic>
    </p:spTree>
    <p:extLst>
      <p:ext uri="{BB962C8B-B14F-4D97-AF65-F5344CB8AC3E}">
        <p14:creationId xmlns:p14="http://schemas.microsoft.com/office/powerpoint/2010/main" val="526990702"/>
      </p:ext>
    </p:extLst>
  </p:cSld>
  <p:clrMap bg1="lt1" tx1="dk1" bg2="lt2" tx2="dk2" accent1="accent1" accent2="accent2" accent3="accent3" accent4="accent4" accent5="accent5" accent6="accent6" hlink="hlink" folHlink="folHlink"/>
  <p:sldLayoutIdLst>
    <p:sldLayoutId id="2147483690"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E7C94-FF9F-B6BD-A8CF-A7750F35CB00}"/>
              </a:ext>
            </a:extLst>
          </p:cNvPr>
          <p:cNvPicPr>
            <a:picLocks noChangeAspect="1"/>
          </p:cNvPicPr>
          <p:nvPr/>
        </p:nvPicPr>
        <p:blipFill>
          <a:blip r:embed="rId4"/>
          <a:srcRect/>
          <a:stretch/>
        </p:blipFill>
        <p:spPr>
          <a:xfrm>
            <a:off x="4887298" y="273489"/>
            <a:ext cx="2417404" cy="1116953"/>
          </a:xfrm>
          <a:prstGeom prst="rect">
            <a:avLst/>
          </a:prstGeom>
        </p:spPr>
      </p:pic>
    </p:spTree>
    <p:extLst>
      <p:ext uri="{BB962C8B-B14F-4D97-AF65-F5344CB8AC3E}">
        <p14:creationId xmlns:p14="http://schemas.microsoft.com/office/powerpoint/2010/main" val="174981652"/>
      </p:ext>
    </p:extLst>
  </p:cSld>
  <p:clrMap bg1="lt1" tx1="dk1" bg2="lt2" tx2="dk2" accent1="accent1" accent2="accent2" accent3="accent3" accent4="accent4" accent5="accent5" accent6="accent6" hlink="hlink" folHlink="folHlink"/>
  <p:sldLayoutIdLst>
    <p:sldLayoutId id="2147483692"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B5611A-F7B5-92C1-A0C0-3AED94BBE990}"/>
              </a:ext>
            </a:extLst>
          </p:cNvPr>
          <p:cNvPicPr>
            <a:picLocks noChangeAspect="1"/>
          </p:cNvPicPr>
          <p:nvPr/>
        </p:nvPicPr>
        <p:blipFill>
          <a:blip r:embed="rId4"/>
          <a:srcRect/>
          <a:stretch/>
        </p:blipFill>
        <p:spPr>
          <a:xfrm>
            <a:off x="4868605" y="389776"/>
            <a:ext cx="2454789" cy="1134227"/>
          </a:xfrm>
          <a:prstGeom prst="rect">
            <a:avLst/>
          </a:prstGeom>
        </p:spPr>
      </p:pic>
    </p:spTree>
    <p:extLst>
      <p:ext uri="{BB962C8B-B14F-4D97-AF65-F5344CB8AC3E}">
        <p14:creationId xmlns:p14="http://schemas.microsoft.com/office/powerpoint/2010/main" val="3669799800"/>
      </p:ext>
    </p:extLst>
  </p:cSld>
  <p:clrMap bg1="lt1" tx1="dk1" bg2="lt2" tx2="dk2" accent1="accent1" accent2="accent2" accent3="accent3" accent4="accent4" accent5="accent5" accent6="accent6" hlink="hlink" folHlink="folHlink"/>
  <p:sldLayoutIdLst>
    <p:sldLayoutId id="2147483694"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Sofia Pro"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450.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492.png"/><Relationship Id="rId7" Type="http://schemas.openxmlformats.org/officeDocument/2006/relationships/image" Target="../media/image590.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2.png"/><Relationship Id="rId7" Type="http://schemas.openxmlformats.org/officeDocument/2006/relationships/image" Target="../media/image59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21.png"/><Relationship Id="rId3" Type="http://schemas.openxmlformats.org/officeDocument/2006/relationships/image" Target="../media/image492.png"/><Relationship Id="rId7" Type="http://schemas.openxmlformats.org/officeDocument/2006/relationships/image" Target="../media/image510.png"/><Relationship Id="rId12" Type="http://schemas.openxmlformats.org/officeDocument/2006/relationships/image" Target="../media/image51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501.png"/><Relationship Id="rId5" Type="http://schemas.openxmlformats.org/officeDocument/2006/relationships/image" Target="../media/image450.png"/><Relationship Id="rId10" Type="http://schemas.openxmlformats.org/officeDocument/2006/relationships/image" Target="../media/image491.png"/><Relationship Id="rId4" Type="http://schemas.openxmlformats.org/officeDocument/2006/relationships/image" Target="../media/image54.png"/><Relationship Id="rId9" Type="http://schemas.openxmlformats.org/officeDocument/2006/relationships/image" Target="../media/image590.png"/><Relationship Id="rId14" Type="http://schemas.openxmlformats.org/officeDocument/2006/relationships/image" Target="../media/image532.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2.png"/><Relationship Id="rId7"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80.png"/><Relationship Id="rId5" Type="http://schemas.openxmlformats.org/officeDocument/2006/relationships/image" Target="../media/image450.pn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590.png"/></Relationships>
</file>

<file path=ppt/slides/_rels/slide19.xml.rels><?xml version="1.0" encoding="UTF-8" standalone="yes"?>
<Relationships xmlns="http://schemas.openxmlformats.org/package/2006/relationships"><Relationship Id="rId8" Type="http://schemas.openxmlformats.org/officeDocument/2006/relationships/image" Target="../media/image552.png"/><Relationship Id="rId3" Type="http://schemas.openxmlformats.org/officeDocument/2006/relationships/image" Target="../media/image492.png"/><Relationship Id="rId7" Type="http://schemas.openxmlformats.org/officeDocument/2006/relationships/image" Target="../media/image510.png"/><Relationship Id="rId12"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image" Target="../media/image560.png"/><Relationship Id="rId5" Type="http://schemas.openxmlformats.org/officeDocument/2006/relationships/image" Target="../media/image450.pn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5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67.sv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0.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22.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image" Target="../media/image531.png"/><Relationship Id="rId7" Type="http://schemas.openxmlformats.org/officeDocument/2006/relationships/image" Target="../media/image68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671.png"/><Relationship Id="rId5" Type="http://schemas.openxmlformats.org/officeDocument/2006/relationships/image" Target="../media/image661.png"/><Relationship Id="rId4" Type="http://schemas.openxmlformats.org/officeDocument/2006/relationships/image" Target="../media/image551.png"/></Relationships>
</file>

<file path=ppt/slides/_rels/slide23.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741.png"/><Relationship Id="rId7" Type="http://schemas.openxmlformats.org/officeDocument/2006/relationships/image" Target="../media/image781.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771.png"/><Relationship Id="rId5" Type="http://schemas.openxmlformats.org/officeDocument/2006/relationships/image" Target="../media/image761.png"/><Relationship Id="rId4" Type="http://schemas.openxmlformats.org/officeDocument/2006/relationships/image" Target="../media/image751.png"/><Relationship Id="rId9" Type="http://schemas.openxmlformats.org/officeDocument/2006/relationships/image" Target="../media/image801.png"/></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24.xml"/><Relationship Id="rId16" Type="http://schemas.openxmlformats.org/officeDocument/2006/relationships/image" Target="../media/image94.png"/><Relationship Id="rId1" Type="http://schemas.openxmlformats.org/officeDocument/2006/relationships/slideLayout" Target="../slideLayouts/slideLayout15.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1.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1.png"/><Relationship Id="rId9" Type="http://schemas.openxmlformats.org/officeDocument/2006/relationships/image" Target="../media/image87.png"/><Relationship Id="rId1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67.sv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3" Type="http://schemas.openxmlformats.org/officeDocument/2006/relationships/image" Target="../media/image692.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103.png"/><Relationship Id="rId11" Type="http://schemas.openxmlformats.org/officeDocument/2006/relationships/image" Target="../media/image111.png"/><Relationship Id="rId5" Type="http://schemas.openxmlformats.org/officeDocument/2006/relationships/image" Target="../media/image102.png"/><Relationship Id="rId10" Type="http://schemas.openxmlformats.org/officeDocument/2006/relationships/image" Target="../media/image110.png"/><Relationship Id="rId4" Type="http://schemas.openxmlformats.org/officeDocument/2006/relationships/image" Target="../media/image101.png"/><Relationship Id="rId9" Type="http://schemas.openxmlformats.org/officeDocument/2006/relationships/image" Target="../media/image10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4.png"/><Relationship Id="rId18" Type="http://schemas.openxmlformats.org/officeDocument/2006/relationships/image" Target="../media/image1121.png"/><Relationship Id="rId3" Type="http://schemas.openxmlformats.org/officeDocument/2006/relationships/image" Target="../media/image340.png"/><Relationship Id="rId7" Type="http://schemas.openxmlformats.org/officeDocument/2006/relationships/image" Target="../media/image1141.png"/><Relationship Id="rId12" Type="http://schemas.openxmlformats.org/officeDocument/2006/relationships/image" Target="../media/image1061.png"/><Relationship Id="rId17" Type="http://schemas.openxmlformats.org/officeDocument/2006/relationships/image" Target="../media/image1111.png"/><Relationship Id="rId2" Type="http://schemas.openxmlformats.org/officeDocument/2006/relationships/notesSlide" Target="../notesSlides/notesSlide37.xml"/><Relationship Id="rId16" Type="http://schemas.openxmlformats.org/officeDocument/2006/relationships/image" Target="../media/image1101.png"/><Relationship Id="rId20" Type="http://schemas.openxmlformats.org/officeDocument/2006/relationships/image" Target="../media/image1180.png"/><Relationship Id="rId1" Type="http://schemas.openxmlformats.org/officeDocument/2006/relationships/slideLayout" Target="../slideLayouts/slideLayout15.xml"/><Relationship Id="rId6" Type="http://schemas.openxmlformats.org/officeDocument/2006/relationships/image" Target="../media/image1131.png"/><Relationship Id="rId11" Type="http://schemas.openxmlformats.org/officeDocument/2006/relationships/image" Target="../media/image1170.png"/><Relationship Id="rId5" Type="http://schemas.openxmlformats.org/officeDocument/2006/relationships/image" Target="../media/image360.png"/><Relationship Id="rId15" Type="http://schemas.openxmlformats.org/officeDocument/2006/relationships/image" Target="../media/image1091.png"/><Relationship Id="rId10" Type="http://schemas.openxmlformats.org/officeDocument/2006/relationships/image" Target="../media/image1051.png"/><Relationship Id="rId19" Type="http://schemas.openxmlformats.org/officeDocument/2006/relationships/image" Target="../media/image1160.png"/><Relationship Id="rId9" Type="http://schemas.openxmlformats.org/officeDocument/2006/relationships/image" Target="../media/image400.png"/><Relationship Id="rId14" Type="http://schemas.openxmlformats.org/officeDocument/2006/relationships/image" Target="../media/image125.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311.png"/><Relationship Id="rId7" Type="http://schemas.openxmlformats.org/officeDocument/2006/relationships/image" Target="../media/image1331.png"/><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image" Target="../media/image1321.png"/><Relationship Id="rId5" Type="http://schemas.openxmlformats.org/officeDocument/2006/relationships/image" Target="../media/image125.sv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10.png"/><Relationship Id="rId7" Type="http://schemas.openxmlformats.org/officeDocument/2006/relationships/image" Target="../media/image139.sv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138.png"/><Relationship Id="rId5" Type="http://schemas.openxmlformats.org/officeDocument/2006/relationships/image" Target="../media/image1330.png"/><Relationship Id="rId4" Type="http://schemas.openxmlformats.org/officeDocument/2006/relationships/image" Target="../media/image1320.png"/></Relationships>
</file>

<file path=ppt/slides/_rels/slide46.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41.png"/><Relationship Id="rId7" Type="http://schemas.openxmlformats.org/officeDocument/2006/relationships/image" Target="../media/image142.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139.png"/><Relationship Id="rId5" Type="http://schemas.openxmlformats.org/officeDocument/2006/relationships/image" Target="../media/image1380.png"/><Relationship Id="rId4" Type="http://schemas.openxmlformats.org/officeDocument/2006/relationships/image" Target="../media/image1370.png"/></Relationships>
</file>

<file path=ppt/slides/_rels/slide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143.png"/></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0.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1.png"/><Relationship Id="rId2" Type="http://schemas.openxmlformats.org/officeDocument/2006/relationships/notesSlide" Target="../notesSlides/notesSlide48.xml"/><Relationship Id="rId16" Type="http://schemas.openxmlformats.org/officeDocument/2006/relationships/image" Target="../media/image550.png"/><Relationship Id="rId1" Type="http://schemas.openxmlformats.org/officeDocument/2006/relationships/slideLayout" Target="../slideLayouts/slideLayout15.xml"/><Relationship Id="rId6" Type="http://schemas.openxmlformats.org/officeDocument/2006/relationships/image" Target="../media/image45.png"/><Relationship Id="rId11" Type="http://schemas.openxmlformats.org/officeDocument/2006/relationships/image" Target="../media/image500.png"/><Relationship Id="rId5" Type="http://schemas.openxmlformats.org/officeDocument/2006/relationships/image" Target="../media/image44.png"/><Relationship Id="rId15" Type="http://schemas.openxmlformats.org/officeDocument/2006/relationships/image" Target="../media/image540.png"/><Relationship Id="rId10" Type="http://schemas.openxmlformats.org/officeDocument/2006/relationships/image" Target="../media/image49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0.png"/></Relationships>
</file>

<file path=ppt/slides/_rels/slide4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840.png"/><Relationship Id="rId2" Type="http://schemas.openxmlformats.org/officeDocument/2006/relationships/image" Target="../media/image740.png"/><Relationship Id="rId1" Type="http://schemas.openxmlformats.org/officeDocument/2006/relationships/slideLayout" Target="../slideLayouts/slideLayout15.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0" Type="http://schemas.openxmlformats.org/officeDocument/2006/relationships/image" Target="../media/image820.png"/><Relationship Id="rId4" Type="http://schemas.openxmlformats.org/officeDocument/2006/relationships/image" Target="../media/image760.png"/><Relationship Id="rId9" Type="http://schemas.openxmlformats.org/officeDocument/2006/relationships/image" Target="../media/image810.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0.xml.rels><?xml version="1.0" encoding="UTF-8" standalone="yes"?>
<Relationships xmlns="http://schemas.openxmlformats.org/package/2006/relationships"><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image" Target="../media/image850.png"/><Relationship Id="rId1" Type="http://schemas.openxmlformats.org/officeDocument/2006/relationships/slideLayout" Target="../slideLayouts/slideLayout15.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51.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670.png"/><Relationship Id="rId7" Type="http://schemas.openxmlformats.org/officeDocument/2006/relationships/image" Target="../media/image690.png"/><Relationship Id="rId2" Type="http://schemas.openxmlformats.org/officeDocument/2006/relationships/image" Target="../media/image660.png"/><Relationship Id="rId1" Type="http://schemas.openxmlformats.org/officeDocument/2006/relationships/slideLayout" Target="../slideLayouts/slideLayout15.xml"/><Relationship Id="rId6" Type="http://schemas.openxmlformats.org/officeDocument/2006/relationships/image" Target="../media/image680.png"/><Relationship Id="rId11" Type="http://schemas.openxmlformats.org/officeDocument/2006/relationships/image" Target="../media/image960.png"/><Relationship Id="rId5" Type="http://schemas.openxmlformats.org/officeDocument/2006/relationships/image" Target="../media/image940.png"/><Relationship Id="rId10" Type="http://schemas.openxmlformats.org/officeDocument/2006/relationships/image" Target="../media/image950.png"/><Relationship Id="rId4" Type="http://schemas.openxmlformats.org/officeDocument/2006/relationships/image" Target="../media/image930.png"/><Relationship Id="rId9" Type="http://schemas.openxmlformats.org/officeDocument/2006/relationships/image" Target="../media/image920.png"/></Relationships>
</file>

<file path=ppt/slides/_rels/slide52.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2" Type="http://schemas.openxmlformats.org/officeDocument/2006/relationships/image" Target="../media/image1010.png"/><Relationship Id="rId1" Type="http://schemas.openxmlformats.org/officeDocument/2006/relationships/slideLayout" Target="../slideLayouts/slideLayout15.xml"/><Relationship Id="rId6" Type="http://schemas.openxmlformats.org/officeDocument/2006/relationships/image" Target="../media/image1050.png"/><Relationship Id="rId5" Type="http://schemas.openxmlformats.org/officeDocument/2006/relationships/image" Target="../media/image1040.png"/><Relationship Id="rId10" Type="http://schemas.openxmlformats.org/officeDocument/2006/relationships/image" Target="../media/image1090.png"/><Relationship Id="rId4" Type="http://schemas.openxmlformats.org/officeDocument/2006/relationships/image" Target="../media/image1030.png"/><Relationship Id="rId9" Type="http://schemas.openxmlformats.org/officeDocument/2006/relationships/image" Target="../media/image1080.png"/></Relationships>
</file>

<file path=ppt/slides/_rels/slide5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15.xml"/><Relationship Id="rId6" Type="http://schemas.openxmlformats.org/officeDocument/2006/relationships/image" Target="../media/image1140.png"/><Relationship Id="rId5" Type="http://schemas.openxmlformats.org/officeDocument/2006/relationships/image" Target="../media/image1130.png"/><Relationship Id="rId4" Type="http://schemas.openxmlformats.org/officeDocument/2006/relationships/image" Target="../media/image1120.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6D2A9-942B-EF0E-5FBF-D5744E478443}"/>
              </a:ext>
            </a:extLst>
          </p:cNvPr>
          <p:cNvSpPr>
            <a:spLocks noGrp="1"/>
          </p:cNvSpPr>
          <p:nvPr>
            <p:ph type="ctrTitle"/>
          </p:nvPr>
        </p:nvSpPr>
        <p:spPr>
          <a:xfrm>
            <a:off x="566352" y="1539286"/>
            <a:ext cx="10101648" cy="1982058"/>
          </a:xfrm>
        </p:spPr>
        <p:txBody>
          <a:bodyPr anchor="b">
            <a:normAutofit/>
          </a:bodyPr>
          <a:lstStyle/>
          <a:p>
            <a:r>
              <a:rPr lang="en-US" sz="4000" dirty="0"/>
              <a:t>How to Setup, Calibrate and Price a European Equity Option</a:t>
            </a:r>
            <a:endParaRPr lang="en-GB" sz="4000" dirty="0"/>
          </a:p>
        </p:txBody>
      </p:sp>
      <p:sp>
        <p:nvSpPr>
          <p:cNvPr id="3" name="Subtitle 2">
            <a:extLst>
              <a:ext uri="{FF2B5EF4-FFF2-40B4-BE49-F238E27FC236}">
                <a16:creationId xmlns:a16="http://schemas.microsoft.com/office/drawing/2014/main" id="{E8225001-BBBC-8299-9598-8A4E0E7EAE86}"/>
              </a:ext>
            </a:extLst>
          </p:cNvPr>
          <p:cNvSpPr>
            <a:spLocks noGrp="1"/>
          </p:cNvSpPr>
          <p:nvPr>
            <p:ph type="subTitle" idx="1"/>
          </p:nvPr>
        </p:nvSpPr>
        <p:spPr>
          <a:xfrm>
            <a:off x="566352" y="3649253"/>
            <a:ext cx="10101648" cy="599259"/>
          </a:xfrm>
        </p:spPr>
        <p:txBody>
          <a:bodyPr>
            <a:normAutofit/>
          </a:bodyPr>
          <a:lstStyle/>
          <a:p>
            <a:r>
              <a:rPr lang="en-GB" dirty="0">
                <a:solidFill>
                  <a:schemeClr val="accent4"/>
                </a:solidFill>
              </a:rPr>
              <a:t>With Excel and C++ Example</a:t>
            </a:r>
          </a:p>
        </p:txBody>
      </p:sp>
      <p:cxnSp>
        <p:nvCxnSpPr>
          <p:cNvPr id="5" name="Straight Connector 4">
            <a:extLst>
              <a:ext uri="{FF2B5EF4-FFF2-40B4-BE49-F238E27FC236}">
                <a16:creationId xmlns:a16="http://schemas.microsoft.com/office/drawing/2014/main" id="{9FA971FF-0798-5ADB-BF85-ABDD2494A00B}"/>
              </a:ext>
            </a:extLst>
          </p:cNvPr>
          <p:cNvCxnSpPr/>
          <p:nvPr/>
        </p:nvCxnSpPr>
        <p:spPr>
          <a:xfrm>
            <a:off x="637563" y="2180089"/>
            <a:ext cx="54584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3E67DBBE-0D86-2C47-F0D0-DABEA07C416E}"/>
              </a:ext>
            </a:extLst>
          </p:cNvPr>
          <p:cNvSpPr txBox="1">
            <a:spLocks/>
          </p:cNvSpPr>
          <p:nvPr/>
        </p:nvSpPr>
        <p:spPr>
          <a:xfrm>
            <a:off x="566352" y="70123"/>
            <a:ext cx="10101648" cy="1982058"/>
          </a:xfrm>
          <a:prstGeom prst="rect">
            <a:avLst/>
          </a:prstGeom>
        </p:spPr>
        <p:txBody>
          <a:bodyPr anchor="b">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r>
              <a:rPr lang="en-GB" sz="2000" b="0" dirty="0"/>
              <a:t>Trades &amp; Analytics – TA005</a:t>
            </a:r>
          </a:p>
        </p:txBody>
      </p:sp>
      <p:sp>
        <p:nvSpPr>
          <p:cNvPr id="7" name="Title 1">
            <a:extLst>
              <a:ext uri="{FF2B5EF4-FFF2-40B4-BE49-F238E27FC236}">
                <a16:creationId xmlns:a16="http://schemas.microsoft.com/office/drawing/2014/main" id="{D81C0D14-6136-DC16-72BE-044AD605338E}"/>
              </a:ext>
            </a:extLst>
          </p:cNvPr>
          <p:cNvSpPr txBox="1">
            <a:spLocks/>
          </p:cNvSpPr>
          <p:nvPr/>
        </p:nvSpPr>
        <p:spPr>
          <a:xfrm>
            <a:off x="566352" y="4117978"/>
            <a:ext cx="10101648" cy="1982058"/>
          </a:xfrm>
          <a:prstGeom prst="rect">
            <a:avLst/>
          </a:prstGeom>
        </p:spPr>
        <p:txBody>
          <a:bodyPr anchor="t">
            <a:normAutofit/>
          </a:bodyPr>
          <a:lstStyle>
            <a:lvl1pPr algn="l" defTabSz="914400" rtl="0" eaLnBrk="1" latinLnBrk="0" hangingPunct="1">
              <a:lnSpc>
                <a:spcPct val="90000"/>
              </a:lnSpc>
              <a:spcBef>
                <a:spcPct val="0"/>
              </a:spcBef>
              <a:buNone/>
              <a:defRPr sz="4800" b="1" i="0" kern="1200">
                <a:solidFill>
                  <a:schemeClr val="bg1"/>
                </a:solidFill>
                <a:latin typeface="+mj-lt"/>
                <a:ea typeface="+mj-ea"/>
                <a:cs typeface="+mj-cs"/>
              </a:defRPr>
            </a:lvl1pPr>
          </a:lstStyle>
          <a:p>
            <a:pPr>
              <a:spcBef>
                <a:spcPts val="600"/>
              </a:spcBef>
              <a:spcAft>
                <a:spcPts val="600"/>
              </a:spcAft>
            </a:pPr>
            <a:r>
              <a:rPr lang="en-GB" sz="1100" b="0" dirty="0"/>
              <a:t>Author(s):	 Alexis David</a:t>
            </a:r>
          </a:p>
          <a:p>
            <a:pPr>
              <a:spcBef>
                <a:spcPts val="600"/>
              </a:spcBef>
              <a:spcAft>
                <a:spcPts val="600"/>
              </a:spcAft>
            </a:pPr>
            <a:r>
              <a:rPr lang="en-GB" sz="1100" b="0" dirty="0"/>
              <a:t>Speaker(s): 	 Alexis David</a:t>
            </a:r>
          </a:p>
          <a:p>
            <a:pPr>
              <a:spcBef>
                <a:spcPts val="600"/>
              </a:spcBef>
              <a:spcAft>
                <a:spcPts val="600"/>
              </a:spcAft>
            </a:pPr>
            <a:r>
              <a:rPr lang="en-GB" sz="1100" b="0" dirty="0"/>
              <a:t>Editor(s):	 Alexis David</a:t>
            </a:r>
          </a:p>
        </p:txBody>
      </p:sp>
    </p:spTree>
    <p:extLst>
      <p:ext uri="{BB962C8B-B14F-4D97-AF65-F5344CB8AC3E}">
        <p14:creationId xmlns:p14="http://schemas.microsoft.com/office/powerpoint/2010/main" val="4075253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E29-B21B-BE49-2FB6-522F738BA362}"/>
              </a:ext>
            </a:extLst>
          </p:cNvPr>
          <p:cNvSpPr>
            <a:spLocks noGrp="1"/>
          </p:cNvSpPr>
          <p:nvPr>
            <p:ph type="ctrTitle"/>
          </p:nvPr>
        </p:nvSpPr>
        <p:spPr/>
        <p:txBody>
          <a:bodyPr/>
          <a:lstStyle/>
          <a:p>
            <a:r>
              <a:rPr lang="en-GB" dirty="0"/>
              <a:t>Cash-Settled Special Case</a:t>
            </a:r>
          </a:p>
        </p:txBody>
      </p:sp>
      <p:cxnSp>
        <p:nvCxnSpPr>
          <p:cNvPr id="15" name="Straight Arrow Connector 14">
            <a:extLst>
              <a:ext uri="{FF2B5EF4-FFF2-40B4-BE49-F238E27FC236}">
                <a16:creationId xmlns:a16="http://schemas.microsoft.com/office/drawing/2014/main" id="{1610D889-AAF1-C7CF-B990-CA547BBB134F}"/>
              </a:ext>
            </a:extLst>
          </p:cNvPr>
          <p:cNvCxnSpPr/>
          <p:nvPr/>
        </p:nvCxnSpPr>
        <p:spPr>
          <a:xfrm>
            <a:off x="1871381" y="2560910"/>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E364101C-945A-B052-FF23-D07BF6730243}"/>
              </a:ext>
            </a:extLst>
          </p:cNvPr>
          <p:cNvCxnSpPr/>
          <p:nvPr/>
        </p:nvCxnSpPr>
        <p:spPr>
          <a:xfrm>
            <a:off x="8827648" y="2412993"/>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B8AFE2B6-D4CC-EFAD-6503-1944E1DB60F2}"/>
              </a:ext>
            </a:extLst>
          </p:cNvPr>
          <p:cNvCxnSpPr>
            <a:cxnSpLocks/>
          </p:cNvCxnSpPr>
          <p:nvPr/>
        </p:nvCxnSpPr>
        <p:spPr>
          <a:xfrm>
            <a:off x="7754469" y="241299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DAD299ED-9F7B-CD08-535D-74636BE56E9C}"/>
              </a:ext>
            </a:extLst>
          </p:cNvPr>
          <p:cNvCxnSpPr>
            <a:cxnSpLocks/>
          </p:cNvCxnSpPr>
          <p:nvPr/>
        </p:nvCxnSpPr>
        <p:spPr>
          <a:xfrm>
            <a:off x="9900827" y="241299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8828653C-9B6D-B809-A13D-55655E2A0DDB}"/>
              </a:ext>
            </a:extLst>
          </p:cNvPr>
          <p:cNvSpPr txBox="1"/>
          <p:nvPr/>
        </p:nvSpPr>
        <p:spPr>
          <a:xfrm>
            <a:off x="8195636" y="2708827"/>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20" name="TextBox 19">
            <a:extLst>
              <a:ext uri="{FF2B5EF4-FFF2-40B4-BE49-F238E27FC236}">
                <a16:creationId xmlns:a16="http://schemas.microsoft.com/office/drawing/2014/main" id="{2417658B-9006-45F4-12FC-886523F10B07}"/>
              </a:ext>
            </a:extLst>
          </p:cNvPr>
          <p:cNvSpPr txBox="1"/>
          <p:nvPr/>
        </p:nvSpPr>
        <p:spPr>
          <a:xfrm>
            <a:off x="7215592" y="2682769"/>
            <a:ext cx="1073179" cy="646331"/>
          </a:xfrm>
          <a:prstGeom prst="rect">
            <a:avLst/>
          </a:prstGeom>
          <a:noFill/>
        </p:spPr>
        <p:txBody>
          <a:bodyPr wrap="square" rtlCol="0">
            <a:spAutoFit/>
          </a:bodyPr>
          <a:lstStyle/>
          <a:p>
            <a:pPr algn="ctr"/>
            <a:r>
              <a:rPr lang="en-GB" dirty="0"/>
              <a:t>Expiry Date</a:t>
            </a:r>
          </a:p>
        </p:txBody>
      </p:sp>
      <p:sp>
        <p:nvSpPr>
          <p:cNvPr id="21" name="TextBox 20">
            <a:extLst>
              <a:ext uri="{FF2B5EF4-FFF2-40B4-BE49-F238E27FC236}">
                <a16:creationId xmlns:a16="http://schemas.microsoft.com/office/drawing/2014/main" id="{F8B5BE9B-79BA-E928-F3BC-1D0466246FA3}"/>
              </a:ext>
            </a:extLst>
          </p:cNvPr>
          <p:cNvSpPr txBox="1"/>
          <p:nvPr/>
        </p:nvSpPr>
        <p:spPr>
          <a:xfrm>
            <a:off x="9280710" y="2694509"/>
            <a:ext cx="1264024" cy="646331"/>
          </a:xfrm>
          <a:prstGeom prst="rect">
            <a:avLst/>
          </a:prstGeom>
          <a:noFill/>
        </p:spPr>
        <p:txBody>
          <a:bodyPr wrap="square" rtlCol="0">
            <a:spAutoFit/>
          </a:bodyPr>
          <a:lstStyle/>
          <a:p>
            <a:pPr algn="ctr"/>
            <a:r>
              <a:rPr lang="en-GB" dirty="0"/>
              <a:t>Payment Date</a:t>
            </a: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07DA7BA6-1FE7-EB68-EEC7-FD86D36ABEF6}"/>
                  </a:ext>
                </a:extLst>
              </p:cNvPr>
              <p:cNvGraphicFramePr>
                <a:graphicFrameLocks noGrp="1"/>
              </p:cNvGraphicFramePr>
              <p:nvPr>
                <p:extLst>
                  <p:ext uri="{D42A27DB-BD31-4B8C-83A1-F6EECF244321}">
                    <p14:modId xmlns:p14="http://schemas.microsoft.com/office/powerpoint/2010/main" val="2413166994"/>
                  </p:ext>
                </p:extLst>
              </p:nvPr>
            </p:nvGraphicFramePr>
            <p:xfrm>
              <a:off x="745269" y="3900749"/>
              <a:ext cx="11165740" cy="1706880"/>
            </p:xfrm>
            <a:graphic>
              <a:graphicData uri="http://schemas.openxmlformats.org/drawingml/2006/table">
                <a:tbl>
                  <a:tblPr firstRow="1" bandRow="1">
                    <a:tableStyleId>{5A111915-BE36-4E01-A7E5-04B1672EAD32}</a:tableStyleId>
                  </a:tblPr>
                  <a:tblGrid>
                    <a:gridCol w="1478659">
                      <a:extLst>
                        <a:ext uri="{9D8B030D-6E8A-4147-A177-3AD203B41FA5}">
                          <a16:colId xmlns:a16="http://schemas.microsoft.com/office/drawing/2014/main" val="1615840104"/>
                        </a:ext>
                      </a:extLst>
                    </a:gridCol>
                    <a:gridCol w="2669540">
                      <a:extLst>
                        <a:ext uri="{9D8B030D-6E8A-4147-A177-3AD203B41FA5}">
                          <a16:colId xmlns:a16="http://schemas.microsoft.com/office/drawing/2014/main" val="3126994697"/>
                        </a:ext>
                      </a:extLst>
                    </a:gridCol>
                    <a:gridCol w="2926774">
                      <a:extLst>
                        <a:ext uri="{9D8B030D-6E8A-4147-A177-3AD203B41FA5}">
                          <a16:colId xmlns:a16="http://schemas.microsoft.com/office/drawing/2014/main" val="1651824977"/>
                        </a:ext>
                      </a:extLst>
                    </a:gridCol>
                    <a:gridCol w="4090767">
                      <a:extLst>
                        <a:ext uri="{9D8B030D-6E8A-4147-A177-3AD203B41FA5}">
                          <a16:colId xmlns:a16="http://schemas.microsoft.com/office/drawing/2014/main" val="155638234"/>
                        </a:ext>
                      </a:extLst>
                    </a:gridCol>
                  </a:tblGrid>
                  <a:tr h="508569">
                    <a:tc>
                      <a:txBody>
                        <a:bodyPr/>
                        <a:lstStyle/>
                        <a:p>
                          <a:pPr algn="ctr"/>
                          <a:endParaRPr lang="en-GB" dirty="0"/>
                        </a:p>
                      </a:txBody>
                      <a:tcPr anchor="ctr"/>
                    </a:tc>
                    <a:tc>
                      <a:txBody>
                        <a:bodyPr/>
                        <a:lstStyle/>
                        <a:p>
                          <a:pPr algn="ctr"/>
                          <a:r>
                            <a:rPr lang="en-GB" dirty="0"/>
                            <a:t>Automatic Exercise = True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 False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NOT Provided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Exercise Data Provided</a:t>
                          </a:r>
                        </a:p>
                      </a:txBody>
                      <a:tcPr anchor="ctr"/>
                    </a:tc>
                    <a:extLst>
                      <a:ext uri="{0D108BD9-81ED-4DB2-BD59-A6C34878D82A}">
                        <a16:rowId xmlns:a16="http://schemas.microsoft.com/office/drawing/2014/main" val="412025442"/>
                      </a:ext>
                    </a:extLst>
                  </a:tr>
                  <a:tr h="1065574">
                    <a:tc>
                      <a:txBody>
                        <a:bodyPr/>
                        <a:lstStyle/>
                        <a:p>
                          <a:pPr algn="ctr"/>
                          <a:r>
                            <a:rPr lang="en-GB" b="1" dirty="0"/>
                            <a:t>Payoff</a:t>
                          </a: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GB" b="0" i="1" dirty="0" smtClean="0">
                                        <a:latin typeface="Cambria Math" panose="02040503050406030204" pitchFamily="18" charset="0"/>
                                      </a:rPr>
                                    </m:ctrlPr>
                                  </m:sSupPr>
                                  <m:e>
                                    <m:d>
                                      <m:dPr>
                                        <m:ctrlPr>
                                          <a:rPr lang="en-GB"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𝑆</m:t>
                                            </m:r>
                                          </m:e>
                                          <m:sub>
                                            <m:r>
                                              <a:rPr lang="en-GB" i="1" dirty="0" smtClean="0">
                                                <a:latin typeface="Cambria Math" panose="02040503050406030204" pitchFamily="18" charset="0"/>
                                              </a:rPr>
                                              <m:t>𝑇</m:t>
                                            </m:r>
                                          </m:sub>
                                        </m:sSub>
                                        <m:r>
                                          <a:rPr lang="en-GB" i="1" dirty="0" smtClean="0">
                                            <a:latin typeface="Cambria Math" panose="02040503050406030204" pitchFamily="18" charset="0"/>
                                          </a:rPr>
                                          <m:t>−</m:t>
                                        </m:r>
                                        <m:r>
                                          <a:rPr lang="en-GB" i="1" dirty="0" smtClean="0">
                                            <a:latin typeface="Cambria Math" panose="02040503050406030204" pitchFamily="18" charset="0"/>
                                          </a:rPr>
                                          <m:t>𝐾</m:t>
                                        </m:r>
                                        <m:r>
                                          <a:rPr lang="en-GB" i="1" dirty="0" smtClean="0">
                                            <a:latin typeface="Cambria Math" panose="02040503050406030204" pitchFamily="18" charset="0"/>
                                          </a:rPr>
                                          <m:t>,0</m:t>
                                        </m:r>
                                      </m:e>
                                    </m:d>
                                  </m:e>
                                  <m:sup>
                                    <m:r>
                                      <a:rPr lang="en-GB" b="0" i="1" dirty="0" smtClean="0">
                                        <a:latin typeface="Cambria Math" panose="02040503050406030204" pitchFamily="18" charset="0"/>
                                        <a:ea typeface="Cambria Math" panose="02040503050406030204" pitchFamily="18" charset="0"/>
                                      </a:rPr>
                                      <m:t>±</m:t>
                                    </m:r>
                                  </m:sup>
                                </m:sSup>
                              </m:oMath>
                            </m:oMathPara>
                          </a14:m>
                          <a:endParaRPr lang="en-GB" dirty="0"/>
                        </a:p>
                      </a:txBody>
                      <a:tcPr anchor="ctr"/>
                    </a:tc>
                    <a:tc>
                      <a:txBody>
                        <a:bodyPr/>
                        <a:lstStyle/>
                        <a:p>
                          <a:pPr algn="ctr"/>
                          <a14:m>
                            <m:oMath xmlns:m="http://schemas.openxmlformats.org/officeDocument/2006/math">
                              <m:r>
                                <a:rPr lang="en-GB" i="1" dirty="0" smtClean="0">
                                  <a:latin typeface="Cambria Math" panose="02040503050406030204" pitchFamily="18" charset="0"/>
                                </a:rPr>
                                <m:t>0</m:t>
                              </m:r>
                            </m:oMath>
                          </a14:m>
                          <a:r>
                            <a:rPr lang="en-GB" dirty="0"/>
                            <a:t> (i.e. Not Exercised)</a:t>
                          </a:r>
                        </a:p>
                      </a:txBody>
                      <a:tcPr anchor="ctr"/>
                    </a:tc>
                    <a:tc>
                      <a:txBody>
                        <a:bodyPr/>
                        <a:lstStyle/>
                        <a:p>
                          <a:pPr lvl="1" algn="l"/>
                          <a:r>
                            <a:rPr lang="en-GB" sz="1600" dirty="0">
                              <a:solidFill>
                                <a:schemeClr val="accent5"/>
                              </a:solidFill>
                            </a:rPr>
                            <a:t>&lt;ExerciseData&gt;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&lt;Date&gt;</a:t>
                          </a:r>
                          <a14:m>
                            <m:oMath xmlns:m="http://schemas.openxmlformats.org/officeDocument/2006/math">
                              <m:r>
                                <a:rPr lang="en-GB" sz="1600" i="1" dirty="0" smtClean="0">
                                  <a:solidFill>
                                    <a:schemeClr val="accent4"/>
                                  </a:solidFill>
                                  <a:latin typeface="Cambria Math" panose="02040503050406030204" pitchFamily="18" charset="0"/>
                                </a:rPr>
                                <m:t>𝑇</m:t>
                              </m:r>
                            </m:oMath>
                          </a14:m>
                          <a:r>
                            <a:rPr lang="en-GB" sz="1600" dirty="0">
                              <a:solidFill>
                                <a:schemeClr val="accent5"/>
                              </a:solidFill>
                            </a:rPr>
                            <a:t>&lt;/Date&gt;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&lt;Price&gt;</a:t>
                          </a:r>
                          <a14:m>
                            <m:oMath xmlns:m="http://schemas.openxmlformats.org/officeDocument/2006/math">
                              <m:sSub>
                                <m:sSubPr>
                                  <m:ctrlPr>
                                    <a:rPr lang="en-GB" sz="1600" i="1" dirty="0" smtClean="0">
                                      <a:solidFill>
                                        <a:schemeClr val="accent4"/>
                                      </a:solidFill>
                                      <a:latin typeface="Cambria Math" panose="02040503050406030204" pitchFamily="18" charset="0"/>
                                    </a:rPr>
                                  </m:ctrlPr>
                                </m:sSubPr>
                                <m:e>
                                  <m:r>
                                    <a:rPr lang="en-GB" sz="1600" i="1" dirty="0" smtClean="0">
                                      <a:solidFill>
                                        <a:schemeClr val="accent4"/>
                                      </a:solidFill>
                                      <a:latin typeface="Cambria Math" panose="02040503050406030204" pitchFamily="18" charset="0"/>
                                    </a:rPr>
                                    <m:t>𝑉</m:t>
                                  </m:r>
                                </m:e>
                                <m:sub>
                                  <m:r>
                                    <a:rPr lang="en-GB" sz="1600" i="1" dirty="0" smtClean="0">
                                      <a:solidFill>
                                        <a:schemeClr val="accent4"/>
                                      </a:solidFill>
                                      <a:latin typeface="Cambria Math" panose="02040503050406030204" pitchFamily="18" charset="0"/>
                                    </a:rPr>
                                    <m:t>𝑇</m:t>
                                  </m:r>
                                </m:sub>
                              </m:sSub>
                            </m:oMath>
                          </a14:m>
                          <a:r>
                            <a:rPr lang="en-GB" sz="1600" dirty="0">
                              <a:solidFill>
                                <a:schemeClr val="accent5"/>
                              </a:solidFill>
                            </a:rPr>
                            <a:t>&lt;/Price&gt;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accent5"/>
                              </a:solidFill>
                            </a:rPr>
                            <a:t>&lt;/ExerciseData&gt;</a:t>
                          </a:r>
                          <a:endParaRPr lang="en-GB" dirty="0">
                            <a:solidFill>
                              <a:schemeClr val="accent5"/>
                            </a:solidFill>
                          </a:endParaRPr>
                        </a:p>
                      </a:txBody>
                      <a:tcPr anchor="ctr"/>
                    </a:tc>
                    <a:extLst>
                      <a:ext uri="{0D108BD9-81ED-4DB2-BD59-A6C34878D82A}">
                        <a16:rowId xmlns:a16="http://schemas.microsoft.com/office/drawing/2014/main" val="204058304"/>
                      </a:ext>
                    </a:extLst>
                  </a:tr>
                </a:tbl>
              </a:graphicData>
            </a:graphic>
          </p:graphicFrame>
        </mc:Choice>
        <mc:Fallback xmlns="">
          <p:graphicFrame>
            <p:nvGraphicFramePr>
              <p:cNvPr id="24" name="Table 23">
                <a:extLst>
                  <a:ext uri="{FF2B5EF4-FFF2-40B4-BE49-F238E27FC236}">
                    <a16:creationId xmlns:a16="http://schemas.microsoft.com/office/drawing/2014/main" id="{07DA7BA6-1FE7-EB68-EEC7-FD86D36ABEF6}"/>
                  </a:ext>
                </a:extLst>
              </p:cNvPr>
              <p:cNvGraphicFramePr>
                <a:graphicFrameLocks noGrp="1"/>
              </p:cNvGraphicFramePr>
              <p:nvPr>
                <p:extLst>
                  <p:ext uri="{D42A27DB-BD31-4B8C-83A1-F6EECF244321}">
                    <p14:modId xmlns:p14="http://schemas.microsoft.com/office/powerpoint/2010/main" val="2413166994"/>
                  </p:ext>
                </p:extLst>
              </p:nvPr>
            </p:nvGraphicFramePr>
            <p:xfrm>
              <a:off x="745269" y="3900749"/>
              <a:ext cx="11165740" cy="1706880"/>
            </p:xfrm>
            <a:graphic>
              <a:graphicData uri="http://schemas.openxmlformats.org/drawingml/2006/table">
                <a:tbl>
                  <a:tblPr firstRow="1" bandRow="1">
                    <a:tableStyleId>{5A111915-BE36-4E01-A7E5-04B1672EAD32}</a:tableStyleId>
                  </a:tblPr>
                  <a:tblGrid>
                    <a:gridCol w="1478659">
                      <a:extLst>
                        <a:ext uri="{9D8B030D-6E8A-4147-A177-3AD203B41FA5}">
                          <a16:colId xmlns:a16="http://schemas.microsoft.com/office/drawing/2014/main" val="1615840104"/>
                        </a:ext>
                      </a:extLst>
                    </a:gridCol>
                    <a:gridCol w="2669540">
                      <a:extLst>
                        <a:ext uri="{9D8B030D-6E8A-4147-A177-3AD203B41FA5}">
                          <a16:colId xmlns:a16="http://schemas.microsoft.com/office/drawing/2014/main" val="3126994697"/>
                        </a:ext>
                      </a:extLst>
                    </a:gridCol>
                    <a:gridCol w="2926774">
                      <a:extLst>
                        <a:ext uri="{9D8B030D-6E8A-4147-A177-3AD203B41FA5}">
                          <a16:colId xmlns:a16="http://schemas.microsoft.com/office/drawing/2014/main" val="1651824977"/>
                        </a:ext>
                      </a:extLst>
                    </a:gridCol>
                    <a:gridCol w="4090767">
                      <a:extLst>
                        <a:ext uri="{9D8B030D-6E8A-4147-A177-3AD203B41FA5}">
                          <a16:colId xmlns:a16="http://schemas.microsoft.com/office/drawing/2014/main" val="155638234"/>
                        </a:ext>
                      </a:extLst>
                    </a:gridCol>
                  </a:tblGrid>
                  <a:tr h="640080">
                    <a:tc>
                      <a:txBody>
                        <a:bodyPr/>
                        <a:lstStyle/>
                        <a:p>
                          <a:pPr algn="ctr"/>
                          <a:endParaRPr lang="en-GB" dirty="0"/>
                        </a:p>
                      </a:txBody>
                      <a:tcPr anchor="ctr"/>
                    </a:tc>
                    <a:tc>
                      <a:txBody>
                        <a:bodyPr/>
                        <a:lstStyle/>
                        <a:p>
                          <a:pPr algn="ctr"/>
                          <a:r>
                            <a:rPr lang="en-GB" dirty="0"/>
                            <a:t>Automatic Exercise = True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 False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Automatic Exercise NOT Provided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Exercise Data Provided</a:t>
                          </a:r>
                        </a:p>
                      </a:txBody>
                      <a:tcPr anchor="ctr"/>
                    </a:tc>
                    <a:extLst>
                      <a:ext uri="{0D108BD9-81ED-4DB2-BD59-A6C34878D82A}">
                        <a16:rowId xmlns:a16="http://schemas.microsoft.com/office/drawing/2014/main" val="412025442"/>
                      </a:ext>
                    </a:extLst>
                  </a:tr>
                  <a:tr h="1066800">
                    <a:tc>
                      <a:txBody>
                        <a:bodyPr/>
                        <a:lstStyle/>
                        <a:p>
                          <a:pPr algn="ctr"/>
                          <a:r>
                            <a:rPr lang="en-GB" b="1" dirty="0"/>
                            <a:t>Payoff</a:t>
                          </a:r>
                        </a:p>
                      </a:txBody>
                      <a:tcPr anchor="ctr">
                        <a:solidFill>
                          <a:schemeClr val="bg1">
                            <a:lumMod val="95000"/>
                          </a:schemeClr>
                        </a:solidFill>
                      </a:tcPr>
                    </a:tc>
                    <a:tc>
                      <a:txBody>
                        <a:bodyPr/>
                        <a:lstStyle/>
                        <a:p>
                          <a:endParaRPr lang="en-US"/>
                        </a:p>
                      </a:txBody>
                      <a:tcPr anchor="ctr">
                        <a:blipFill>
                          <a:blip r:embed="rId3"/>
                          <a:stretch>
                            <a:fillRect l="-55708" t="-62500" r="-263014" b="-7386"/>
                          </a:stretch>
                        </a:blipFill>
                      </a:tcPr>
                    </a:tc>
                    <a:tc>
                      <a:txBody>
                        <a:bodyPr/>
                        <a:lstStyle/>
                        <a:p>
                          <a:endParaRPr lang="en-US"/>
                        </a:p>
                      </a:txBody>
                      <a:tcPr anchor="ctr">
                        <a:blipFill>
                          <a:blip r:embed="rId3"/>
                          <a:stretch>
                            <a:fillRect l="-142083" t="-62500" r="-140000" b="-7386"/>
                          </a:stretch>
                        </a:blipFill>
                      </a:tcPr>
                    </a:tc>
                    <a:tc>
                      <a:txBody>
                        <a:bodyPr/>
                        <a:lstStyle/>
                        <a:p>
                          <a:endParaRPr lang="en-US"/>
                        </a:p>
                      </a:txBody>
                      <a:tcPr anchor="ctr">
                        <a:blipFill>
                          <a:blip r:embed="rId3"/>
                          <a:stretch>
                            <a:fillRect l="-173174" t="-62500" r="-149" b="-7386"/>
                          </a:stretch>
                        </a:blipFill>
                      </a:tcPr>
                    </a:tc>
                    <a:extLst>
                      <a:ext uri="{0D108BD9-81ED-4DB2-BD59-A6C34878D82A}">
                        <a16:rowId xmlns:a16="http://schemas.microsoft.com/office/drawing/2014/main" val="204058304"/>
                      </a:ext>
                    </a:extLst>
                  </a:tr>
                </a:tbl>
              </a:graphicData>
            </a:graphic>
          </p:graphicFrame>
        </mc:Fallback>
      </mc:AlternateContent>
      <p:cxnSp>
        <p:nvCxnSpPr>
          <p:cNvPr id="32" name="Straight Arrow Connector 31">
            <a:extLst>
              <a:ext uri="{FF2B5EF4-FFF2-40B4-BE49-F238E27FC236}">
                <a16:creationId xmlns:a16="http://schemas.microsoft.com/office/drawing/2014/main" id="{1BC27FD0-8C28-C998-BCFF-1122FDFE5263}"/>
              </a:ext>
            </a:extLst>
          </p:cNvPr>
          <p:cNvCxnSpPr/>
          <p:nvPr/>
        </p:nvCxnSpPr>
        <p:spPr>
          <a:xfrm>
            <a:off x="1853452" y="1456909"/>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B34808CF-B0A5-E4F2-58F3-F6777A5B19FA}"/>
              </a:ext>
            </a:extLst>
          </p:cNvPr>
          <p:cNvCxnSpPr/>
          <p:nvPr/>
        </p:nvCxnSpPr>
        <p:spPr>
          <a:xfrm>
            <a:off x="7765330" y="1308991"/>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74C76AA4-4C80-6640-53BD-D3716E712F4C}"/>
              </a:ext>
            </a:extLst>
          </p:cNvPr>
          <p:cNvCxnSpPr>
            <a:cxnSpLocks/>
          </p:cNvCxnSpPr>
          <p:nvPr/>
        </p:nvCxnSpPr>
        <p:spPr>
          <a:xfrm>
            <a:off x="7736540" y="1308991"/>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BFB6A83A-D9CE-49F3-526B-624D12D039F6}"/>
              </a:ext>
            </a:extLst>
          </p:cNvPr>
          <p:cNvCxnSpPr>
            <a:cxnSpLocks/>
          </p:cNvCxnSpPr>
          <p:nvPr/>
        </p:nvCxnSpPr>
        <p:spPr>
          <a:xfrm>
            <a:off x="9882898" y="1308991"/>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36" name="TextBox 35">
            <a:extLst>
              <a:ext uri="{FF2B5EF4-FFF2-40B4-BE49-F238E27FC236}">
                <a16:creationId xmlns:a16="http://schemas.microsoft.com/office/drawing/2014/main" id="{2D502A26-BC62-5633-BB55-8294B548EEFE}"/>
              </a:ext>
            </a:extLst>
          </p:cNvPr>
          <p:cNvSpPr txBox="1"/>
          <p:nvPr/>
        </p:nvSpPr>
        <p:spPr>
          <a:xfrm>
            <a:off x="7545695" y="1614569"/>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37" name="TextBox 36">
            <a:extLst>
              <a:ext uri="{FF2B5EF4-FFF2-40B4-BE49-F238E27FC236}">
                <a16:creationId xmlns:a16="http://schemas.microsoft.com/office/drawing/2014/main" id="{880CD555-B80B-79C3-011F-97B04F9E9BB3}"/>
              </a:ext>
            </a:extLst>
          </p:cNvPr>
          <p:cNvSpPr txBox="1"/>
          <p:nvPr/>
        </p:nvSpPr>
        <p:spPr>
          <a:xfrm>
            <a:off x="6787831" y="1600251"/>
            <a:ext cx="1101020" cy="646331"/>
          </a:xfrm>
          <a:prstGeom prst="rect">
            <a:avLst/>
          </a:prstGeom>
          <a:noFill/>
        </p:spPr>
        <p:txBody>
          <a:bodyPr wrap="square" rtlCol="0">
            <a:spAutoFit/>
          </a:bodyPr>
          <a:lstStyle/>
          <a:p>
            <a:pPr algn="ctr"/>
            <a:r>
              <a:rPr lang="en-GB" dirty="0"/>
              <a:t>Expiry Date</a:t>
            </a:r>
          </a:p>
        </p:txBody>
      </p:sp>
      <p:sp>
        <p:nvSpPr>
          <p:cNvPr id="38" name="TextBox 37">
            <a:extLst>
              <a:ext uri="{FF2B5EF4-FFF2-40B4-BE49-F238E27FC236}">
                <a16:creationId xmlns:a16="http://schemas.microsoft.com/office/drawing/2014/main" id="{444631BA-2C45-0165-3EDE-5547986B6259}"/>
              </a:ext>
            </a:extLst>
          </p:cNvPr>
          <p:cNvSpPr txBox="1"/>
          <p:nvPr/>
        </p:nvSpPr>
        <p:spPr>
          <a:xfrm>
            <a:off x="9262781" y="1590508"/>
            <a:ext cx="1264024" cy="646331"/>
          </a:xfrm>
          <a:prstGeom prst="rect">
            <a:avLst/>
          </a:prstGeom>
          <a:noFill/>
        </p:spPr>
        <p:txBody>
          <a:bodyPr wrap="square" rtlCol="0">
            <a:spAutoFit/>
          </a:bodyPr>
          <a:lstStyle/>
          <a:p>
            <a:pPr algn="ctr"/>
            <a:r>
              <a:rPr lang="en-GB" dirty="0"/>
              <a:t>Payment Date</a:t>
            </a:r>
          </a:p>
        </p:txBody>
      </p:sp>
      <p:sp>
        <p:nvSpPr>
          <p:cNvPr id="39" name="Left Brace 38">
            <a:extLst>
              <a:ext uri="{FF2B5EF4-FFF2-40B4-BE49-F238E27FC236}">
                <a16:creationId xmlns:a16="http://schemas.microsoft.com/office/drawing/2014/main" id="{48389302-5611-04EE-27C9-C41C280937DF}"/>
              </a:ext>
            </a:extLst>
          </p:cNvPr>
          <p:cNvSpPr/>
          <p:nvPr/>
        </p:nvSpPr>
        <p:spPr>
          <a:xfrm>
            <a:off x="1532964" y="1153026"/>
            <a:ext cx="291699" cy="1778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E0268B54-097C-C14F-AFFD-A8201E8CAFF7}"/>
              </a:ext>
            </a:extLst>
          </p:cNvPr>
          <p:cNvSpPr txBox="1"/>
          <p:nvPr/>
        </p:nvSpPr>
        <p:spPr>
          <a:xfrm>
            <a:off x="471164" y="1720690"/>
            <a:ext cx="1264024" cy="646331"/>
          </a:xfrm>
          <a:prstGeom prst="rect">
            <a:avLst/>
          </a:prstGeom>
          <a:noFill/>
        </p:spPr>
        <p:txBody>
          <a:bodyPr wrap="square" rtlCol="0">
            <a:spAutoFit/>
          </a:bodyPr>
          <a:lstStyle/>
          <a:p>
            <a:pPr algn="ctr"/>
            <a:r>
              <a:rPr lang="en-GB" dirty="0">
                <a:solidFill>
                  <a:schemeClr val="accent1"/>
                </a:solidFill>
              </a:rPr>
              <a:t>Special Case</a:t>
            </a:r>
          </a:p>
        </p:txBody>
      </p:sp>
      <p:sp>
        <p:nvSpPr>
          <p:cNvPr id="42" name="TextBox 41">
            <a:extLst>
              <a:ext uri="{FF2B5EF4-FFF2-40B4-BE49-F238E27FC236}">
                <a16:creationId xmlns:a16="http://schemas.microsoft.com/office/drawing/2014/main" id="{9FA1241F-258E-9636-117E-E63165D1A5C2}"/>
              </a:ext>
            </a:extLst>
          </p:cNvPr>
          <p:cNvSpPr txBox="1"/>
          <p:nvPr/>
        </p:nvSpPr>
        <p:spPr>
          <a:xfrm>
            <a:off x="5844438" y="3564662"/>
            <a:ext cx="1421411" cy="369332"/>
          </a:xfrm>
          <a:prstGeom prst="rect">
            <a:avLst/>
          </a:prstGeom>
          <a:noFill/>
        </p:spPr>
        <p:txBody>
          <a:bodyPr wrap="square" rtlCol="0">
            <a:spAutoFit/>
          </a:bodyPr>
          <a:lstStyle/>
          <a:p>
            <a:r>
              <a:rPr lang="en-GB" i="1" dirty="0">
                <a:solidFill>
                  <a:schemeClr val="accent6"/>
                </a:solidFill>
              </a:rPr>
              <a:t>Default</a:t>
            </a:r>
          </a:p>
        </p:txBody>
      </p:sp>
      <p:sp>
        <p:nvSpPr>
          <p:cNvPr id="45" name="Text Placeholder 2">
            <a:extLst>
              <a:ext uri="{FF2B5EF4-FFF2-40B4-BE49-F238E27FC236}">
                <a16:creationId xmlns:a16="http://schemas.microsoft.com/office/drawing/2014/main" id="{FF484B4B-0E91-AF7C-BFEB-FB41F126994C}"/>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spTree>
    <p:extLst>
      <p:ext uri="{BB962C8B-B14F-4D97-AF65-F5344CB8AC3E}">
        <p14:creationId xmlns:p14="http://schemas.microsoft.com/office/powerpoint/2010/main" val="663771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7090E-99AA-FF6E-A0A9-E9445624F56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3147F7F-94C9-13BE-3A6E-88FE71297793}"/>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6AC06372-4C25-CD45-6800-1EF1510B0760}"/>
              </a:ext>
            </a:extLst>
          </p:cNvPr>
          <p:cNvSpPr>
            <a:spLocks noGrp="1"/>
          </p:cNvSpPr>
          <p:nvPr>
            <p:ph type="subTitle" idx="1"/>
          </p:nvPr>
        </p:nvSpPr>
        <p:spPr>
          <a:xfrm>
            <a:off x="851964" y="1806817"/>
            <a:ext cx="10101648" cy="3286391"/>
          </a:xfrm>
        </p:spPr>
        <p:txBody>
          <a:bodyPr>
            <a:normAutofit fontScale="92500" lnSpcReduction="20000"/>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Additional Trade Details</a:t>
            </a:r>
          </a:p>
          <a:p>
            <a:pPr marL="285750" indent="-285750">
              <a:lnSpc>
                <a:spcPct val="200000"/>
              </a:lnSpc>
              <a:buFont typeface="Wingdings" panose="05000000000000000000" pitchFamily="2" charset="2"/>
              <a:buChar char="§"/>
            </a:pPr>
            <a:r>
              <a:rPr lang="en-GB" sz="2000" b="1" dirty="0">
                <a:solidFill>
                  <a:schemeClr val="accent4"/>
                </a:solidFill>
              </a:rPr>
              <a:t>Chapter 3 – Market Data &amp; Curve Config</a:t>
            </a:r>
          </a:p>
          <a:p>
            <a:pPr marL="285750" indent="-285750">
              <a:lnSpc>
                <a:spcPct val="200000"/>
              </a:lnSpc>
              <a:buFont typeface="Wingdings" panose="05000000000000000000" pitchFamily="2" charset="2"/>
              <a:buChar char="§"/>
            </a:pPr>
            <a:r>
              <a:rPr lang="en-GB" sz="2000" b="1" dirty="0"/>
              <a:t>Chapter 4 – Calibration (Excel Spreadsheet)</a:t>
            </a:r>
          </a:p>
          <a:p>
            <a:pPr marL="285750" indent="-285750">
              <a:lnSpc>
                <a:spcPct val="200000"/>
              </a:lnSpc>
              <a:buFont typeface="Wingdings" panose="05000000000000000000" pitchFamily="2" charset="2"/>
              <a:buChar char="§"/>
            </a:pPr>
            <a:r>
              <a:rPr lang="en-GB" sz="2000" b="1" dirty="0"/>
              <a:t>Chapter 5 – Pricing (Excel Spreadsheet)</a:t>
            </a:r>
          </a:p>
          <a:p>
            <a:pPr marL="285750" indent="-285750">
              <a:buFont typeface="Wingdings" panose="05000000000000000000" pitchFamily="2" charset="2"/>
              <a:buChar char="§"/>
            </a:pPr>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3624205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Market Data Inputs – General Case</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74603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Market Data Inputs – General Case</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51795"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1" i="1" smtClean="0">
                          <a:solidFill>
                            <a:schemeClr val="accent2"/>
                          </a:solidFill>
                          <a:latin typeface="Cambria Math" panose="02040503050406030204" pitchFamily="18" charset="0"/>
                        </a:rPr>
                        <m:t>𝑫</m:t>
                      </m:r>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𝑭</m:t>
                          </m:r>
                        </m:e>
                        <m:sub>
                          <m:r>
                            <a:rPr lang="en-GB" sz="2400" b="1" i="1" smtClean="0">
                              <a:solidFill>
                                <a:schemeClr val="accent2"/>
                              </a:solidFill>
                              <a:latin typeface="Cambria Math" panose="02040503050406030204" pitchFamily="18" charset="0"/>
                            </a:rPr>
                            <m:t>𝒕</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51795"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latin typeface="Cambria Math" panose="02040503050406030204" pitchFamily="18" charset="0"/>
                                  <a:ea typeface="Cambria Math" panose="02040503050406030204" pitchFamily="18" charset="0"/>
                                </a:rPr>
                              </m:ctrlPr>
                            </m:sSubSup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up>
                              <m:r>
                                <a:rPr lang="en-GB" sz="2400" b="0" i="1" smtClean="0">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33" idx="0"/>
          </p:cNvCxnSpPr>
          <p:nvPr/>
        </p:nvCxnSpPr>
        <p:spPr>
          <a:xfrm flipV="1">
            <a:off x="1419947" y="1708461"/>
            <a:ext cx="260935" cy="23024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Tree>
    <p:extLst>
      <p:ext uri="{BB962C8B-B14F-4D97-AF65-F5344CB8AC3E}">
        <p14:creationId xmlns:p14="http://schemas.microsoft.com/office/powerpoint/2010/main" val="39944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Market Data Inputs – General Case</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43203"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1" i="1" smtClean="0">
                                  <a:solidFill>
                                    <a:schemeClr val="accent4"/>
                                  </a:solidFill>
                                  <a:latin typeface="Cambria Math" panose="02040503050406030204" pitchFamily="18" charset="0"/>
                                </a:rPr>
                              </m:ctrlPr>
                            </m:sSubPr>
                            <m:e>
                              <m:r>
                                <a:rPr lang="en-GB" sz="2400" b="1" i="1" smtClean="0">
                                  <a:solidFill>
                                    <a:schemeClr val="accent4"/>
                                  </a:solidFill>
                                  <a:latin typeface="Cambria Math" panose="02040503050406030204" pitchFamily="18" charset="0"/>
                                </a:rPr>
                                <m:t>𝑭</m:t>
                              </m:r>
                            </m:e>
                            <m:sub>
                              <m:r>
                                <a:rPr lang="en-GB" sz="2400" b="1" i="1" smtClean="0">
                                  <a:solidFill>
                                    <a:schemeClr val="accent4"/>
                                  </a:solidFill>
                                  <a:latin typeface="Cambria Math" panose="02040503050406030204" pitchFamily="18" charset="0"/>
                                </a:rPr>
                                <m:t>𝒕</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43203"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1" i="1" smtClean="0">
                                              <a:solidFill>
                                                <a:schemeClr val="accent4"/>
                                              </a:solidFill>
                                              <a:latin typeface="Cambria Math" panose="02040503050406030204" pitchFamily="18" charset="0"/>
                                            </a:rPr>
                                          </m:ctrlPr>
                                        </m:sSubPr>
                                        <m:e>
                                          <m:r>
                                            <a:rPr lang="en-GB" sz="2400" b="1" i="1" smtClean="0">
                                              <a:solidFill>
                                                <a:schemeClr val="accent4"/>
                                              </a:solidFill>
                                              <a:latin typeface="Cambria Math" panose="02040503050406030204" pitchFamily="18" charset="0"/>
                                            </a:rPr>
                                            <m:t>𝑭</m:t>
                                          </m:r>
                                        </m:e>
                                        <m:sub>
                                          <m:r>
                                            <a:rPr lang="en-GB" sz="2400" b="1" i="1" smtClean="0">
                                              <a:solidFill>
                                                <a:schemeClr val="accent4"/>
                                              </a:solidFill>
                                              <a:latin typeface="Cambria Math" panose="02040503050406030204" pitchFamily="18" charset="0"/>
                                            </a:rPr>
                                            <m:t>𝒕</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latin typeface="Cambria Math" panose="02040503050406030204" pitchFamily="18" charset="0"/>
                                  <a:ea typeface="Cambria Math" panose="02040503050406030204" pitchFamily="18" charset="0"/>
                                </a:rPr>
                              </m:ctrlPr>
                            </m:sSubSup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up>
                              <m:r>
                                <a:rPr lang="en-GB" sz="2400" b="0" i="1" smtClean="0">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43" idx="0"/>
          </p:cNvCxnSpPr>
          <p:nvPr/>
        </p:nvCxnSpPr>
        <p:spPr>
          <a:xfrm flipH="1" flipV="1">
            <a:off x="3657600" y="1747318"/>
            <a:ext cx="3309236" cy="2233186"/>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p:cxnSp>
        <p:nvCxnSpPr>
          <p:cNvPr id="6" name="Straight Arrow Connector 5">
            <a:extLst>
              <a:ext uri="{FF2B5EF4-FFF2-40B4-BE49-F238E27FC236}">
                <a16:creationId xmlns:a16="http://schemas.microsoft.com/office/drawing/2014/main" id="{01BBADF6-A38A-1CF4-14F2-E0CAD85067EE}"/>
              </a:ext>
            </a:extLst>
          </p:cNvPr>
          <p:cNvCxnSpPr>
            <a:cxnSpLocks/>
            <a:stCxn id="43" idx="0"/>
          </p:cNvCxnSpPr>
          <p:nvPr/>
        </p:nvCxnSpPr>
        <p:spPr>
          <a:xfrm flipV="1">
            <a:off x="6966836" y="1291616"/>
            <a:ext cx="2022419" cy="2688888"/>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52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Market Data Inputs – General Case</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1" i="1" smtClean="0">
                                  <a:solidFill>
                                    <a:schemeClr val="accent4"/>
                                  </a:solidFill>
                                  <a:latin typeface="Cambria Math" panose="02040503050406030204" pitchFamily="18" charset="0"/>
                                  <a:ea typeface="Cambria Math" panose="02040503050406030204" pitchFamily="18" charset="0"/>
                                </a:rPr>
                              </m:ctrlPr>
                            </m:sSubSupPr>
                            <m:e>
                              <m:r>
                                <a:rPr lang="en-GB" sz="2400" b="1" i="1">
                                  <a:solidFill>
                                    <a:schemeClr val="accent4"/>
                                  </a:solidFill>
                                  <a:latin typeface="Cambria Math" panose="02040503050406030204" pitchFamily="18" charset="0"/>
                                  <a:ea typeface="Cambria Math" panose="02040503050406030204" pitchFamily="18" charset="0"/>
                                </a:rPr>
                                <m:t>𝝈</m:t>
                              </m:r>
                            </m:e>
                            <m:sub>
                              <m:r>
                                <a:rPr lang="en-GB" sz="2400" b="1" i="1">
                                  <a:solidFill>
                                    <a:schemeClr val="accent4"/>
                                  </a:solidFill>
                                  <a:latin typeface="Cambria Math" panose="02040503050406030204" pitchFamily="18" charset="0"/>
                                  <a:ea typeface="Cambria Math" panose="02040503050406030204" pitchFamily="18" charset="0"/>
                                </a:rPr>
                                <m:t>𝑲</m:t>
                              </m:r>
                              <m:r>
                                <a:rPr lang="en-GB" sz="2400" b="1" i="1">
                                  <a:solidFill>
                                    <a:schemeClr val="accent4"/>
                                  </a:solidFill>
                                  <a:latin typeface="Cambria Math" panose="02040503050406030204" pitchFamily="18" charset="0"/>
                                  <a:ea typeface="Cambria Math" panose="02040503050406030204" pitchFamily="18" charset="0"/>
                                </a:rPr>
                                <m:t>,</m:t>
                              </m:r>
                              <m:r>
                                <a:rPr lang="en-GB" sz="2400" b="1" i="1">
                                  <a:solidFill>
                                    <a:schemeClr val="accent4"/>
                                  </a:solidFill>
                                  <a:latin typeface="Cambria Math" panose="02040503050406030204" pitchFamily="18" charset="0"/>
                                  <a:ea typeface="Cambria Math" panose="02040503050406030204" pitchFamily="18" charset="0"/>
                                </a:rPr>
                                <m:t>𝒕</m:t>
                              </m:r>
                            </m:sub>
                            <m:sup>
                              <m:r>
                                <a:rPr lang="en-GB" sz="2400" b="1" i="1" smtClean="0">
                                  <a:solidFill>
                                    <a:schemeClr val="accent4"/>
                                  </a:solidFill>
                                  <a:latin typeface="Cambria Math" panose="02040503050406030204" pitchFamily="18" charset="0"/>
                                  <a:ea typeface="Cambria Math" panose="02040503050406030204" pitchFamily="18" charset="0"/>
                                </a:rPr>
                                <m:t>𝟐</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b="1" i="1" smtClean="0">
                                  <a:solidFill>
                                    <a:schemeClr val="accent4"/>
                                  </a:solidFill>
                                  <a:latin typeface="Cambria Math" panose="02040503050406030204" pitchFamily="18" charset="0"/>
                                  <a:ea typeface="Cambria Math" panose="02040503050406030204" pitchFamily="18" charset="0"/>
                                </a:rPr>
                              </m:ctrlPr>
                            </m:sSubPr>
                            <m:e>
                              <m:r>
                                <a:rPr lang="en-GB" sz="2400" b="1" i="1">
                                  <a:solidFill>
                                    <a:schemeClr val="accent4"/>
                                  </a:solidFill>
                                  <a:latin typeface="Cambria Math" panose="02040503050406030204" pitchFamily="18" charset="0"/>
                                  <a:ea typeface="Cambria Math" panose="02040503050406030204" pitchFamily="18" charset="0"/>
                                </a:rPr>
                                <m:t>𝝈</m:t>
                              </m:r>
                            </m:e>
                            <m:sub>
                              <m:r>
                                <a:rPr lang="en-GB" sz="2400" b="1" i="1">
                                  <a:solidFill>
                                    <a:schemeClr val="accent4"/>
                                  </a:solidFill>
                                  <a:latin typeface="Cambria Math" panose="02040503050406030204" pitchFamily="18" charset="0"/>
                                  <a:ea typeface="Cambria Math" panose="02040503050406030204" pitchFamily="18" charset="0"/>
                                </a:rPr>
                                <m:t>𝑲</m:t>
                              </m:r>
                              <m:r>
                                <a:rPr lang="en-GB" sz="2400" b="1" i="1">
                                  <a:solidFill>
                                    <a:schemeClr val="accent4"/>
                                  </a:solidFill>
                                  <a:latin typeface="Cambria Math" panose="02040503050406030204" pitchFamily="18" charset="0"/>
                                  <a:ea typeface="Cambria Math" panose="02040503050406030204" pitchFamily="18" charset="0"/>
                                </a:rPr>
                                <m:t>,</m:t>
                              </m:r>
                              <m:r>
                                <a:rPr lang="en-GB" sz="2400" b="1" i="1">
                                  <a:solidFill>
                                    <a:schemeClr val="accent4"/>
                                  </a:solidFill>
                                  <a:latin typeface="Cambria Math" panose="02040503050406030204" pitchFamily="18" charset="0"/>
                                  <a:ea typeface="Cambria Math" panose="02040503050406030204" pitchFamily="18" charset="0"/>
                                </a:rPr>
                                <m:t>𝒕</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7"/>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p:cxnSp>
        <p:nvCxnSpPr>
          <p:cNvPr id="4" name="Straight Arrow Connector 3">
            <a:extLst>
              <a:ext uri="{FF2B5EF4-FFF2-40B4-BE49-F238E27FC236}">
                <a16:creationId xmlns:a16="http://schemas.microsoft.com/office/drawing/2014/main" id="{CCA25BA0-A868-FB10-6E52-295B8C974BDA}"/>
              </a:ext>
            </a:extLst>
          </p:cNvPr>
          <p:cNvCxnSpPr>
            <a:cxnSpLocks/>
            <a:stCxn id="48" idx="0"/>
          </p:cNvCxnSpPr>
          <p:nvPr/>
        </p:nvCxnSpPr>
        <p:spPr>
          <a:xfrm flipV="1">
            <a:off x="6966836" y="1996032"/>
            <a:ext cx="2402247" cy="240788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B930C2B8-2026-EF77-4C2D-CEBE3D9E9CD2}"/>
              </a:ext>
            </a:extLst>
          </p:cNvPr>
          <p:cNvCxnSpPr>
            <a:cxnSpLocks/>
          </p:cNvCxnSpPr>
          <p:nvPr/>
        </p:nvCxnSpPr>
        <p:spPr>
          <a:xfrm flipV="1">
            <a:off x="6966835" y="1519467"/>
            <a:ext cx="3273084" cy="2908662"/>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2643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Market Data Inputs – General Case</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smtClean="0">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a:rPr lang="en-GB" sz="2400" b="0" i="1">
                                  <a:solidFill>
                                    <a:schemeClr val="tx1"/>
                                  </a:solidFill>
                                  <a:latin typeface="Cambria Math" panose="02040503050406030204" pitchFamily="18" charset="0"/>
                                </a:rPr>
                                <m:t>𝑙𝑛</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b="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b="0" i="1">
                                  <a:solidFill>
                                    <a:schemeClr val="tx1"/>
                                  </a:solidFill>
                                  <a:latin typeface="Cambria Math" panose="02040503050406030204" pitchFamily="18" charset="0"/>
                                </a:rPr>
                                <m:t>1</m:t>
                              </m:r>
                            </m:num>
                            <m:den>
                              <m:r>
                                <a:rPr lang="en-GB" sz="2400" b="0" i="1">
                                  <a:solidFill>
                                    <a:schemeClr val="tx1"/>
                                  </a:solidFill>
                                  <a:latin typeface="Cambria Math" panose="02040503050406030204" pitchFamily="18" charset="0"/>
                                </a:rPr>
                                <m:t>2</m:t>
                              </m:r>
                            </m:den>
                          </m:f>
                          <m:r>
                            <a:rPr lang="en-GB" sz="2400" b="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a:solidFill>
                                    <a:schemeClr val="tx1"/>
                                  </a:solidFill>
                                  <a:latin typeface="Cambria Math" panose="02040503050406030204" pitchFamily="18" charset="0"/>
                                  <a:ea typeface="Cambria Math" panose="02040503050406030204" pitchFamily="18" charset="0"/>
                                </a:rPr>
                                <m:t>𝜎</m:t>
                              </m:r>
                            </m:e>
                            <m:sub>
                              <m:r>
                                <a:rPr lang="en-GB" sz="2400" b="0" i="1">
                                  <a:solidFill>
                                    <a:schemeClr val="tx1"/>
                                  </a:solidFill>
                                  <a:latin typeface="Cambria Math" panose="02040503050406030204" pitchFamily="18" charset="0"/>
                                  <a:ea typeface="Cambria Math" panose="02040503050406030204" pitchFamily="18" charset="0"/>
                                </a:rPr>
                                <m:t>𝐾</m:t>
                              </m:r>
                              <m:r>
                                <a:rPr lang="en-GB" sz="2400" b="0" i="1">
                                  <a:solidFill>
                                    <a:schemeClr val="tx1"/>
                                  </a:solidFill>
                                  <a:latin typeface="Cambria Math" panose="02040503050406030204" pitchFamily="18" charset="0"/>
                                  <a:ea typeface="Cambria Math" panose="02040503050406030204" pitchFamily="18" charset="0"/>
                                </a:rPr>
                                <m:t>,</m:t>
                              </m:r>
                              <m:r>
                                <a:rPr lang="en-GB" sz="2400" b="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smtClean="0">
                                  <a:solidFill>
                                    <a:schemeClr val="tx1"/>
                                  </a:solidFill>
                                  <a:latin typeface="Cambria Math" panose="02040503050406030204" pitchFamily="18" charset="0"/>
                                  <a:ea typeface="Cambria Math" panose="02040503050406030204" pitchFamily="18" charset="0"/>
                                </a:rPr>
                              </m:ctrlPr>
                            </m:sSubPr>
                            <m:e>
                              <m:r>
                                <a:rPr lang="en-GB" sz="2400" b="0" i="1">
                                  <a:solidFill>
                                    <a:schemeClr val="tx1"/>
                                  </a:solidFill>
                                  <a:latin typeface="Cambria Math" panose="02040503050406030204" pitchFamily="18" charset="0"/>
                                  <a:ea typeface="Cambria Math" panose="02040503050406030204" pitchFamily="18" charset="0"/>
                                </a:rPr>
                                <m:t>𝜎</m:t>
                              </m:r>
                            </m:e>
                            <m:sub>
                              <m:r>
                                <a:rPr lang="en-GB" sz="2400" b="0" i="1">
                                  <a:solidFill>
                                    <a:schemeClr val="tx1"/>
                                  </a:solidFill>
                                  <a:latin typeface="Cambria Math" panose="02040503050406030204" pitchFamily="18" charset="0"/>
                                  <a:ea typeface="Cambria Math" panose="02040503050406030204" pitchFamily="18" charset="0"/>
                                </a:rPr>
                                <m:t>𝐾</m:t>
                              </m:r>
                              <m:r>
                                <a:rPr lang="en-GB" sz="2400" b="0" i="1">
                                  <a:solidFill>
                                    <a:schemeClr val="tx1"/>
                                  </a:solidFill>
                                  <a:latin typeface="Cambria Math" panose="02040503050406030204" pitchFamily="18" charset="0"/>
                                  <a:ea typeface="Cambria Math" panose="02040503050406030204" pitchFamily="18" charset="0"/>
                                </a:rPr>
                                <m:t>,</m:t>
                              </m:r>
                              <m:r>
                                <a:rPr lang="en-GB" sz="2400" b="0" i="1">
                                  <a:solidFill>
                                    <a:schemeClr val="tx1"/>
                                  </a:solidFill>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7"/>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4CF4B6-1704-44E7-60EB-E80D6CF9FF1B}"/>
                  </a:ext>
                </a:extLst>
              </p:cNvPr>
              <p:cNvSpPr txBox="1"/>
              <p:nvPr/>
            </p:nvSpPr>
            <p:spPr>
              <a:xfrm>
                <a:off x="5105755" y="1996032"/>
                <a:ext cx="2135072" cy="857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5" name="TextBox 4">
                <a:extLst>
                  <a:ext uri="{FF2B5EF4-FFF2-40B4-BE49-F238E27FC236}">
                    <a16:creationId xmlns:a16="http://schemas.microsoft.com/office/drawing/2014/main" id="{704CF4B6-1704-44E7-60EB-E80D6CF9FF1B}"/>
                  </a:ext>
                </a:extLst>
              </p:cNvPr>
              <p:cNvSpPr txBox="1">
                <a:spLocks noRot="1" noChangeAspect="1" noMove="1" noResize="1" noEditPoints="1" noAdjustHandles="1" noChangeArrowheads="1" noChangeShapeType="1" noTextEdit="1"/>
              </p:cNvSpPr>
              <p:nvPr/>
            </p:nvSpPr>
            <p:spPr>
              <a:xfrm>
                <a:off x="5105755" y="1996032"/>
                <a:ext cx="2135072" cy="857735"/>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0662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Market Data Inputs – General Case</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latin typeface="Cambria Math" panose="02040503050406030204" pitchFamily="18" charset="0"/>
                                  <a:ea typeface="Cambria Math" panose="02040503050406030204" pitchFamily="18" charset="0"/>
                                </a:rPr>
                              </m:ctrlPr>
                            </m:sSubSup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up>
                              <m:r>
                                <a:rPr lang="en-GB" sz="2400" b="0" i="1" smtClean="0">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68A94EC4-3566-73E4-1F96-496A39A41277}"/>
              </a:ext>
            </a:extLst>
          </p:cNvPr>
          <p:cNvCxnSpPr>
            <a:cxnSpLocks/>
            <a:stCxn id="45" idx="3"/>
            <a:endCxn id="47" idx="2"/>
          </p:cNvCxnSpPr>
          <p:nvPr/>
        </p:nvCxnSpPr>
        <p:spPr>
          <a:xfrm flipV="1">
            <a:off x="1994939" y="2859858"/>
            <a:ext cx="4179987" cy="17695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38342" cy="863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400" b="1" i="1">
                                  <a:solidFill>
                                    <a:schemeClr val="accent2">
                                      <a:lumMod val="60000"/>
                                      <a:lumOff val="40000"/>
                                    </a:schemeClr>
                                  </a:solidFill>
                                  <a:latin typeface="Cambria Math" panose="02040503050406030204" pitchFamily="18" charset="0"/>
                                  <a:ea typeface="Cambria Math" panose="02040503050406030204" pitchFamily="18" charset="0"/>
                                </a:rPr>
                                <m:t>𝑫𝑭</m:t>
                              </m:r>
                            </m:e>
                            <m:sub>
                              <m:r>
                                <a:rPr lang="en-GB" sz="2400" b="1" i="1">
                                  <a:solidFill>
                                    <a:schemeClr val="accent2">
                                      <a:lumMod val="60000"/>
                                      <a:lumOff val="40000"/>
                                    </a:schemeClr>
                                  </a:solidFill>
                                  <a:latin typeface="Cambria Math" panose="02040503050406030204" pitchFamily="18" charset="0"/>
                                  <a:ea typeface="Cambria Math" panose="02040503050406030204" pitchFamily="18" charset="0"/>
                                </a:rPr>
                                <m:t>𝒕</m:t>
                              </m:r>
                            </m:sub>
                            <m:sup>
                              <m: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t>𝑭𝒘𝒅</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38342" cy="863826"/>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𝜎</m:t>
                          </m:r>
                        </m:e>
                        <m:sub>
                          <m:r>
                            <a:rPr lang="en-GB" sz="2000" i="1">
                              <a:solidFill>
                                <a:schemeClr val="accent4"/>
                              </a:solidFill>
                              <a:latin typeface="Cambria Math" panose="02040503050406030204" pitchFamily="18" charset="0"/>
                              <a:ea typeface="Cambria Math" panose="02040503050406030204" pitchFamily="18" charset="0"/>
                            </a:rPr>
                            <m:t>𝐾</m:t>
                          </m:r>
                          <m:r>
                            <a:rPr lang="en-GB" sz="2000" i="1">
                              <a:solidFill>
                                <a:schemeClr val="accent4"/>
                              </a:solidFill>
                              <a:latin typeface="Cambria Math" panose="02040503050406030204" pitchFamily="18" charset="0"/>
                              <a:ea typeface="Cambria Math" panose="02040503050406030204" pitchFamily="18" charset="0"/>
                            </a:rPr>
                            <m:t>,</m:t>
                          </m:r>
                          <m:r>
                            <a:rPr lang="en-GB" sz="2000" i="1">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87C43F-D2EC-369F-BB5B-C2946B643C3D}"/>
                  </a:ext>
                </a:extLst>
              </p:cNvPr>
              <p:cNvSpPr txBox="1"/>
              <p:nvPr/>
            </p:nvSpPr>
            <p:spPr>
              <a:xfrm>
                <a:off x="4490639" y="5372650"/>
                <a:ext cx="337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oMath>
                  </m:oMathPara>
                </a14:m>
                <a:endParaRPr lang="en-GB" sz="2400" dirty="0"/>
              </a:p>
            </p:txBody>
          </p:sp>
        </mc:Choice>
        <mc:Fallback xmlns="">
          <p:sp>
            <p:nvSpPr>
              <p:cNvPr id="4" name="TextBox 3">
                <a:extLst>
                  <a:ext uri="{FF2B5EF4-FFF2-40B4-BE49-F238E27FC236}">
                    <a16:creationId xmlns:a16="http://schemas.microsoft.com/office/drawing/2014/main" id="{0387C43F-D2EC-369F-BB5B-C2946B643C3D}"/>
                  </a:ext>
                </a:extLst>
              </p:cNvPr>
              <p:cNvSpPr txBox="1">
                <a:spLocks noRot="1" noChangeAspect="1" noMove="1" noResize="1" noEditPoints="1" noAdjustHandles="1" noChangeArrowheads="1" noChangeShapeType="1" noTextEdit="1"/>
              </p:cNvSpPr>
              <p:nvPr/>
            </p:nvSpPr>
            <p:spPr>
              <a:xfrm>
                <a:off x="4490639" y="5372650"/>
                <a:ext cx="337079" cy="369332"/>
              </a:xfrm>
              <a:prstGeom prst="rect">
                <a:avLst/>
              </a:prstGeom>
              <a:blipFill>
                <a:blip r:embed="rId10"/>
                <a:stretch>
                  <a:fillRect l="-21818" r="-5455"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53EF6D-7960-51A1-F5BB-6454CFF6BE59}"/>
                  </a:ext>
                </a:extLst>
              </p:cNvPr>
              <p:cNvSpPr txBox="1"/>
              <p:nvPr/>
            </p:nvSpPr>
            <p:spPr>
              <a:xfrm>
                <a:off x="4840481" y="5369380"/>
                <a:ext cx="1954831" cy="381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solidFill>
                            <a:schemeClr val="tx1"/>
                          </a:solidFill>
                          <a:latin typeface="Cambria Math" panose="02040503050406030204" pitchFamily="18" charset="0"/>
                          <a:ea typeface="Cambria Math" panose="02040503050406030204" pitchFamily="18" charset="0"/>
                        </a:rPr>
                        <m:t>∙</m:t>
                      </m:r>
                      <m:r>
                        <m:rPr>
                          <m:sty m:val="p"/>
                        </m:rPr>
                        <a:rPr lang="en-GB" sz="2400" b="0" i="0" smtClean="0">
                          <a:solidFill>
                            <a:schemeClr val="tx1"/>
                          </a:solidFill>
                          <a:latin typeface="Cambria Math" panose="02040503050406030204" pitchFamily="18" charset="0"/>
                          <a:ea typeface="Cambria Math" panose="02040503050406030204" pitchFamily="18" charset="0"/>
                        </a:rPr>
                        <m:t>exp</m:t>
                      </m:r>
                      <m:r>
                        <a:rPr lang="en-GB" sz="2400" b="0" i="1" smtClean="0">
                          <a:solidFill>
                            <a:schemeClr val="tx1"/>
                          </a:solidFill>
                          <a:latin typeface="Cambria Math" panose="02040503050406030204" pitchFamily="18" charset="0"/>
                          <a:ea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𝑟</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r>
                        <a:rPr lang="en-GB" sz="2400" b="0" i="1" smtClean="0">
                          <a:solidFill>
                            <a:schemeClr val="tx1"/>
                          </a:solidFill>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5" name="TextBox 4">
                <a:extLst>
                  <a:ext uri="{FF2B5EF4-FFF2-40B4-BE49-F238E27FC236}">
                    <a16:creationId xmlns:a16="http://schemas.microsoft.com/office/drawing/2014/main" id="{C953EF6D-7960-51A1-F5BB-6454CFF6BE59}"/>
                  </a:ext>
                </a:extLst>
              </p:cNvPr>
              <p:cNvSpPr txBox="1">
                <a:spLocks noRot="1" noChangeAspect="1" noMove="1" noResize="1" noEditPoints="1" noAdjustHandles="1" noChangeArrowheads="1" noChangeShapeType="1" noTextEdit="1"/>
              </p:cNvSpPr>
              <p:nvPr/>
            </p:nvSpPr>
            <p:spPr>
              <a:xfrm>
                <a:off x="4840481" y="5369380"/>
                <a:ext cx="1954831" cy="381386"/>
              </a:xfrm>
              <a:prstGeom prst="rect">
                <a:avLst/>
              </a:prstGeom>
              <a:blipFill>
                <a:blip r:embed="rId11"/>
                <a:stretch>
                  <a:fillRect l="-623" t="-3226" r="-5296" b="-338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E624CA-D3F3-5BBA-6241-7F3C6ADA1FD8}"/>
                  </a:ext>
                </a:extLst>
              </p:cNvPr>
              <p:cNvSpPr txBox="1"/>
              <p:nvPr/>
            </p:nvSpPr>
            <p:spPr>
              <a:xfrm>
                <a:off x="1153126" y="5317763"/>
                <a:ext cx="2289470" cy="4791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𝑤𝑖𝑡h</m:t>
                          </m:r>
                          <m:r>
                            <a:rPr lang="en-GB" sz="2400" b="0" i="1" smtClean="0">
                              <a:solidFill>
                                <a:schemeClr val="tx1"/>
                              </a:solidFill>
                              <a:latin typeface="Cambria Math" panose="02040503050406030204" pitchFamily="18" charset="0"/>
                              <a:ea typeface="Cambria Math" panose="02040503050406030204" pitchFamily="18" charset="0"/>
                            </a:rPr>
                            <m:t> </m:t>
                          </m:r>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r>
                        <a:rPr lang="en-GB" sz="2400" b="0" i="1" smtClean="0">
                          <a:solidFill>
                            <a:schemeClr val="tx1"/>
                          </a:solidFill>
                          <a:latin typeface="Cambria Math" panose="02040503050406030204" pitchFamily="18" charset="0"/>
                          <a:ea typeface="Cambria Math" panose="02040503050406030204" pitchFamily="18" charset="0"/>
                        </a:rPr>
                        <m:t>=1</m:t>
                      </m:r>
                    </m:oMath>
                  </m:oMathPara>
                </a14:m>
                <a:endParaRPr lang="en-GB" sz="2400" dirty="0"/>
              </a:p>
            </p:txBody>
          </p:sp>
        </mc:Choice>
        <mc:Fallback xmlns="">
          <p:sp>
            <p:nvSpPr>
              <p:cNvPr id="7" name="TextBox 6">
                <a:extLst>
                  <a:ext uri="{FF2B5EF4-FFF2-40B4-BE49-F238E27FC236}">
                    <a16:creationId xmlns:a16="http://schemas.microsoft.com/office/drawing/2014/main" id="{51E624CA-D3F3-5BBA-6241-7F3C6ADA1FD8}"/>
                  </a:ext>
                </a:extLst>
              </p:cNvPr>
              <p:cNvSpPr txBox="1">
                <a:spLocks noRot="1" noChangeAspect="1" noMove="1" noResize="1" noEditPoints="1" noAdjustHandles="1" noChangeArrowheads="1" noChangeShapeType="1" noTextEdit="1"/>
              </p:cNvSpPr>
              <p:nvPr/>
            </p:nvSpPr>
            <p:spPr>
              <a:xfrm>
                <a:off x="1153126" y="5317763"/>
                <a:ext cx="2289470" cy="479106"/>
              </a:xfrm>
              <a:prstGeom prst="rect">
                <a:avLst/>
              </a:prstGeom>
              <a:blipFill>
                <a:blip r:embed="rId12"/>
                <a:stretch>
                  <a:fillRect b="-25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3DC437-5E2B-AC22-0F37-D76877630B96}"/>
                  </a:ext>
                </a:extLst>
              </p:cNvPr>
              <p:cNvSpPr txBox="1"/>
              <p:nvPr/>
            </p:nvSpPr>
            <p:spPr>
              <a:xfrm>
                <a:off x="6818074" y="5160862"/>
                <a:ext cx="1853905" cy="7929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tx1"/>
                          </a:solidFill>
                          <a:latin typeface="Cambria Math" panose="02040503050406030204" pitchFamily="18" charset="0"/>
                          <a:ea typeface="Cambria Math" panose="02040503050406030204" pitchFamily="18" charset="0"/>
                        </a:rPr>
                        <m:t>=</m:t>
                      </m:r>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𝑆</m:t>
                          </m:r>
                        </m:e>
                        <m:sub>
                          <m:r>
                            <a:rPr lang="en-GB" sz="2400" b="0" i="1" smtClean="0">
                              <a:solidFill>
                                <a:schemeClr val="tx1"/>
                              </a:solidFill>
                              <a:latin typeface="Cambria Math" panose="02040503050406030204" pitchFamily="18" charset="0"/>
                              <a:ea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r>
                            <a:rPr lang="en-GB" sz="2400" b="0" i="1" smtClean="0">
                              <a:solidFill>
                                <a:schemeClr val="tx1"/>
                              </a:solidFill>
                              <a:latin typeface="Cambria Math" panose="02040503050406030204" pitchFamily="18" charset="0"/>
                              <a:ea typeface="Cambria Math" panose="02040503050406030204" pitchFamily="18" charset="0"/>
                            </a:rPr>
                            <m:t>1</m:t>
                          </m:r>
                        </m:num>
                        <m:den>
                          <m:r>
                            <a:rPr lang="en-GB" sz="2400" b="0" i="1" smtClean="0">
                              <a:solidFill>
                                <a:schemeClr val="tx1"/>
                              </a:solidFill>
                              <a:latin typeface="Cambria Math" panose="02040503050406030204" pitchFamily="18" charset="0"/>
                              <a:ea typeface="Cambria Math" panose="02040503050406030204" pitchFamily="18" charset="0"/>
                            </a:rPr>
                            <m:t>𝐷</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r>
                        <a:rPr lang="en-GB" sz="2400" b="0" i="1" smtClean="0">
                          <a:solidFill>
                            <a:schemeClr val="tx1"/>
                          </a:solidFill>
                          <a:latin typeface="Cambria Math" panose="02040503050406030204" pitchFamily="18" charset="0"/>
                          <a:ea typeface="Cambria Math" panose="02040503050406030204" pitchFamily="18" charset="0"/>
                        </a:rPr>
                        <m:t> </m:t>
                      </m:r>
                    </m:oMath>
                  </m:oMathPara>
                </a14:m>
                <a:endParaRPr lang="en-GB" sz="2400" dirty="0"/>
              </a:p>
            </p:txBody>
          </p:sp>
        </mc:Choice>
        <mc:Fallback xmlns="">
          <p:sp>
            <p:nvSpPr>
              <p:cNvPr id="8" name="TextBox 7">
                <a:extLst>
                  <a:ext uri="{FF2B5EF4-FFF2-40B4-BE49-F238E27FC236}">
                    <a16:creationId xmlns:a16="http://schemas.microsoft.com/office/drawing/2014/main" id="{833DC437-5E2B-AC22-0F37-D76877630B96}"/>
                  </a:ext>
                </a:extLst>
              </p:cNvPr>
              <p:cNvSpPr txBox="1">
                <a:spLocks noRot="1" noChangeAspect="1" noMove="1" noResize="1" noEditPoints="1" noAdjustHandles="1" noChangeArrowheads="1" noChangeShapeType="1" noTextEdit="1"/>
              </p:cNvSpPr>
              <p:nvPr/>
            </p:nvSpPr>
            <p:spPr>
              <a:xfrm>
                <a:off x="6818074" y="5160862"/>
                <a:ext cx="1853905" cy="792909"/>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5B5E1B-42C3-9165-7DD1-D1E9C07E6223}"/>
                  </a:ext>
                </a:extLst>
              </p:cNvPr>
              <p:cNvSpPr txBox="1"/>
              <p:nvPr/>
            </p:nvSpPr>
            <p:spPr>
              <a:xfrm>
                <a:off x="8671438" y="5372650"/>
                <a:ext cx="6556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tx1"/>
                          </a:solidFill>
                          <a:latin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oMath>
                  </m:oMathPara>
                </a14:m>
                <a:endParaRPr lang="en-GB" sz="2400" dirty="0"/>
              </a:p>
            </p:txBody>
          </p:sp>
        </mc:Choice>
        <mc:Fallback xmlns="">
          <p:sp>
            <p:nvSpPr>
              <p:cNvPr id="9" name="TextBox 8">
                <a:extLst>
                  <a:ext uri="{FF2B5EF4-FFF2-40B4-BE49-F238E27FC236}">
                    <a16:creationId xmlns:a16="http://schemas.microsoft.com/office/drawing/2014/main" id="{895B5E1B-42C3-9165-7DD1-D1E9C07E6223}"/>
                  </a:ext>
                </a:extLst>
              </p:cNvPr>
              <p:cNvSpPr txBox="1">
                <a:spLocks noRot="1" noChangeAspect="1" noMove="1" noResize="1" noEditPoints="1" noAdjustHandles="1" noChangeArrowheads="1" noChangeShapeType="1" noTextEdit="1"/>
              </p:cNvSpPr>
              <p:nvPr/>
            </p:nvSpPr>
            <p:spPr>
              <a:xfrm>
                <a:off x="8671438" y="5372650"/>
                <a:ext cx="655692" cy="369332"/>
              </a:xfrm>
              <a:prstGeom prst="rect">
                <a:avLst/>
              </a:prstGeom>
              <a:blipFill>
                <a:blip r:embed="rId14"/>
                <a:stretch>
                  <a:fillRect l="-4630" r="-2778" b="-13115"/>
                </a:stretch>
              </a:blipFill>
            </p:spPr>
            <p:txBody>
              <a:bodyPr/>
              <a:lstStyle/>
              <a:p>
                <a:r>
                  <a:rPr lang="en-GB">
                    <a:noFill/>
                  </a:rPr>
                  <a:t> </a:t>
                </a:r>
              </a:p>
            </p:txBody>
          </p:sp>
        </mc:Fallback>
      </mc:AlternateContent>
    </p:spTree>
    <p:extLst>
      <p:ext uri="{BB962C8B-B14F-4D97-AF65-F5344CB8AC3E}">
        <p14:creationId xmlns:p14="http://schemas.microsoft.com/office/powerpoint/2010/main" val="348155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Market Data Inputs – General Case</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i="1" smtClean="0">
                                  <a:solidFill>
                                    <a:schemeClr val="tx1"/>
                                  </a:solidFill>
                                  <a:latin typeface="Cambria Math" panose="02040503050406030204" pitchFamily="18" charset="0"/>
                                  <a:ea typeface="Cambria Math" panose="02040503050406030204" pitchFamily="18" charset="0"/>
                                </a:rPr>
                                <m:t>𝜎</m:t>
                              </m:r>
                            </m:e>
                            <m:sub>
                              <m:r>
                                <a:rPr lang="en-GB" sz="2400" b="0" i="1" smtClean="0">
                                  <a:solidFill>
                                    <a:schemeClr val="tx1"/>
                                  </a:solidFill>
                                  <a:latin typeface="Cambria Math" panose="02040503050406030204" pitchFamily="18" charset="0"/>
                                  <a:ea typeface="Cambria Math" panose="02040503050406030204" pitchFamily="18" charset="0"/>
                                </a:rPr>
                                <m:t>𝐾</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48986" cy="857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1" i="1" smtClean="0">
                              <a:solidFill>
                                <a:schemeClr val="accent4">
                                  <a:lumMod val="60000"/>
                                  <a:lumOff val="40000"/>
                                </a:schemeClr>
                              </a:solidFill>
                              <a:latin typeface="Cambria Math" panose="02040503050406030204" pitchFamily="18" charset="0"/>
                            </a:rPr>
                          </m:ctrlPr>
                        </m:sSubPr>
                        <m:e>
                          <m:r>
                            <a:rPr lang="en-GB" sz="2400" b="1" i="1" smtClean="0">
                              <a:solidFill>
                                <a:schemeClr val="accent4">
                                  <a:lumMod val="60000"/>
                                  <a:lumOff val="40000"/>
                                </a:schemeClr>
                              </a:solidFill>
                              <a:latin typeface="Cambria Math" panose="02040503050406030204" pitchFamily="18" charset="0"/>
                            </a:rPr>
                            <m:t>𝑺</m:t>
                          </m:r>
                        </m:e>
                        <m:sub>
                          <m:r>
                            <a:rPr lang="en-GB" sz="2400" b="1" i="1" smtClean="0">
                              <a:solidFill>
                                <a:schemeClr val="accent4">
                                  <a:lumMod val="60000"/>
                                  <a:lumOff val="40000"/>
                                </a:schemeClr>
                              </a:solidFill>
                              <a:latin typeface="Cambria Math" panose="02040503050406030204" pitchFamily="18" charset="0"/>
                            </a:rPr>
                            <m:t>𝒕</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𝐷𝐹</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48986" cy="85773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𝜎</m:t>
                          </m:r>
                        </m:e>
                        <m:sub>
                          <m:r>
                            <a:rPr lang="en-GB" sz="2000" i="1">
                              <a:solidFill>
                                <a:schemeClr val="accent4"/>
                              </a:solidFill>
                              <a:latin typeface="Cambria Math" panose="02040503050406030204" pitchFamily="18" charset="0"/>
                              <a:ea typeface="Cambria Math" panose="02040503050406030204" pitchFamily="18" charset="0"/>
                            </a:rPr>
                            <m:t>𝐾</m:t>
                          </m:r>
                          <m:r>
                            <a:rPr lang="en-GB" sz="2000" i="1">
                              <a:solidFill>
                                <a:schemeClr val="accent4"/>
                              </a:solidFill>
                              <a:latin typeface="Cambria Math" panose="02040503050406030204" pitchFamily="18" charset="0"/>
                              <a:ea typeface="Cambria Math" panose="02040503050406030204" pitchFamily="18" charset="0"/>
                            </a:rPr>
                            <m:t>,</m:t>
                          </m:r>
                          <m:r>
                            <a:rPr lang="en-GB" sz="2000" i="1">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E7D5369-50F1-12B0-378F-3D0DE6ECA67C}"/>
                  </a:ext>
                </a:extLst>
              </p:cNvPr>
              <p:cNvSpPr txBox="1"/>
              <p:nvPr/>
            </p:nvSpPr>
            <p:spPr>
              <a:xfrm>
                <a:off x="6398922" y="4842339"/>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lumMod val="60000"/>
                                  <a:lumOff val="40000"/>
                                </a:schemeClr>
                              </a:solidFill>
                              <a:latin typeface="Cambria Math" panose="02040503050406030204" pitchFamily="18" charset="0"/>
                            </a:rPr>
                          </m:ctrlPr>
                        </m:sSubPr>
                        <m:e>
                          <m:r>
                            <a:rPr lang="en-GB" sz="2000" b="0" i="1" smtClean="0">
                              <a:solidFill>
                                <a:schemeClr val="accent4">
                                  <a:lumMod val="60000"/>
                                  <a:lumOff val="40000"/>
                                </a:schemeClr>
                              </a:solidFill>
                              <a:latin typeface="Cambria Math" panose="02040503050406030204" pitchFamily="18" charset="0"/>
                            </a:rPr>
                            <m:t>𝑆</m:t>
                          </m:r>
                        </m:e>
                        <m:sub>
                          <m:r>
                            <a:rPr lang="en-GB" sz="2000" b="0" i="1" smtClean="0">
                              <a:solidFill>
                                <a:schemeClr val="accent4">
                                  <a:lumMod val="60000"/>
                                  <a:lumOff val="40000"/>
                                </a:schemeClr>
                              </a:solidFill>
                              <a:latin typeface="Cambria Math" panose="02040503050406030204" pitchFamily="18" charset="0"/>
                            </a:rPr>
                            <m:t>𝑡</m:t>
                          </m:r>
                        </m:sub>
                      </m:sSub>
                    </m:oMath>
                  </m:oMathPara>
                </a14:m>
                <a:endParaRPr lang="en-GB" sz="2000" dirty="0">
                  <a:solidFill>
                    <a:schemeClr val="accent4">
                      <a:lumMod val="60000"/>
                      <a:lumOff val="40000"/>
                    </a:schemeClr>
                  </a:solidFill>
                </a:endParaRPr>
              </a:p>
            </p:txBody>
          </p:sp>
        </mc:Choice>
        <mc:Fallback xmlns="">
          <p:sp>
            <p:nvSpPr>
              <p:cNvPr id="50" name="TextBox 49">
                <a:extLst>
                  <a:ext uri="{FF2B5EF4-FFF2-40B4-BE49-F238E27FC236}">
                    <a16:creationId xmlns:a16="http://schemas.microsoft.com/office/drawing/2014/main" id="{4E7D5369-50F1-12B0-378F-3D0DE6ECA67C}"/>
                  </a:ext>
                </a:extLst>
              </p:cNvPr>
              <p:cNvSpPr txBox="1">
                <a:spLocks noRot="1" noChangeAspect="1" noMove="1" noResize="1" noEditPoints="1" noAdjustHandles="1" noChangeArrowheads="1" noChangeShapeType="1" noTextEdit="1"/>
              </p:cNvSpPr>
              <p:nvPr/>
            </p:nvSpPr>
            <p:spPr>
              <a:xfrm>
                <a:off x="6398922" y="4842339"/>
                <a:ext cx="1135828" cy="400110"/>
              </a:xfrm>
              <a:prstGeom prst="rect">
                <a:avLst/>
              </a:prstGeom>
              <a:blipFill>
                <a:blip r:embed="rId10"/>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9181C896-FC81-1C26-8EF0-82E0E0ED59B1}"/>
              </a:ext>
            </a:extLst>
          </p:cNvPr>
          <p:cNvSpPr txBox="1"/>
          <p:nvPr/>
        </p:nvSpPr>
        <p:spPr>
          <a:xfrm>
            <a:off x="7870463" y="4857340"/>
            <a:ext cx="3751382" cy="400110"/>
          </a:xfrm>
          <a:prstGeom prst="rect">
            <a:avLst/>
          </a:prstGeom>
          <a:noFill/>
        </p:spPr>
        <p:txBody>
          <a:bodyPr wrap="square" rtlCol="0">
            <a:spAutoFit/>
          </a:bodyPr>
          <a:lstStyle/>
          <a:p>
            <a:r>
              <a:rPr lang="en-GB" sz="2000" dirty="0">
                <a:solidFill>
                  <a:schemeClr val="accent4">
                    <a:lumMod val="60000"/>
                    <a:lumOff val="40000"/>
                  </a:schemeClr>
                </a:solidFill>
              </a:rPr>
              <a:t>Spot Price</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3FA299C5-4DC4-C4E9-058A-AA4841611E3C}"/>
              </a:ext>
            </a:extLst>
          </p:cNvPr>
          <p:cNvCxnSpPr/>
          <p:nvPr/>
        </p:nvCxnSpPr>
        <p:spPr>
          <a:xfrm>
            <a:off x="6413401" y="4832167"/>
            <a:ext cx="5046657" cy="0"/>
          </a:xfrm>
          <a:prstGeom prst="line">
            <a:avLst/>
          </a:prstGeom>
          <a:ln>
            <a:solidFill>
              <a:schemeClr val="accent4"/>
            </a:solidFill>
            <a:prstDash val="lgDash"/>
          </a:ln>
        </p:spPr>
        <p:style>
          <a:lnRef idx="1">
            <a:schemeClr val="accent2"/>
          </a:lnRef>
          <a:fillRef idx="0">
            <a:schemeClr val="accent2"/>
          </a:fillRef>
          <a:effectRef idx="0">
            <a:schemeClr val="accent2"/>
          </a:effectRef>
          <a:fontRef idx="minor">
            <a:schemeClr val="tx1"/>
          </a:fontRef>
        </p:style>
      </p:cxnSp>
      <p:cxnSp>
        <p:nvCxnSpPr>
          <p:cNvPr id="4" name="Straight Arrow Connector 3">
            <a:extLst>
              <a:ext uri="{FF2B5EF4-FFF2-40B4-BE49-F238E27FC236}">
                <a16:creationId xmlns:a16="http://schemas.microsoft.com/office/drawing/2014/main" id="{6C15BB33-CFCC-1610-E457-2C8BD843B45D}"/>
              </a:ext>
            </a:extLst>
          </p:cNvPr>
          <p:cNvCxnSpPr>
            <a:cxnSpLocks/>
            <a:stCxn id="50" idx="0"/>
          </p:cNvCxnSpPr>
          <p:nvPr/>
        </p:nvCxnSpPr>
        <p:spPr>
          <a:xfrm flipH="1" flipV="1">
            <a:off x="6096000" y="2686929"/>
            <a:ext cx="870836" cy="2155410"/>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09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8B4-9102-AE4C-982F-FFDEA6F430AF}"/>
              </a:ext>
            </a:extLst>
          </p:cNvPr>
          <p:cNvSpPr>
            <a:spLocks noGrp="1"/>
          </p:cNvSpPr>
          <p:nvPr>
            <p:ph type="ctrTitle"/>
          </p:nvPr>
        </p:nvSpPr>
        <p:spPr/>
        <p:txBody>
          <a:bodyPr/>
          <a:lstStyle/>
          <a:p>
            <a:r>
              <a:rPr lang="en-GB" dirty="0"/>
              <a:t>Market Data Inputs – General Case</a:t>
            </a:r>
          </a:p>
        </p:txBody>
      </p:sp>
      <p:sp>
        <p:nvSpPr>
          <p:cNvPr id="3" name="Text Placeholder 2">
            <a:extLst>
              <a:ext uri="{FF2B5EF4-FFF2-40B4-BE49-F238E27FC236}">
                <a16:creationId xmlns:a16="http://schemas.microsoft.com/office/drawing/2014/main" id="{7E0EC27E-7701-3726-513A-88A2877CA078}"/>
              </a:ext>
            </a:extLst>
          </p:cNvPr>
          <p:cNvSpPr>
            <a:spLocks noGrp="1"/>
          </p:cNvSpPr>
          <p:nvPr>
            <p:ph type="body" sz="quarter" idx="10"/>
          </p:nvPr>
        </p:nvSpPr>
        <p:spPr/>
        <p:txBody>
          <a:bodyPr/>
          <a:lstStyle/>
          <a:p>
            <a:r>
              <a:rPr lang="en-US" sz="1400" dirty="0"/>
              <a:t>European Equity Option - Calibration &amp; Pricing</a:t>
            </a:r>
            <a:endParaRPr lang="en-GB" dirty="0"/>
          </a:p>
        </p:txBody>
      </p:sp>
      <p:sp>
        <p:nvSpPr>
          <p:cNvPr id="22" name="Rectangle 21">
            <a:extLst>
              <a:ext uri="{FF2B5EF4-FFF2-40B4-BE49-F238E27FC236}">
                <a16:creationId xmlns:a16="http://schemas.microsoft.com/office/drawing/2014/main" id="{3856E74F-463E-6313-10B8-07A46A2EDAB1}"/>
              </a:ext>
            </a:extLst>
          </p:cNvPr>
          <p:cNvSpPr/>
          <p:nvPr/>
        </p:nvSpPr>
        <p:spPr>
          <a:xfrm>
            <a:off x="468920" y="940904"/>
            <a:ext cx="11194144" cy="193816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57">
                <a:extLst>
                  <a:ext uri="{FF2B5EF4-FFF2-40B4-BE49-F238E27FC236}">
                    <a16:creationId xmlns:a16="http://schemas.microsoft.com/office/drawing/2014/main" id="{00000000-0008-0000-0800-00003A000000}"/>
                  </a:ext>
                </a:extLst>
              </p:cNvPr>
              <p:cNvSpPr txBox="1"/>
              <p:nvPr/>
            </p:nvSpPr>
            <p:spPr>
              <a:xfrm>
                <a:off x="759987" y="1291616"/>
                <a:ext cx="5110758" cy="41684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solidFill>
                            <a:schemeClr val="tx1"/>
                          </a:solidFill>
                          <a:latin typeface="Cambria Math" panose="02040503050406030204" pitchFamily="18" charset="0"/>
                        </a:rPr>
                        <m:t>𝐷</m:t>
                      </m:r>
                      <m:sSub>
                        <m:sSubPr>
                          <m:ctrlPr>
                            <a:rPr lang="en-GB" sz="240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1</m:t>
                                  </m:r>
                                </m:sub>
                              </m:sSub>
                            </m:e>
                          </m:d>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rPr>
                            <m:t>𝐾</m:t>
                          </m:r>
                          <m:r>
                            <a:rPr lang="en-GB" sz="2400" i="1">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𝑁</m:t>
                          </m:r>
                          <m:d>
                            <m:dPr>
                              <m:ctrlPr>
                                <a:rPr lang="en-GB" sz="2400" i="1">
                                  <a:solidFill>
                                    <a:schemeClr val="tx1"/>
                                  </a:solidFill>
                                  <a:latin typeface="Cambria Math" panose="02040503050406030204" pitchFamily="18" charset="0"/>
                                </a:rPr>
                              </m:ctrlPr>
                            </m:dPr>
                            <m:e>
                              <m:sSub>
                                <m:sSubPr>
                                  <m:ctrlPr>
                                    <a:rPr lang="en-GB" sz="2400" i="1">
                                      <a:solidFill>
                                        <a:schemeClr val="tx1"/>
                                      </a:solidFill>
                                      <a:latin typeface="Cambria Math" panose="02040503050406030204" pitchFamily="18" charset="0"/>
                                    </a:rPr>
                                  </m:ctrlPr>
                                </m:sSubPr>
                                <m:e>
                                  <m:r>
                                    <a:rPr lang="en-GB" sz="2400" i="1" smtClean="0">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rPr>
                                    <m:t>𝑑</m:t>
                                  </m:r>
                                </m:e>
                                <m:sub>
                                  <m:r>
                                    <a:rPr lang="en-GB" sz="2400" i="1">
                                      <a:solidFill>
                                        <a:schemeClr val="tx1"/>
                                      </a:solidFill>
                                      <a:latin typeface="Cambria Math" panose="02040503050406030204" pitchFamily="18" charset="0"/>
                                    </a:rPr>
                                    <m:t>2</m:t>
                                  </m:r>
                                </m:sub>
                              </m:sSub>
                            </m:e>
                          </m:d>
                        </m:e>
                      </m:d>
                    </m:oMath>
                  </m:oMathPara>
                </a14:m>
                <a:endParaRPr lang="en-GB" sz="2400" i="1" dirty="0">
                  <a:latin typeface="Cambria Math" panose="02040503050406030204" pitchFamily="18" charset="0"/>
                </a:endParaRPr>
              </a:p>
            </p:txBody>
          </p:sp>
        </mc:Choice>
        <mc:Fallback xmlns="">
          <p:sp>
            <p:nvSpPr>
              <p:cNvPr id="17" name="TextBox 57">
                <a:extLst>
                  <a:ext uri="{FF2B5EF4-FFF2-40B4-BE49-F238E27FC236}">
                    <a16:creationId xmlns:a16="http://schemas.microsoft.com/office/drawing/2014/main" id="{00000000-0008-0000-0800-00003A000000}"/>
                  </a:ext>
                </a:extLst>
              </p:cNvPr>
              <p:cNvSpPr txBox="1">
                <a:spLocks noRot="1" noChangeAspect="1" noMove="1" noResize="1" noEditPoints="1" noAdjustHandles="1" noChangeArrowheads="1" noChangeShapeType="1" noTextEdit="1"/>
              </p:cNvSpPr>
              <p:nvPr/>
            </p:nvSpPr>
            <p:spPr>
              <a:xfrm>
                <a:off x="759987" y="1291616"/>
                <a:ext cx="5110758" cy="41684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A435F7-8B86-0AB4-8CD6-1C43E4E0A55B}"/>
                  </a:ext>
                </a:extLst>
              </p:cNvPr>
              <p:cNvSpPr txBox="1"/>
              <p:nvPr/>
            </p:nvSpPr>
            <p:spPr>
              <a:xfrm>
                <a:off x="7234542" y="953735"/>
                <a:ext cx="3893003" cy="1159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1</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𝑑</m:t>
                          </m:r>
                        </m:e>
                        <m:sub>
                          <m:r>
                            <a:rPr lang="en-GB" sz="2400" b="0" i="1" smtClean="0">
                              <a:solidFill>
                                <a:schemeClr val="tx1"/>
                              </a:solidFill>
                              <a:latin typeface="Cambria Math" panose="02040503050406030204" pitchFamily="18" charset="0"/>
                            </a:rPr>
                            <m:t>2</m:t>
                          </m:r>
                        </m:sub>
                      </m:sSub>
                      <m:r>
                        <a:rPr lang="en-GB" sz="2400" i="1">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func>
                            <m:funcPr>
                              <m:ctrlPr>
                                <a:rPr lang="en-GB" sz="2400" i="1">
                                  <a:solidFill>
                                    <a:schemeClr val="tx1"/>
                                  </a:solidFill>
                                  <a:latin typeface="Cambria Math" panose="02040503050406030204" pitchFamily="18" charset="0"/>
                                </a:rPr>
                              </m:ctrlPr>
                            </m:funcPr>
                            <m:fName>
                              <m:r>
                                <m:rPr>
                                  <m:sty m:val="p"/>
                                </m:rPr>
                                <a:rPr lang="en-GB" sz="2400" i="1">
                                  <a:solidFill>
                                    <a:schemeClr val="tx1"/>
                                  </a:solidFill>
                                  <a:latin typeface="Cambria Math" panose="02040503050406030204" pitchFamily="18" charset="0"/>
                                </a:rPr>
                                <m:t>ln</m:t>
                              </m:r>
                            </m:fName>
                            <m:e>
                              <m:d>
                                <m:dPr>
                                  <m:ctrlPr>
                                    <a:rPr lang="en-GB" sz="2400" i="1">
                                      <a:solidFill>
                                        <a:schemeClr val="tx1"/>
                                      </a:solidFill>
                                      <a:latin typeface="Cambria Math" panose="02040503050406030204" pitchFamily="18" charset="0"/>
                                    </a:rPr>
                                  </m:ctrlPr>
                                </m:dPr>
                                <m:e>
                                  <m:f>
                                    <m:fPr>
                                      <m:ctrlPr>
                                        <a:rPr lang="en-GB" sz="2400" i="1">
                                          <a:solidFill>
                                            <a:schemeClr val="tx1"/>
                                          </a:solidFill>
                                          <a:latin typeface="Cambria Math" panose="02040503050406030204" pitchFamily="18" charset="0"/>
                                        </a:rPr>
                                      </m:ctrlPr>
                                    </m:fPr>
                                    <m:num>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num>
                                    <m:den>
                                      <m:r>
                                        <a:rPr lang="en-GB" sz="2400" b="0" i="1" smtClean="0">
                                          <a:solidFill>
                                            <a:schemeClr val="tx1"/>
                                          </a:solidFill>
                                          <a:latin typeface="Cambria Math" panose="02040503050406030204" pitchFamily="18" charset="0"/>
                                        </a:rPr>
                                        <m:t>𝐾</m:t>
                                      </m:r>
                                    </m:den>
                                  </m:f>
                                </m:e>
                              </m:d>
                            </m:e>
                          </m:func>
                          <m:r>
                            <a:rPr lang="en-GB" sz="2400" i="1">
                              <a:solidFill>
                                <a:schemeClr val="tx1"/>
                              </a:solidFill>
                              <a:latin typeface="Cambria Math" panose="02040503050406030204" pitchFamily="18" charset="0"/>
                              <a:ea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1</m:t>
                              </m:r>
                            </m:num>
                            <m:den>
                              <m:r>
                                <a:rPr lang="en-GB" sz="2400" i="1">
                                  <a:solidFill>
                                    <a:schemeClr val="tx1"/>
                                  </a:solidFill>
                                  <a:latin typeface="Cambria Math" panose="02040503050406030204" pitchFamily="18" charset="0"/>
                                </a:rPr>
                                <m:t>2</m:t>
                              </m:r>
                            </m:den>
                          </m:f>
                          <m:r>
                            <a:rPr lang="en-GB" sz="2400" i="1">
                              <a:solidFill>
                                <a:schemeClr val="tx1"/>
                              </a:solidFill>
                              <a:latin typeface="Cambria Math" panose="02040503050406030204" pitchFamily="18" charset="0"/>
                            </a:rPr>
                            <m:t>∙</m:t>
                          </m:r>
                          <m:sSubSup>
                            <m:sSubSupPr>
                              <m:ctrlPr>
                                <a:rPr lang="en-GB" sz="2400" b="0" i="1" smtClean="0">
                                  <a:latin typeface="Cambria Math" panose="02040503050406030204" pitchFamily="18" charset="0"/>
                                  <a:ea typeface="Cambria Math" panose="02040503050406030204" pitchFamily="18" charset="0"/>
                                </a:rPr>
                              </m:ctrlPr>
                            </m:sSubSup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up>
                              <m:r>
                                <a:rPr lang="en-GB" sz="2400" b="0" i="1" smtClean="0">
                                  <a:latin typeface="Cambria Math" panose="02040503050406030204" pitchFamily="18" charset="0"/>
                                  <a:ea typeface="Cambria Math" panose="02040503050406030204" pitchFamily="18" charset="0"/>
                                </a:rPr>
                                <m:t>2</m:t>
                              </m:r>
                            </m:sup>
                          </m:sSubSup>
                          <m:r>
                            <a:rPr lang="en-GB" sz="240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𝜎</m:t>
                              </m:r>
                            </m:e>
                            <m:sub>
                              <m:r>
                                <a:rPr lang="en-GB" sz="2400" i="1">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sub>
                          </m:sSub>
                          <m:rad>
                            <m:radPr>
                              <m:degHide m:val="on"/>
                              <m:ctrlPr>
                                <a:rPr lang="en-GB" sz="2400" i="1">
                                  <a:solidFill>
                                    <a:schemeClr val="tx1"/>
                                  </a:solidFill>
                                  <a:latin typeface="Cambria Math" panose="02040503050406030204" pitchFamily="18" charset="0"/>
                                </a:rPr>
                              </m:ctrlPr>
                            </m:radPr>
                            <m:deg/>
                            <m:e>
                              <m:r>
                                <a:rPr lang="en-GB" sz="2400" b="0" i="1" smtClean="0">
                                  <a:solidFill>
                                    <a:schemeClr val="tx1"/>
                                  </a:solidFill>
                                  <a:latin typeface="Cambria Math" panose="02040503050406030204" pitchFamily="18" charset="0"/>
                                </a:rPr>
                                <m:t>𝑡</m:t>
                              </m:r>
                            </m:e>
                          </m:rad>
                        </m:den>
                      </m:f>
                    </m:oMath>
                  </m:oMathPara>
                </a14:m>
                <a:endParaRPr lang="en-GB" sz="2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CA435F7-8B86-0AB4-8CD6-1C43E4E0A55B}"/>
                  </a:ext>
                </a:extLst>
              </p:cNvPr>
              <p:cNvSpPr txBox="1">
                <a:spLocks noRot="1" noChangeAspect="1" noMove="1" noResize="1" noEditPoints="1" noAdjustHandles="1" noChangeArrowheads="1" noChangeShapeType="1" noTextEdit="1"/>
              </p:cNvSpPr>
              <p:nvPr/>
            </p:nvSpPr>
            <p:spPr>
              <a:xfrm>
                <a:off x="7234542" y="953735"/>
                <a:ext cx="3893003" cy="1159805"/>
              </a:xfrm>
              <a:prstGeom prst="rect">
                <a:avLst/>
              </a:prstGeom>
              <a:blipFill>
                <a:blip r:embed="rId4"/>
                <a:stretch>
                  <a:fillRect/>
                </a:stretch>
              </a:blipFill>
            </p:spPr>
            <p:txBody>
              <a:bodyPr/>
              <a:lstStyle/>
              <a:p>
                <a:r>
                  <a:rPr lang="en-GB">
                    <a:noFill/>
                  </a:rPr>
                  <a:t> </a:t>
                </a:r>
              </a:p>
            </p:txBody>
          </p:sp>
        </mc:Fallback>
      </mc:AlternateContent>
      <p:sp>
        <p:nvSpPr>
          <p:cNvPr id="32" name="Rectangle: Rounded Corners 31">
            <a:extLst>
              <a:ext uri="{FF2B5EF4-FFF2-40B4-BE49-F238E27FC236}">
                <a16:creationId xmlns:a16="http://schemas.microsoft.com/office/drawing/2014/main" id="{461F7BBA-9C64-3823-2764-9728114E9044}"/>
              </a:ext>
            </a:extLst>
          </p:cNvPr>
          <p:cNvSpPr/>
          <p:nvPr/>
        </p:nvSpPr>
        <p:spPr>
          <a:xfrm>
            <a:off x="504911" y="3259171"/>
            <a:ext cx="5245121" cy="63175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a:t>Interest Rate Data</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EDEEAC-4A07-A1DF-DA8F-34B5BB1153E8}"/>
                  </a:ext>
                </a:extLst>
              </p:cNvPr>
              <p:cNvSpPr txBox="1"/>
              <p:nvPr/>
            </p:nvSpPr>
            <p:spPr>
              <a:xfrm>
                <a:off x="844954" y="4010867"/>
                <a:ext cx="114998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2"/>
                          </a:solidFill>
                          <a:latin typeface="Cambria Math" panose="02040503050406030204" pitchFamily="18" charset="0"/>
                        </a:rPr>
                        <m:t>𝐷</m:t>
                      </m:r>
                      <m:sSub>
                        <m:sSubPr>
                          <m:ctrlPr>
                            <a:rPr lang="en-GB" sz="2000" b="0" i="1" smtClean="0">
                              <a:solidFill>
                                <a:schemeClr val="accent2"/>
                              </a:solidFill>
                              <a:latin typeface="Cambria Math" panose="02040503050406030204" pitchFamily="18" charset="0"/>
                            </a:rPr>
                          </m:ctrlPr>
                        </m:sSubPr>
                        <m:e>
                          <m:r>
                            <a:rPr lang="en-GB" sz="2000" b="0" i="1" smtClean="0">
                              <a:solidFill>
                                <a:schemeClr val="accent2"/>
                              </a:solidFill>
                              <a:latin typeface="Cambria Math" panose="02040503050406030204" pitchFamily="18" charset="0"/>
                            </a:rPr>
                            <m:t>𝐹</m:t>
                          </m:r>
                        </m:e>
                        <m:sub>
                          <m:r>
                            <a:rPr lang="en-GB" sz="2000" b="0" i="1" smtClean="0">
                              <a:solidFill>
                                <a:schemeClr val="accent2"/>
                              </a:solidFill>
                              <a:latin typeface="Cambria Math" panose="02040503050406030204" pitchFamily="18" charset="0"/>
                            </a:rPr>
                            <m:t>𝑡</m:t>
                          </m:r>
                        </m:sub>
                      </m:sSub>
                    </m:oMath>
                  </m:oMathPara>
                </a14:m>
                <a:endParaRPr lang="en-GB" sz="2000" dirty="0">
                  <a:solidFill>
                    <a:schemeClr val="accent2"/>
                  </a:solidFill>
                </a:endParaRPr>
              </a:p>
            </p:txBody>
          </p:sp>
        </mc:Choice>
        <mc:Fallback xmlns="">
          <p:sp>
            <p:nvSpPr>
              <p:cNvPr id="33" name="TextBox 32">
                <a:extLst>
                  <a:ext uri="{FF2B5EF4-FFF2-40B4-BE49-F238E27FC236}">
                    <a16:creationId xmlns:a16="http://schemas.microsoft.com/office/drawing/2014/main" id="{13EDEEAC-4A07-A1DF-DA8F-34B5BB1153E8}"/>
                  </a:ext>
                </a:extLst>
              </p:cNvPr>
              <p:cNvSpPr txBox="1">
                <a:spLocks noRot="1" noChangeAspect="1" noMove="1" noResize="1" noEditPoints="1" noAdjustHandles="1" noChangeArrowheads="1" noChangeShapeType="1" noTextEdit="1"/>
              </p:cNvSpPr>
              <p:nvPr/>
            </p:nvSpPr>
            <p:spPr>
              <a:xfrm>
                <a:off x="844954" y="4010867"/>
                <a:ext cx="1149985" cy="400110"/>
              </a:xfrm>
              <a:prstGeom prst="rect">
                <a:avLst/>
              </a:prstGeom>
              <a:blipFill>
                <a:blip r:embed="rId5"/>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BF69A6C5-CA1F-F6E8-28C9-1B91D3E7A62B}"/>
              </a:ext>
            </a:extLst>
          </p:cNvPr>
          <p:cNvSpPr txBox="1"/>
          <p:nvPr/>
        </p:nvSpPr>
        <p:spPr>
          <a:xfrm>
            <a:off x="2297861" y="4010867"/>
            <a:ext cx="3798139" cy="400110"/>
          </a:xfrm>
          <a:prstGeom prst="rect">
            <a:avLst/>
          </a:prstGeom>
          <a:noFill/>
        </p:spPr>
        <p:txBody>
          <a:bodyPr wrap="square" rtlCol="0">
            <a:spAutoFit/>
          </a:bodyPr>
          <a:lstStyle/>
          <a:p>
            <a:r>
              <a:rPr lang="en-GB" sz="2000" dirty="0">
                <a:solidFill>
                  <a:schemeClr val="accent2"/>
                </a:solidFill>
              </a:rPr>
              <a:t>Discount Factor</a:t>
            </a:r>
          </a:p>
        </p:txBody>
      </p:sp>
      <p:sp>
        <p:nvSpPr>
          <p:cNvPr id="42" name="Rectangle: Rounded Corners 41">
            <a:extLst>
              <a:ext uri="{FF2B5EF4-FFF2-40B4-BE49-F238E27FC236}">
                <a16:creationId xmlns:a16="http://schemas.microsoft.com/office/drawing/2014/main" id="{35090A39-A094-EC4E-6381-EF1521AFF085}"/>
              </a:ext>
            </a:extLst>
          </p:cNvPr>
          <p:cNvSpPr/>
          <p:nvPr/>
        </p:nvSpPr>
        <p:spPr>
          <a:xfrm>
            <a:off x="6376724" y="3259171"/>
            <a:ext cx="5245121" cy="6317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b="1" dirty="0"/>
              <a:t>Equity Data</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4A780F-7FB1-D1C4-A0C5-A3B603E36B40}"/>
                  </a:ext>
                </a:extLst>
              </p:cNvPr>
              <p:cNvSpPr txBox="1"/>
              <p:nvPr/>
            </p:nvSpPr>
            <p:spPr>
              <a:xfrm>
                <a:off x="6398922" y="3980504"/>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𝐹</m:t>
                          </m:r>
                        </m:e>
                        <m:sub>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3" name="TextBox 42">
                <a:extLst>
                  <a:ext uri="{FF2B5EF4-FFF2-40B4-BE49-F238E27FC236}">
                    <a16:creationId xmlns:a16="http://schemas.microsoft.com/office/drawing/2014/main" id="{484A780F-7FB1-D1C4-A0C5-A3B603E36B40}"/>
                  </a:ext>
                </a:extLst>
              </p:cNvPr>
              <p:cNvSpPr txBox="1">
                <a:spLocks noRot="1" noChangeAspect="1" noMove="1" noResize="1" noEditPoints="1" noAdjustHandles="1" noChangeArrowheads="1" noChangeShapeType="1" noTextEdit="1"/>
              </p:cNvSpPr>
              <p:nvPr/>
            </p:nvSpPr>
            <p:spPr>
              <a:xfrm>
                <a:off x="6398922" y="3980504"/>
                <a:ext cx="1135828" cy="400110"/>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C6CA061C-E211-82DC-B8CD-9A389CD4EA50}"/>
              </a:ext>
            </a:extLst>
          </p:cNvPr>
          <p:cNvSpPr txBox="1"/>
          <p:nvPr/>
        </p:nvSpPr>
        <p:spPr>
          <a:xfrm>
            <a:off x="7870463" y="3995505"/>
            <a:ext cx="3751382" cy="400110"/>
          </a:xfrm>
          <a:prstGeom prst="rect">
            <a:avLst/>
          </a:prstGeom>
          <a:noFill/>
        </p:spPr>
        <p:txBody>
          <a:bodyPr wrap="square" rtlCol="0">
            <a:spAutoFit/>
          </a:bodyPr>
          <a:lstStyle/>
          <a:p>
            <a:r>
              <a:rPr lang="en-GB" sz="2000" dirty="0">
                <a:solidFill>
                  <a:schemeClr val="accent4"/>
                </a:solidFill>
              </a:rPr>
              <a:t>Forward Price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D1286D-5506-410D-EB71-F3A141D1414D}"/>
                  </a:ext>
                </a:extLst>
              </p:cNvPr>
              <p:cNvSpPr txBox="1"/>
              <p:nvPr/>
            </p:nvSpPr>
            <p:spPr>
              <a:xfrm>
                <a:off x="844954" y="4424322"/>
                <a:ext cx="1149985" cy="41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2">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2">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2">
                                  <a:lumMod val="60000"/>
                                  <a:lumOff val="40000"/>
                                </a:schemeClr>
                              </a:solidFill>
                              <a:latin typeface="Cambria Math" panose="02040503050406030204" pitchFamily="18" charset="0"/>
                              <a:ea typeface="Cambria Math" panose="02040503050406030204" pitchFamily="18" charset="0"/>
                            </a:rPr>
                            <m:t>𝐹𝑤𝑑</m:t>
                          </m:r>
                        </m:sup>
                      </m:sSubSup>
                    </m:oMath>
                  </m:oMathPara>
                </a14:m>
                <a:endParaRPr lang="en-GB" sz="2000" dirty="0">
                  <a:solidFill>
                    <a:schemeClr val="accent2">
                      <a:lumMod val="60000"/>
                      <a:lumOff val="40000"/>
                    </a:schemeClr>
                  </a:solidFill>
                </a:endParaRPr>
              </a:p>
            </p:txBody>
          </p:sp>
        </mc:Choice>
        <mc:Fallback xmlns="">
          <p:sp>
            <p:nvSpPr>
              <p:cNvPr id="45" name="TextBox 44">
                <a:extLst>
                  <a:ext uri="{FF2B5EF4-FFF2-40B4-BE49-F238E27FC236}">
                    <a16:creationId xmlns:a16="http://schemas.microsoft.com/office/drawing/2014/main" id="{ACD1286D-5506-410D-EB71-F3A141D1414D}"/>
                  </a:ext>
                </a:extLst>
              </p:cNvPr>
              <p:cNvSpPr txBox="1">
                <a:spLocks noRot="1" noChangeAspect="1" noMove="1" noResize="1" noEditPoints="1" noAdjustHandles="1" noChangeArrowheads="1" noChangeShapeType="1" noTextEdit="1"/>
              </p:cNvSpPr>
              <p:nvPr/>
            </p:nvSpPr>
            <p:spPr>
              <a:xfrm>
                <a:off x="844954" y="4424322"/>
                <a:ext cx="1149985" cy="410241"/>
              </a:xfrm>
              <a:prstGeom prst="rect">
                <a:avLst/>
              </a:prstGeom>
              <a:blipFill>
                <a:blip r:embed="rId7"/>
                <a:stretch>
                  <a:fillRect b="-1493"/>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30D9CC3D-2ED8-296B-0C7A-5DE7E86691E3}"/>
              </a:ext>
            </a:extLst>
          </p:cNvPr>
          <p:cNvSpPr txBox="1"/>
          <p:nvPr/>
        </p:nvSpPr>
        <p:spPr>
          <a:xfrm>
            <a:off x="2297861" y="4424322"/>
            <a:ext cx="3798139" cy="400110"/>
          </a:xfrm>
          <a:prstGeom prst="rect">
            <a:avLst/>
          </a:prstGeom>
          <a:noFill/>
        </p:spPr>
        <p:txBody>
          <a:bodyPr wrap="square" rtlCol="0">
            <a:spAutoFit/>
          </a:bodyPr>
          <a:lstStyle/>
          <a:p>
            <a:r>
              <a:rPr lang="en-GB" sz="2000" dirty="0">
                <a:solidFill>
                  <a:schemeClr val="accent2">
                    <a:lumMod val="60000"/>
                    <a:lumOff val="40000"/>
                  </a:schemeClr>
                </a:solidFill>
              </a:rPr>
              <a:t>Discount Factor Forward</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4877AFF-26E5-240E-EFAF-63ECC8D9B986}"/>
                  </a:ext>
                </a:extLst>
              </p:cNvPr>
              <p:cNvSpPr txBox="1"/>
              <p:nvPr/>
            </p:nvSpPr>
            <p:spPr>
              <a:xfrm>
                <a:off x="5105755" y="1996032"/>
                <a:ext cx="2135072" cy="85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𝐹</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𝑆</m:t>
                          </m:r>
                        </m:e>
                        <m:sub>
                          <m:r>
                            <a:rPr lang="en-GB" sz="2400" b="0" i="1" smtClean="0">
                              <a:solidFill>
                                <a:schemeClr val="tx1"/>
                              </a:solidFill>
                              <a:latin typeface="Cambria Math" panose="02040503050406030204" pitchFamily="18" charset="0"/>
                            </a:rPr>
                            <m:t>𝑡</m:t>
                          </m:r>
                        </m:sub>
                      </m:sSub>
                      <m:r>
                        <a:rPr lang="en-GB" sz="2400" b="0" i="1" smtClean="0">
                          <a:solidFill>
                            <a:schemeClr val="tx1"/>
                          </a:solidFill>
                          <a:latin typeface="Cambria Math" panose="02040503050406030204" pitchFamily="18" charset="0"/>
                          <a:ea typeface="Cambria Math" panose="02040503050406030204" pitchFamily="18" charset="0"/>
                        </a:rPr>
                        <m:t>∙</m:t>
                      </m:r>
                      <m:f>
                        <m:fPr>
                          <m:ctrlPr>
                            <a:rPr lang="en-GB" sz="2400" b="0" i="1" smtClean="0">
                              <a:solidFill>
                                <a:schemeClr val="tx1"/>
                              </a:solidFill>
                              <a:latin typeface="Cambria Math" panose="02040503050406030204" pitchFamily="18" charset="0"/>
                              <a:ea typeface="Cambria Math" panose="02040503050406030204" pitchFamily="18" charset="0"/>
                            </a:rPr>
                          </m:ctrlPr>
                        </m:fPr>
                        <m:num>
                          <m:sSubSup>
                            <m:sSubSupPr>
                              <m:ctrlP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ctrlPr>
                            </m:sSubSupPr>
                            <m:e>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𝑫𝑭</m:t>
                              </m:r>
                            </m:e>
                            <m:sub>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𝒕</m:t>
                              </m:r>
                            </m:sub>
                            <m:sup>
                              <m:r>
                                <a:rPr lang="en-GB" sz="2400" b="1" i="1" smtClean="0">
                                  <a:solidFill>
                                    <a:schemeClr val="accent4">
                                      <a:lumMod val="60000"/>
                                      <a:lumOff val="40000"/>
                                    </a:schemeClr>
                                  </a:solidFill>
                                  <a:latin typeface="Cambria Math" panose="02040503050406030204" pitchFamily="18" charset="0"/>
                                  <a:ea typeface="Cambria Math" panose="02040503050406030204" pitchFamily="18" charset="0"/>
                                </a:rPr>
                                <m:t>𝑫𝒊𝒗</m:t>
                              </m:r>
                            </m:sup>
                          </m:sSubSup>
                        </m:num>
                        <m:den>
                          <m:sSubSup>
                            <m:sSubSupPr>
                              <m:ctrlPr>
                                <a:rPr lang="en-GB" sz="2400" i="1" smtClean="0">
                                  <a:solidFill>
                                    <a:schemeClr val="tx1"/>
                                  </a:solidFill>
                                  <a:latin typeface="Cambria Math" panose="02040503050406030204" pitchFamily="18" charset="0"/>
                                  <a:ea typeface="Cambria Math" panose="02040503050406030204" pitchFamily="18" charset="0"/>
                                </a:rPr>
                              </m:ctrlPr>
                            </m:sSubSupPr>
                            <m:e>
                              <m:r>
                                <a:rPr lang="en-GB" sz="2400" i="1">
                                  <a:solidFill>
                                    <a:schemeClr val="tx1"/>
                                  </a:solidFill>
                                  <a:latin typeface="Cambria Math" panose="02040503050406030204" pitchFamily="18" charset="0"/>
                                  <a:ea typeface="Cambria Math" panose="02040503050406030204" pitchFamily="18" charset="0"/>
                                </a:rPr>
                                <m:t>𝐷𝐹</m:t>
                              </m:r>
                            </m:e>
                            <m:sub>
                              <m:r>
                                <a:rPr lang="en-GB" sz="2400" i="1">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sz="2400" dirty="0"/>
              </a:p>
            </p:txBody>
          </p:sp>
        </mc:Choice>
        <mc:Fallback xmlns="">
          <p:sp>
            <p:nvSpPr>
              <p:cNvPr id="47" name="TextBox 46">
                <a:extLst>
                  <a:ext uri="{FF2B5EF4-FFF2-40B4-BE49-F238E27FC236}">
                    <a16:creationId xmlns:a16="http://schemas.microsoft.com/office/drawing/2014/main" id="{A4877AFF-26E5-240E-EFAF-63ECC8D9B986}"/>
                  </a:ext>
                </a:extLst>
              </p:cNvPr>
              <p:cNvSpPr txBox="1">
                <a:spLocks noRot="1" noChangeAspect="1" noMove="1" noResize="1" noEditPoints="1" noAdjustHandles="1" noChangeArrowheads="1" noChangeShapeType="1" noTextEdit="1"/>
              </p:cNvSpPr>
              <p:nvPr/>
            </p:nvSpPr>
            <p:spPr>
              <a:xfrm>
                <a:off x="5105755" y="1996032"/>
                <a:ext cx="2135072" cy="85465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550DB2F-8162-FC92-F3EE-3873DA13D985}"/>
                  </a:ext>
                </a:extLst>
              </p:cNvPr>
              <p:cNvSpPr txBox="1"/>
              <p:nvPr/>
            </p:nvSpPr>
            <p:spPr>
              <a:xfrm>
                <a:off x="6398922" y="4403921"/>
                <a:ext cx="1135828"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ea typeface="Cambria Math" panose="02040503050406030204" pitchFamily="18" charset="0"/>
                            </a:rPr>
                            <m:t>𝜎</m:t>
                          </m:r>
                        </m:e>
                        <m:sub>
                          <m:r>
                            <a:rPr lang="en-GB" sz="2000" b="0" i="1" smtClean="0">
                              <a:solidFill>
                                <a:schemeClr val="accent4"/>
                              </a:solidFill>
                              <a:latin typeface="Cambria Math" panose="02040503050406030204" pitchFamily="18" charset="0"/>
                              <a:ea typeface="Cambria Math" panose="02040503050406030204" pitchFamily="18" charset="0"/>
                            </a:rPr>
                            <m:t>𝐾</m:t>
                          </m:r>
                          <m:r>
                            <a:rPr lang="en-GB" sz="2000" b="0" i="1" smtClean="0">
                              <a:solidFill>
                                <a:schemeClr val="accent4"/>
                              </a:solidFill>
                              <a:latin typeface="Cambria Math" panose="02040503050406030204" pitchFamily="18" charset="0"/>
                              <a:ea typeface="Cambria Math" panose="02040503050406030204" pitchFamily="18" charset="0"/>
                            </a:rPr>
                            <m:t>,</m:t>
                          </m:r>
                          <m:r>
                            <a:rPr lang="en-GB" sz="2000" b="0" i="1" smtClean="0">
                              <a:solidFill>
                                <a:schemeClr val="accent4"/>
                              </a:solidFill>
                              <a:latin typeface="Cambria Math" panose="02040503050406030204" pitchFamily="18" charset="0"/>
                            </a:rPr>
                            <m:t>𝑡</m:t>
                          </m:r>
                        </m:sub>
                      </m:sSub>
                    </m:oMath>
                  </m:oMathPara>
                </a14:m>
                <a:endParaRPr lang="en-GB" sz="2000" dirty="0">
                  <a:solidFill>
                    <a:schemeClr val="accent4"/>
                  </a:solidFill>
                </a:endParaRPr>
              </a:p>
            </p:txBody>
          </p:sp>
        </mc:Choice>
        <mc:Fallback xmlns="">
          <p:sp>
            <p:nvSpPr>
              <p:cNvPr id="48" name="TextBox 47">
                <a:extLst>
                  <a:ext uri="{FF2B5EF4-FFF2-40B4-BE49-F238E27FC236}">
                    <a16:creationId xmlns:a16="http://schemas.microsoft.com/office/drawing/2014/main" id="{F550DB2F-8162-FC92-F3EE-3873DA13D985}"/>
                  </a:ext>
                </a:extLst>
              </p:cNvPr>
              <p:cNvSpPr txBox="1">
                <a:spLocks noRot="1" noChangeAspect="1" noMove="1" noResize="1" noEditPoints="1" noAdjustHandles="1" noChangeArrowheads="1" noChangeShapeType="1" noTextEdit="1"/>
              </p:cNvSpPr>
              <p:nvPr/>
            </p:nvSpPr>
            <p:spPr>
              <a:xfrm>
                <a:off x="6398922" y="4403921"/>
                <a:ext cx="1135828" cy="413511"/>
              </a:xfrm>
              <a:prstGeom prst="rect">
                <a:avLst/>
              </a:prstGeom>
              <a:blipFill>
                <a:blip r:embed="rId9"/>
                <a:stretch>
                  <a:fillRect/>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69F35037-DDCF-9D9C-E2FF-16BACD4E1445}"/>
              </a:ext>
            </a:extLst>
          </p:cNvPr>
          <p:cNvSpPr txBox="1"/>
          <p:nvPr/>
        </p:nvSpPr>
        <p:spPr>
          <a:xfrm>
            <a:off x="7870463" y="4418922"/>
            <a:ext cx="3751382" cy="400110"/>
          </a:xfrm>
          <a:prstGeom prst="rect">
            <a:avLst/>
          </a:prstGeom>
          <a:noFill/>
        </p:spPr>
        <p:txBody>
          <a:bodyPr wrap="square" rtlCol="0">
            <a:spAutoFit/>
          </a:bodyPr>
          <a:lstStyle/>
          <a:p>
            <a:r>
              <a:rPr lang="en-GB" sz="2000" dirty="0">
                <a:solidFill>
                  <a:schemeClr val="accent4"/>
                </a:solidFill>
              </a:rPr>
              <a:t>Implied Volatility</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E7D5369-50F1-12B0-378F-3D0DE6ECA67C}"/>
                  </a:ext>
                </a:extLst>
              </p:cNvPr>
              <p:cNvSpPr txBox="1"/>
              <p:nvPr/>
            </p:nvSpPr>
            <p:spPr>
              <a:xfrm>
                <a:off x="6398922" y="4842339"/>
                <a:ext cx="113582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accent4">
                                  <a:lumMod val="60000"/>
                                  <a:lumOff val="40000"/>
                                </a:schemeClr>
                              </a:solidFill>
                              <a:latin typeface="Cambria Math" panose="02040503050406030204" pitchFamily="18" charset="0"/>
                            </a:rPr>
                          </m:ctrlPr>
                        </m:sSubPr>
                        <m:e>
                          <m:r>
                            <a:rPr lang="en-GB" sz="2000" b="0" i="1" smtClean="0">
                              <a:solidFill>
                                <a:schemeClr val="accent4">
                                  <a:lumMod val="60000"/>
                                  <a:lumOff val="40000"/>
                                </a:schemeClr>
                              </a:solidFill>
                              <a:latin typeface="Cambria Math" panose="02040503050406030204" pitchFamily="18" charset="0"/>
                            </a:rPr>
                            <m:t>𝑆</m:t>
                          </m:r>
                        </m:e>
                        <m:sub>
                          <m:r>
                            <a:rPr lang="en-GB" sz="2000" b="0" i="1" smtClean="0">
                              <a:solidFill>
                                <a:schemeClr val="accent4">
                                  <a:lumMod val="60000"/>
                                  <a:lumOff val="40000"/>
                                </a:schemeClr>
                              </a:solidFill>
                              <a:latin typeface="Cambria Math" panose="02040503050406030204" pitchFamily="18" charset="0"/>
                            </a:rPr>
                            <m:t>𝑡</m:t>
                          </m:r>
                        </m:sub>
                      </m:sSub>
                    </m:oMath>
                  </m:oMathPara>
                </a14:m>
                <a:endParaRPr lang="en-GB" sz="2000" dirty="0">
                  <a:solidFill>
                    <a:schemeClr val="accent4">
                      <a:lumMod val="60000"/>
                      <a:lumOff val="40000"/>
                    </a:schemeClr>
                  </a:solidFill>
                </a:endParaRPr>
              </a:p>
            </p:txBody>
          </p:sp>
        </mc:Choice>
        <mc:Fallback xmlns="">
          <p:sp>
            <p:nvSpPr>
              <p:cNvPr id="50" name="TextBox 49">
                <a:extLst>
                  <a:ext uri="{FF2B5EF4-FFF2-40B4-BE49-F238E27FC236}">
                    <a16:creationId xmlns:a16="http://schemas.microsoft.com/office/drawing/2014/main" id="{4E7D5369-50F1-12B0-378F-3D0DE6ECA67C}"/>
                  </a:ext>
                </a:extLst>
              </p:cNvPr>
              <p:cNvSpPr txBox="1">
                <a:spLocks noRot="1" noChangeAspect="1" noMove="1" noResize="1" noEditPoints="1" noAdjustHandles="1" noChangeArrowheads="1" noChangeShapeType="1" noTextEdit="1"/>
              </p:cNvSpPr>
              <p:nvPr/>
            </p:nvSpPr>
            <p:spPr>
              <a:xfrm>
                <a:off x="6398922" y="4842339"/>
                <a:ext cx="1135828" cy="400110"/>
              </a:xfrm>
              <a:prstGeom prst="rect">
                <a:avLst/>
              </a:prstGeom>
              <a:blipFill>
                <a:blip r:embed="rId10"/>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9181C896-FC81-1C26-8EF0-82E0E0ED59B1}"/>
              </a:ext>
            </a:extLst>
          </p:cNvPr>
          <p:cNvSpPr txBox="1"/>
          <p:nvPr/>
        </p:nvSpPr>
        <p:spPr>
          <a:xfrm>
            <a:off x="7870463" y="4857340"/>
            <a:ext cx="3751382" cy="400110"/>
          </a:xfrm>
          <a:prstGeom prst="rect">
            <a:avLst/>
          </a:prstGeom>
          <a:noFill/>
        </p:spPr>
        <p:txBody>
          <a:bodyPr wrap="square" rtlCol="0">
            <a:spAutoFit/>
          </a:bodyPr>
          <a:lstStyle/>
          <a:p>
            <a:r>
              <a:rPr lang="en-GB" sz="2000" dirty="0">
                <a:solidFill>
                  <a:schemeClr val="accent4">
                    <a:lumMod val="60000"/>
                    <a:lumOff val="40000"/>
                  </a:schemeClr>
                </a:solidFill>
              </a:rPr>
              <a:t>Spot Price</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5C84459-DB97-C10C-6CD7-2ABDD8FB09AC}"/>
                  </a:ext>
                </a:extLst>
              </p:cNvPr>
              <p:cNvSpPr txBox="1"/>
              <p:nvPr/>
            </p:nvSpPr>
            <p:spPr>
              <a:xfrm>
                <a:off x="6413401" y="5280757"/>
                <a:ext cx="1135828" cy="414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i="1" smtClean="0">
                              <a:solidFill>
                                <a:schemeClr val="accent4">
                                  <a:lumMod val="60000"/>
                                  <a:lumOff val="40000"/>
                                </a:schemeClr>
                              </a:solidFill>
                              <a:latin typeface="Cambria Math" panose="02040503050406030204" pitchFamily="18" charset="0"/>
                              <a:ea typeface="Cambria Math" panose="02040503050406030204" pitchFamily="18" charset="0"/>
                            </a:rPr>
                          </m:ctrlPr>
                        </m:sSubSupPr>
                        <m:e>
                          <m:r>
                            <a:rPr lang="en-GB" sz="2000" i="1">
                              <a:solidFill>
                                <a:schemeClr val="accent4">
                                  <a:lumMod val="60000"/>
                                  <a:lumOff val="40000"/>
                                </a:schemeClr>
                              </a:solidFill>
                              <a:latin typeface="Cambria Math" panose="02040503050406030204" pitchFamily="18" charset="0"/>
                              <a:ea typeface="Cambria Math" panose="02040503050406030204" pitchFamily="18" charset="0"/>
                            </a:rPr>
                            <m:t>𝐷𝐹</m:t>
                          </m:r>
                        </m:e>
                        <m:sub>
                          <m:r>
                            <a:rPr lang="en-GB" sz="2000" i="1">
                              <a:solidFill>
                                <a:schemeClr val="accent4">
                                  <a:lumMod val="60000"/>
                                  <a:lumOff val="40000"/>
                                </a:schemeClr>
                              </a:solidFill>
                              <a:latin typeface="Cambria Math" panose="02040503050406030204" pitchFamily="18" charset="0"/>
                              <a:ea typeface="Cambria Math" panose="02040503050406030204" pitchFamily="18" charset="0"/>
                            </a:rPr>
                            <m:t>𝑡</m:t>
                          </m:r>
                        </m:sub>
                        <m:sup>
                          <m:r>
                            <a:rPr lang="en-GB" sz="2000" i="1">
                              <a:solidFill>
                                <a:schemeClr val="accent4">
                                  <a:lumMod val="60000"/>
                                  <a:lumOff val="40000"/>
                                </a:schemeClr>
                              </a:solidFill>
                              <a:latin typeface="Cambria Math" panose="02040503050406030204" pitchFamily="18" charset="0"/>
                              <a:ea typeface="Cambria Math" panose="02040503050406030204" pitchFamily="18" charset="0"/>
                            </a:rPr>
                            <m:t>𝐷𝑖𝑣</m:t>
                          </m:r>
                        </m:sup>
                      </m:sSubSup>
                    </m:oMath>
                  </m:oMathPara>
                </a14:m>
                <a:endParaRPr lang="en-GB" sz="2000" dirty="0">
                  <a:solidFill>
                    <a:schemeClr val="accent4"/>
                  </a:solidFill>
                </a:endParaRPr>
              </a:p>
            </p:txBody>
          </p:sp>
        </mc:Choice>
        <mc:Fallback xmlns="">
          <p:sp>
            <p:nvSpPr>
              <p:cNvPr id="52" name="TextBox 51">
                <a:extLst>
                  <a:ext uri="{FF2B5EF4-FFF2-40B4-BE49-F238E27FC236}">
                    <a16:creationId xmlns:a16="http://schemas.microsoft.com/office/drawing/2014/main" id="{65C84459-DB97-C10C-6CD7-2ABDD8FB09AC}"/>
                  </a:ext>
                </a:extLst>
              </p:cNvPr>
              <p:cNvSpPr txBox="1">
                <a:spLocks noRot="1" noChangeAspect="1" noMove="1" noResize="1" noEditPoints="1" noAdjustHandles="1" noChangeArrowheads="1" noChangeShapeType="1" noTextEdit="1"/>
              </p:cNvSpPr>
              <p:nvPr/>
            </p:nvSpPr>
            <p:spPr>
              <a:xfrm>
                <a:off x="6413401" y="5280757"/>
                <a:ext cx="1135828" cy="414729"/>
              </a:xfrm>
              <a:prstGeom prst="rect">
                <a:avLst/>
              </a:prstGeom>
              <a:blipFill>
                <a:blip r:embed="rId11"/>
                <a:stretch>
                  <a:fillRect b="-2941"/>
                </a:stretch>
              </a:blipFill>
            </p:spPr>
            <p:txBody>
              <a:bodyPr/>
              <a:lstStyle/>
              <a:p>
                <a:r>
                  <a:rPr lang="en-GB">
                    <a:noFill/>
                  </a:rPr>
                  <a:t> </a:t>
                </a:r>
              </a:p>
            </p:txBody>
          </p:sp>
        </mc:Fallback>
      </mc:AlternateContent>
      <p:sp>
        <p:nvSpPr>
          <p:cNvPr id="53" name="TextBox 52">
            <a:extLst>
              <a:ext uri="{FF2B5EF4-FFF2-40B4-BE49-F238E27FC236}">
                <a16:creationId xmlns:a16="http://schemas.microsoft.com/office/drawing/2014/main" id="{2F7679CC-C369-F699-621B-2187B4C32EB3}"/>
              </a:ext>
            </a:extLst>
          </p:cNvPr>
          <p:cNvSpPr txBox="1"/>
          <p:nvPr/>
        </p:nvSpPr>
        <p:spPr>
          <a:xfrm>
            <a:off x="7884942" y="5295758"/>
            <a:ext cx="3751382" cy="400110"/>
          </a:xfrm>
          <a:prstGeom prst="rect">
            <a:avLst/>
          </a:prstGeom>
          <a:noFill/>
        </p:spPr>
        <p:txBody>
          <a:bodyPr wrap="square" rtlCol="0">
            <a:spAutoFit/>
          </a:bodyPr>
          <a:lstStyle/>
          <a:p>
            <a:r>
              <a:rPr lang="en-GB" sz="2000" dirty="0">
                <a:solidFill>
                  <a:schemeClr val="accent4">
                    <a:lumMod val="60000"/>
                    <a:lumOff val="40000"/>
                  </a:schemeClr>
                </a:solidFill>
              </a:rPr>
              <a:t>Dividend Discount Factor</a:t>
            </a:r>
          </a:p>
        </p:txBody>
      </p:sp>
      <p:cxnSp>
        <p:nvCxnSpPr>
          <p:cNvPr id="55" name="Straight Connector 54">
            <a:extLst>
              <a:ext uri="{FF2B5EF4-FFF2-40B4-BE49-F238E27FC236}">
                <a16:creationId xmlns:a16="http://schemas.microsoft.com/office/drawing/2014/main" id="{41A29120-A84D-143F-D64C-58A822E3002E}"/>
              </a:ext>
            </a:extLst>
          </p:cNvPr>
          <p:cNvCxnSpPr/>
          <p:nvPr/>
        </p:nvCxnSpPr>
        <p:spPr>
          <a:xfrm>
            <a:off x="566352" y="4418922"/>
            <a:ext cx="5046657" cy="0"/>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3FA299C5-4DC4-C4E9-058A-AA4841611E3C}"/>
              </a:ext>
            </a:extLst>
          </p:cNvPr>
          <p:cNvCxnSpPr/>
          <p:nvPr/>
        </p:nvCxnSpPr>
        <p:spPr>
          <a:xfrm>
            <a:off x="6413401" y="4832167"/>
            <a:ext cx="5046657" cy="0"/>
          </a:xfrm>
          <a:prstGeom prst="line">
            <a:avLst/>
          </a:prstGeom>
          <a:ln>
            <a:solidFill>
              <a:schemeClr val="accent4"/>
            </a:solidFill>
            <a:prstDash val="lgDash"/>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DA348918-4FCB-CA50-BAEA-B609D721F12E}"/>
              </a:ext>
            </a:extLst>
          </p:cNvPr>
          <p:cNvCxnSpPr>
            <a:cxnSpLocks/>
            <a:stCxn id="52" idx="0"/>
          </p:cNvCxnSpPr>
          <p:nvPr/>
        </p:nvCxnSpPr>
        <p:spPr>
          <a:xfrm flipH="1" flipV="1">
            <a:off x="6794695" y="2433678"/>
            <a:ext cx="186620" cy="2847079"/>
          </a:xfrm>
          <a:prstGeom prst="straightConnector1">
            <a:avLst/>
          </a:prstGeom>
          <a:ln>
            <a:solidFill>
              <a:schemeClr val="accent4"/>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38B7FD-C03C-E29A-CF10-A68847A67DE1}"/>
                  </a:ext>
                </a:extLst>
              </p:cNvPr>
              <p:cNvSpPr txBox="1"/>
              <p:nvPr/>
            </p:nvSpPr>
            <p:spPr>
              <a:xfrm>
                <a:off x="2373679" y="5444844"/>
                <a:ext cx="3430811"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𝑆</m:t>
                          </m:r>
                        </m:e>
                        <m:sub>
                          <m:r>
                            <a:rPr lang="en-GB" sz="2400" b="0" i="1" smtClean="0">
                              <a:solidFill>
                                <a:schemeClr val="tx1"/>
                              </a:solidFill>
                              <a:latin typeface="Cambria Math" panose="02040503050406030204" pitchFamily="18" charset="0"/>
                              <a:ea typeface="Cambria Math" panose="02040503050406030204" pitchFamily="18" charset="0"/>
                            </a:rPr>
                            <m:t>𝑡</m:t>
                          </m:r>
                        </m:sub>
                      </m:sSub>
                      <m:r>
                        <a:rPr lang="en-GB" sz="2400" i="1" smtClean="0">
                          <a:solidFill>
                            <a:schemeClr val="tx1"/>
                          </a:solidFill>
                          <a:latin typeface="Cambria Math" panose="02040503050406030204" pitchFamily="18" charset="0"/>
                          <a:ea typeface="Cambria Math" panose="02040503050406030204" pitchFamily="18" charset="0"/>
                        </a:rPr>
                        <m:t>∙</m:t>
                      </m:r>
                      <m:func>
                        <m:funcPr>
                          <m:ctrlPr>
                            <a:rPr lang="en-GB" sz="24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2400" b="0" i="0" smtClean="0">
                              <a:solidFill>
                                <a:schemeClr val="tx1"/>
                              </a:solidFill>
                              <a:latin typeface="Cambria Math" panose="02040503050406030204" pitchFamily="18" charset="0"/>
                              <a:ea typeface="Cambria Math" panose="02040503050406030204" pitchFamily="18" charset="0"/>
                            </a:rPr>
                            <m:t>exp</m:t>
                          </m:r>
                        </m:fName>
                        <m:e>
                          <m:d>
                            <m:dPr>
                              <m:ctrlPr>
                                <a:rPr lang="en-GB" sz="2400" b="0" i="1" smtClean="0">
                                  <a:solidFill>
                                    <a:schemeClr val="tx1"/>
                                  </a:solidFill>
                                  <a:latin typeface="Cambria Math" panose="02040503050406030204" pitchFamily="18" charset="0"/>
                                  <a:ea typeface="Cambria Math" panose="02040503050406030204" pitchFamily="18" charset="0"/>
                                </a:rPr>
                              </m:ctrlPr>
                            </m:dPr>
                            <m:e>
                              <m:d>
                                <m:dPr>
                                  <m:ctrlPr>
                                    <a:rPr lang="en-GB" sz="2400" b="0" i="1" smtClean="0">
                                      <a:solidFill>
                                        <a:schemeClr val="tx1"/>
                                      </a:solidFill>
                                      <a:latin typeface="Cambria Math" panose="02040503050406030204" pitchFamily="18" charset="0"/>
                                      <a:ea typeface="Cambria Math" panose="02040503050406030204" pitchFamily="18" charset="0"/>
                                    </a:rPr>
                                  </m:ctrlPr>
                                </m:dPr>
                                <m:e>
                                  <m:sSubSup>
                                    <m:sSubSupPr>
                                      <m:ctrlPr>
                                        <a:rPr lang="en-GB" sz="2400" b="0" i="1" smtClean="0">
                                          <a:solidFill>
                                            <a:schemeClr val="tx1"/>
                                          </a:solidFill>
                                          <a:latin typeface="Cambria Math" panose="02040503050406030204" pitchFamily="18" charset="0"/>
                                          <a:ea typeface="Cambria Math" panose="02040503050406030204" pitchFamily="18" charset="0"/>
                                        </a:rPr>
                                      </m:ctrlPr>
                                    </m:sSubSupPr>
                                    <m:e>
                                      <m:r>
                                        <a:rPr lang="en-GB" sz="2400" b="0" i="1" smtClean="0">
                                          <a:solidFill>
                                            <a:schemeClr val="tx1"/>
                                          </a:solidFill>
                                          <a:latin typeface="Cambria Math" panose="02040503050406030204" pitchFamily="18" charset="0"/>
                                          <a:ea typeface="Cambria Math" panose="02040503050406030204" pitchFamily="18" charset="0"/>
                                        </a:rPr>
                                        <m:t>𝑟</m:t>
                                      </m:r>
                                    </m:e>
                                    <m:sub>
                                      <m:r>
                                        <a:rPr lang="en-GB" sz="2400" b="0" i="1" smtClean="0">
                                          <a:solidFill>
                                            <a:schemeClr val="tx1"/>
                                          </a:solidFill>
                                          <a:latin typeface="Cambria Math" panose="02040503050406030204" pitchFamily="18" charset="0"/>
                                          <a:ea typeface="Cambria Math" panose="02040503050406030204" pitchFamily="18" charset="0"/>
                                        </a:rPr>
                                        <m:t>𝑡</m:t>
                                      </m:r>
                                    </m:sub>
                                    <m:sup>
                                      <m:r>
                                        <a:rPr lang="en-GB" sz="2400" b="0" i="1" smtClean="0">
                                          <a:solidFill>
                                            <a:schemeClr val="tx1"/>
                                          </a:solidFill>
                                          <a:latin typeface="Cambria Math" panose="02040503050406030204" pitchFamily="18" charset="0"/>
                                          <a:ea typeface="Cambria Math" panose="02040503050406030204" pitchFamily="18" charset="0"/>
                                        </a:rPr>
                                        <m:t>𝐹𝑤𝑑</m:t>
                                      </m:r>
                                    </m:sup>
                                  </m:sSubSup>
                                  <m:r>
                                    <a:rPr lang="en-GB" sz="2400" b="0" i="1" smtClean="0">
                                      <a:solidFill>
                                        <a:schemeClr val="tx1"/>
                                      </a:solidFill>
                                      <a:latin typeface="Cambria Math" panose="02040503050406030204" pitchFamily="18" charset="0"/>
                                      <a:ea typeface="Cambria Math" panose="02040503050406030204" pitchFamily="18" charset="0"/>
                                    </a:rPr>
                                    <m:t>−</m:t>
                                  </m:r>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𝑞</m:t>
                                      </m:r>
                                    </m:e>
                                    <m:sub>
                                      <m:r>
                                        <a:rPr lang="en-GB" sz="2400" b="0" i="1" smtClean="0">
                                          <a:solidFill>
                                            <a:schemeClr val="tx1"/>
                                          </a:solidFill>
                                          <a:latin typeface="Cambria Math" panose="02040503050406030204" pitchFamily="18" charset="0"/>
                                          <a:ea typeface="Cambria Math" panose="02040503050406030204" pitchFamily="18" charset="0"/>
                                        </a:rPr>
                                        <m:t>𝑡</m:t>
                                      </m:r>
                                    </m:sub>
                                  </m:sSub>
                                </m:e>
                              </m:d>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𝑡</m:t>
                              </m:r>
                            </m:e>
                          </m:d>
                        </m:e>
                      </m:func>
                    </m:oMath>
                  </m:oMathPara>
                </a14:m>
                <a:endParaRPr lang="en-GB" sz="2400" dirty="0"/>
              </a:p>
            </p:txBody>
          </p:sp>
        </mc:Choice>
        <mc:Fallback xmlns="">
          <p:sp>
            <p:nvSpPr>
              <p:cNvPr id="4" name="TextBox 3">
                <a:extLst>
                  <a:ext uri="{FF2B5EF4-FFF2-40B4-BE49-F238E27FC236}">
                    <a16:creationId xmlns:a16="http://schemas.microsoft.com/office/drawing/2014/main" id="{F938B7FD-C03C-E29A-CF10-A68847A67DE1}"/>
                  </a:ext>
                </a:extLst>
              </p:cNvPr>
              <p:cNvSpPr txBox="1">
                <a:spLocks noRot="1" noChangeAspect="1" noMove="1" noResize="1" noEditPoints="1" noAdjustHandles="1" noChangeArrowheads="1" noChangeShapeType="1" noTextEdit="1"/>
              </p:cNvSpPr>
              <p:nvPr/>
            </p:nvSpPr>
            <p:spPr>
              <a:xfrm>
                <a:off x="2373679" y="5444844"/>
                <a:ext cx="3430811" cy="552715"/>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988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4BCAB-AA3A-0480-96ED-F4C521FBD175}"/>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10636F31-3301-2A77-7E37-A41C334759D4}"/>
              </a:ext>
            </a:extLst>
          </p:cNvPr>
          <p:cNvSpPr>
            <a:spLocks noGrp="1"/>
          </p:cNvSpPr>
          <p:nvPr>
            <p:ph type="subTitle" idx="1"/>
          </p:nvPr>
        </p:nvSpPr>
        <p:spPr>
          <a:xfrm>
            <a:off x="851964" y="1806817"/>
            <a:ext cx="10101648" cy="3286391"/>
          </a:xfrm>
        </p:spPr>
        <p:txBody>
          <a:bodyPr>
            <a:normAutofit fontScale="92500" lnSpcReduction="20000"/>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t>Chapter 2 – Additional Trade Details</a:t>
            </a:r>
          </a:p>
          <a:p>
            <a:pPr marL="285750" indent="-285750">
              <a:lnSpc>
                <a:spcPct val="200000"/>
              </a:lnSpc>
              <a:buFont typeface="Wingdings" panose="05000000000000000000" pitchFamily="2" charset="2"/>
              <a:buChar char="§"/>
            </a:pPr>
            <a:r>
              <a:rPr lang="en-GB" sz="2000" b="1" dirty="0"/>
              <a:t>Chapter 3 – Market Data &amp; Curve Config</a:t>
            </a:r>
          </a:p>
          <a:p>
            <a:pPr marL="285750" indent="-285750">
              <a:lnSpc>
                <a:spcPct val="200000"/>
              </a:lnSpc>
              <a:buFont typeface="Wingdings" panose="05000000000000000000" pitchFamily="2" charset="2"/>
              <a:buChar char="§"/>
            </a:pPr>
            <a:r>
              <a:rPr lang="en-GB" sz="2000" b="1" dirty="0"/>
              <a:t>Chapter 4 – Calibration (Excel Spreadsheet)</a:t>
            </a:r>
          </a:p>
          <a:p>
            <a:pPr marL="285750" indent="-285750">
              <a:lnSpc>
                <a:spcPct val="200000"/>
              </a:lnSpc>
              <a:buFont typeface="Wingdings" panose="05000000000000000000" pitchFamily="2" charset="2"/>
              <a:buChar char="§"/>
            </a:pPr>
            <a:r>
              <a:rPr lang="en-GB" sz="2000" b="1" dirty="0"/>
              <a:t>Chapter 5 – Pricing (Excel Spreadsheet)</a:t>
            </a:r>
          </a:p>
          <a:p>
            <a:pPr marL="285750" indent="-285750">
              <a:buFont typeface="Wingdings" panose="05000000000000000000" pitchFamily="2" charset="2"/>
              <a:buChar char="§"/>
            </a:pPr>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3316294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6186-156D-3C4A-AF5D-0EAB4A91CAA6}"/>
              </a:ext>
            </a:extLst>
          </p:cNvPr>
          <p:cNvSpPr>
            <a:spLocks noGrp="1"/>
          </p:cNvSpPr>
          <p:nvPr>
            <p:ph type="ctrTitle"/>
          </p:nvPr>
        </p:nvSpPr>
        <p:spPr/>
        <p:txBody>
          <a:bodyPr/>
          <a:lstStyle/>
          <a:p>
            <a:r>
              <a:rPr lang="en-GB" dirty="0"/>
              <a:t>ORE Curve Configuration &amp; Market Data Inputs</a:t>
            </a:r>
          </a:p>
        </p:txBody>
      </p:sp>
      <p:pic>
        <p:nvPicPr>
          <p:cNvPr id="8" name="Graphic 7" descr="Paper with solid fill">
            <a:extLst>
              <a:ext uri="{FF2B5EF4-FFF2-40B4-BE49-F238E27FC236}">
                <a16:creationId xmlns:a16="http://schemas.microsoft.com/office/drawing/2014/main" id="{9AE9AB17-DA92-31AB-57E0-0119EDDB7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4981" y="1491426"/>
            <a:ext cx="560021" cy="560021"/>
          </a:xfrm>
          <a:prstGeom prst="rect">
            <a:avLst/>
          </a:prstGeom>
        </p:spPr>
      </p:pic>
      <p:sp>
        <p:nvSpPr>
          <p:cNvPr id="9" name="TextBox 8">
            <a:extLst>
              <a:ext uri="{FF2B5EF4-FFF2-40B4-BE49-F238E27FC236}">
                <a16:creationId xmlns:a16="http://schemas.microsoft.com/office/drawing/2014/main" id="{55A752EA-2A3B-8EA7-D352-47BE83DCB99D}"/>
              </a:ext>
            </a:extLst>
          </p:cNvPr>
          <p:cNvSpPr txBox="1"/>
          <p:nvPr/>
        </p:nvSpPr>
        <p:spPr>
          <a:xfrm>
            <a:off x="3975002" y="1586770"/>
            <a:ext cx="2201008" cy="369332"/>
          </a:xfrm>
          <a:prstGeom prst="rect">
            <a:avLst/>
          </a:prstGeom>
          <a:noFill/>
        </p:spPr>
        <p:txBody>
          <a:bodyPr wrap="square" rtlCol="0">
            <a:spAutoFit/>
          </a:bodyPr>
          <a:lstStyle/>
          <a:p>
            <a:r>
              <a:rPr lang="en-GB" dirty="0"/>
              <a:t>curveconfig.xml</a:t>
            </a:r>
          </a:p>
        </p:txBody>
      </p:sp>
      <p:sp>
        <p:nvSpPr>
          <p:cNvPr id="10" name="TextBox 9">
            <a:extLst>
              <a:ext uri="{FF2B5EF4-FFF2-40B4-BE49-F238E27FC236}">
                <a16:creationId xmlns:a16="http://schemas.microsoft.com/office/drawing/2014/main" id="{89F66445-E734-F3C3-D2DA-EF5A67ECCCF2}"/>
              </a:ext>
            </a:extLst>
          </p:cNvPr>
          <p:cNvSpPr txBox="1"/>
          <p:nvPr/>
        </p:nvSpPr>
        <p:spPr>
          <a:xfrm>
            <a:off x="527049" y="980190"/>
            <a:ext cx="7605013" cy="369332"/>
          </a:xfrm>
          <a:prstGeom prst="rect">
            <a:avLst/>
          </a:prstGeom>
          <a:solidFill>
            <a:schemeClr val="tx1"/>
          </a:solidFill>
        </p:spPr>
        <p:txBody>
          <a:bodyPr wrap="square" rtlCol="0">
            <a:spAutoFit/>
          </a:bodyPr>
          <a:lstStyle/>
          <a:p>
            <a:pPr algn="ctr"/>
            <a:r>
              <a:rPr lang="en-GB" b="1" dirty="0">
                <a:solidFill>
                  <a:schemeClr val="bg1"/>
                </a:solidFill>
              </a:rPr>
              <a:t>Curve Configuration</a:t>
            </a:r>
          </a:p>
        </p:txBody>
      </p:sp>
      <p:sp>
        <p:nvSpPr>
          <p:cNvPr id="11" name="TextBox 10">
            <a:extLst>
              <a:ext uri="{FF2B5EF4-FFF2-40B4-BE49-F238E27FC236}">
                <a16:creationId xmlns:a16="http://schemas.microsoft.com/office/drawing/2014/main" id="{FF9584ED-F07D-B99C-2E84-65925A7E9695}"/>
              </a:ext>
            </a:extLst>
          </p:cNvPr>
          <p:cNvSpPr txBox="1"/>
          <p:nvPr/>
        </p:nvSpPr>
        <p:spPr>
          <a:xfrm>
            <a:off x="8339327" y="980190"/>
            <a:ext cx="3171759" cy="369332"/>
          </a:xfrm>
          <a:prstGeom prst="rect">
            <a:avLst/>
          </a:prstGeom>
          <a:solidFill>
            <a:schemeClr val="tx1"/>
          </a:solidFill>
        </p:spPr>
        <p:txBody>
          <a:bodyPr wrap="square" rtlCol="0">
            <a:spAutoFit/>
          </a:bodyPr>
          <a:lstStyle/>
          <a:p>
            <a:pPr algn="ctr"/>
            <a:r>
              <a:rPr lang="en-GB" b="1" dirty="0">
                <a:solidFill>
                  <a:schemeClr val="bg1"/>
                </a:solidFill>
              </a:rPr>
              <a:t>Market Data</a:t>
            </a:r>
          </a:p>
        </p:txBody>
      </p:sp>
      <p:pic>
        <p:nvPicPr>
          <p:cNvPr id="12" name="Graphic 11" descr="Paper with solid fill">
            <a:extLst>
              <a:ext uri="{FF2B5EF4-FFF2-40B4-BE49-F238E27FC236}">
                <a16:creationId xmlns:a16="http://schemas.microsoft.com/office/drawing/2014/main" id="{59892C7B-2150-DAF2-D3A1-2A2928D1B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8879" y="1475400"/>
            <a:ext cx="560021" cy="560021"/>
          </a:xfrm>
          <a:prstGeom prst="rect">
            <a:avLst/>
          </a:prstGeom>
        </p:spPr>
      </p:pic>
      <p:sp>
        <p:nvSpPr>
          <p:cNvPr id="13" name="TextBox 12">
            <a:extLst>
              <a:ext uri="{FF2B5EF4-FFF2-40B4-BE49-F238E27FC236}">
                <a16:creationId xmlns:a16="http://schemas.microsoft.com/office/drawing/2014/main" id="{5ADD3417-987B-B380-DFFE-10B24F3194E0}"/>
              </a:ext>
            </a:extLst>
          </p:cNvPr>
          <p:cNvSpPr txBox="1"/>
          <p:nvPr/>
        </p:nvSpPr>
        <p:spPr>
          <a:xfrm>
            <a:off x="9028900" y="1570744"/>
            <a:ext cx="2201008" cy="369332"/>
          </a:xfrm>
          <a:prstGeom prst="rect">
            <a:avLst/>
          </a:prstGeom>
          <a:noFill/>
        </p:spPr>
        <p:txBody>
          <a:bodyPr wrap="square" rtlCol="0">
            <a:spAutoFit/>
          </a:bodyPr>
          <a:lstStyle/>
          <a:p>
            <a:r>
              <a:rPr lang="en-GB" dirty="0"/>
              <a:t>Marketdata.txt</a:t>
            </a:r>
          </a:p>
        </p:txBody>
      </p:sp>
      <p:sp>
        <p:nvSpPr>
          <p:cNvPr id="14" name="TextBox 13">
            <a:extLst>
              <a:ext uri="{FF2B5EF4-FFF2-40B4-BE49-F238E27FC236}">
                <a16:creationId xmlns:a16="http://schemas.microsoft.com/office/drawing/2014/main" id="{0A6E286B-C2E1-5A91-D3AB-53E32B01351B}"/>
              </a:ext>
            </a:extLst>
          </p:cNvPr>
          <p:cNvSpPr txBox="1"/>
          <p:nvPr/>
        </p:nvSpPr>
        <p:spPr>
          <a:xfrm>
            <a:off x="8465308" y="2632115"/>
            <a:ext cx="2453542" cy="369332"/>
          </a:xfrm>
          <a:prstGeom prst="rect">
            <a:avLst/>
          </a:prstGeom>
          <a:noFill/>
        </p:spPr>
        <p:txBody>
          <a:bodyPr wrap="square" rtlCol="0">
            <a:spAutoFit/>
          </a:bodyPr>
          <a:lstStyle/>
          <a:p>
            <a:r>
              <a:rPr lang="en-GB" dirty="0"/>
              <a:t>EQUITY_SPOT/PRICE</a:t>
            </a:r>
          </a:p>
        </p:txBody>
      </p:sp>
      <p:sp>
        <p:nvSpPr>
          <p:cNvPr id="15" name="TextBox 14">
            <a:extLst>
              <a:ext uri="{FF2B5EF4-FFF2-40B4-BE49-F238E27FC236}">
                <a16:creationId xmlns:a16="http://schemas.microsoft.com/office/drawing/2014/main" id="{D10053AE-79B9-0B36-D0A8-B07167F94D6F}"/>
              </a:ext>
            </a:extLst>
          </p:cNvPr>
          <p:cNvSpPr txBox="1"/>
          <p:nvPr/>
        </p:nvSpPr>
        <p:spPr>
          <a:xfrm>
            <a:off x="8465308" y="4121024"/>
            <a:ext cx="2453542" cy="369332"/>
          </a:xfrm>
          <a:prstGeom prst="rect">
            <a:avLst/>
          </a:prstGeom>
          <a:noFill/>
        </p:spPr>
        <p:txBody>
          <a:bodyPr wrap="square" rtlCol="0">
            <a:spAutoFit/>
          </a:bodyPr>
          <a:lstStyle/>
          <a:p>
            <a:r>
              <a:rPr lang="en-GB" dirty="0"/>
              <a:t>EQUITY_FWD/PRICE</a:t>
            </a:r>
          </a:p>
        </p:txBody>
      </p:sp>
      <p:sp>
        <p:nvSpPr>
          <p:cNvPr id="16" name="TextBox 15">
            <a:extLst>
              <a:ext uri="{FF2B5EF4-FFF2-40B4-BE49-F238E27FC236}">
                <a16:creationId xmlns:a16="http://schemas.microsoft.com/office/drawing/2014/main" id="{4667C95A-750B-3C67-0415-0CF3D2064862}"/>
              </a:ext>
            </a:extLst>
          </p:cNvPr>
          <p:cNvSpPr txBox="1"/>
          <p:nvPr/>
        </p:nvSpPr>
        <p:spPr>
          <a:xfrm>
            <a:off x="8465308" y="3238755"/>
            <a:ext cx="2945911" cy="369332"/>
          </a:xfrm>
          <a:prstGeom prst="rect">
            <a:avLst/>
          </a:prstGeom>
          <a:noFill/>
        </p:spPr>
        <p:txBody>
          <a:bodyPr wrap="square" rtlCol="0">
            <a:spAutoFit/>
          </a:bodyPr>
          <a:lstStyle/>
          <a:p>
            <a:r>
              <a:rPr lang="en-GB" dirty="0"/>
              <a:t>EQUITY_DIVIDEND/RATE</a:t>
            </a:r>
          </a:p>
        </p:txBody>
      </p:sp>
      <p:sp>
        <p:nvSpPr>
          <p:cNvPr id="18" name="TextBox 17">
            <a:extLst>
              <a:ext uri="{FF2B5EF4-FFF2-40B4-BE49-F238E27FC236}">
                <a16:creationId xmlns:a16="http://schemas.microsoft.com/office/drawing/2014/main" id="{16867FCF-65AA-A286-8CD2-03B96695871B}"/>
              </a:ext>
            </a:extLst>
          </p:cNvPr>
          <p:cNvSpPr txBox="1"/>
          <p:nvPr/>
        </p:nvSpPr>
        <p:spPr>
          <a:xfrm>
            <a:off x="8465308" y="5026866"/>
            <a:ext cx="3539392" cy="369332"/>
          </a:xfrm>
          <a:prstGeom prst="rect">
            <a:avLst/>
          </a:prstGeom>
          <a:noFill/>
        </p:spPr>
        <p:txBody>
          <a:bodyPr wrap="square" rtlCol="0">
            <a:spAutoFit/>
          </a:bodyPr>
          <a:lstStyle/>
          <a:p>
            <a:r>
              <a:rPr lang="en-GB" dirty="0"/>
              <a:t>EQUITY_OPTION/PRICE</a:t>
            </a:r>
          </a:p>
        </p:txBody>
      </p:sp>
      <p:pic>
        <p:nvPicPr>
          <p:cNvPr id="19" name="Graphic 18" descr="Paper with solid fill">
            <a:extLst>
              <a:ext uri="{FF2B5EF4-FFF2-40B4-BE49-F238E27FC236}">
                <a16:creationId xmlns:a16="http://schemas.microsoft.com/office/drawing/2014/main" id="{43EF1AE8-21FF-EDB6-2E47-7F7E40375C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751" y="1491426"/>
            <a:ext cx="560021" cy="560021"/>
          </a:xfrm>
          <a:prstGeom prst="rect">
            <a:avLst/>
          </a:prstGeom>
        </p:spPr>
      </p:pic>
      <p:sp>
        <p:nvSpPr>
          <p:cNvPr id="20" name="TextBox 19">
            <a:extLst>
              <a:ext uri="{FF2B5EF4-FFF2-40B4-BE49-F238E27FC236}">
                <a16:creationId xmlns:a16="http://schemas.microsoft.com/office/drawing/2014/main" id="{3A388B65-13BD-EED1-E9CE-6721FD9AD691}"/>
              </a:ext>
            </a:extLst>
          </p:cNvPr>
          <p:cNvSpPr txBox="1"/>
          <p:nvPr/>
        </p:nvSpPr>
        <p:spPr>
          <a:xfrm>
            <a:off x="1166772" y="1586770"/>
            <a:ext cx="2201008" cy="369332"/>
          </a:xfrm>
          <a:prstGeom prst="rect">
            <a:avLst/>
          </a:prstGeom>
          <a:noFill/>
        </p:spPr>
        <p:txBody>
          <a:bodyPr wrap="square" rtlCol="0">
            <a:spAutoFit/>
          </a:bodyPr>
          <a:lstStyle/>
          <a:p>
            <a:r>
              <a:rPr lang="en-GB" dirty="0"/>
              <a:t>todaysmarket.xml</a:t>
            </a:r>
          </a:p>
        </p:txBody>
      </p:sp>
      <p:sp>
        <p:nvSpPr>
          <p:cNvPr id="22" name="TextBox 21">
            <a:extLst>
              <a:ext uri="{FF2B5EF4-FFF2-40B4-BE49-F238E27FC236}">
                <a16:creationId xmlns:a16="http://schemas.microsoft.com/office/drawing/2014/main" id="{7D064EF1-0D40-090B-1BD3-EA73C9BB014A}"/>
              </a:ext>
            </a:extLst>
          </p:cNvPr>
          <p:cNvSpPr txBox="1"/>
          <p:nvPr/>
        </p:nvSpPr>
        <p:spPr>
          <a:xfrm>
            <a:off x="583417" y="3832310"/>
            <a:ext cx="1765132" cy="369332"/>
          </a:xfrm>
          <a:prstGeom prst="rect">
            <a:avLst/>
          </a:prstGeom>
          <a:noFill/>
        </p:spPr>
        <p:txBody>
          <a:bodyPr wrap="square">
            <a:spAutoFit/>
          </a:bodyPr>
          <a:lstStyle/>
          <a:p>
            <a:r>
              <a:rPr lang="en-GB" dirty="0"/>
              <a:t>&lt;</a:t>
            </a:r>
            <a:r>
              <a:rPr lang="en-GB" b="1" dirty="0"/>
              <a:t>EquityCurves</a:t>
            </a:r>
            <a:r>
              <a:rPr lang="en-GB" dirty="0"/>
              <a:t>&gt;</a:t>
            </a:r>
          </a:p>
        </p:txBody>
      </p:sp>
      <p:sp>
        <p:nvSpPr>
          <p:cNvPr id="7" name="TextBox 6">
            <a:extLst>
              <a:ext uri="{FF2B5EF4-FFF2-40B4-BE49-F238E27FC236}">
                <a16:creationId xmlns:a16="http://schemas.microsoft.com/office/drawing/2014/main" id="{9B8D76ED-63BF-8694-A9B7-1144DEBC5C8D}"/>
              </a:ext>
            </a:extLst>
          </p:cNvPr>
          <p:cNvSpPr txBox="1"/>
          <p:nvPr/>
        </p:nvSpPr>
        <p:spPr>
          <a:xfrm>
            <a:off x="3389851" y="4428681"/>
            <a:ext cx="3905354" cy="369332"/>
          </a:xfrm>
          <a:prstGeom prst="rect">
            <a:avLst/>
          </a:prstGeom>
          <a:noFill/>
        </p:spPr>
        <p:txBody>
          <a:bodyPr wrap="square">
            <a:spAutoFit/>
          </a:bodyPr>
          <a:lstStyle/>
          <a:p>
            <a:r>
              <a:rPr lang="en-GB" dirty="0"/>
              <a:t>&lt;Type&gt;ForwardDividendPrice &lt;/Type&gt;</a:t>
            </a:r>
          </a:p>
        </p:txBody>
      </p:sp>
      <p:sp>
        <p:nvSpPr>
          <p:cNvPr id="21" name="TextBox 20">
            <a:extLst>
              <a:ext uri="{FF2B5EF4-FFF2-40B4-BE49-F238E27FC236}">
                <a16:creationId xmlns:a16="http://schemas.microsoft.com/office/drawing/2014/main" id="{F91EFD17-AF62-744E-D900-EC3B30B63B45}"/>
              </a:ext>
            </a:extLst>
          </p:cNvPr>
          <p:cNvSpPr txBox="1"/>
          <p:nvPr/>
        </p:nvSpPr>
        <p:spPr>
          <a:xfrm>
            <a:off x="3389851" y="2639568"/>
            <a:ext cx="2875379" cy="369332"/>
          </a:xfrm>
          <a:prstGeom prst="rect">
            <a:avLst/>
          </a:prstGeom>
          <a:noFill/>
        </p:spPr>
        <p:txBody>
          <a:bodyPr wrap="square">
            <a:spAutoFit/>
          </a:bodyPr>
          <a:lstStyle/>
          <a:p>
            <a:r>
              <a:rPr lang="en-GB" dirty="0"/>
              <a:t>&lt;Type&gt;NoDividends&lt;/Type&gt;</a:t>
            </a:r>
          </a:p>
        </p:txBody>
      </p:sp>
      <p:sp>
        <p:nvSpPr>
          <p:cNvPr id="24" name="TextBox 23">
            <a:extLst>
              <a:ext uri="{FF2B5EF4-FFF2-40B4-BE49-F238E27FC236}">
                <a16:creationId xmlns:a16="http://schemas.microsoft.com/office/drawing/2014/main" id="{48579FBE-8EB9-853A-337E-F2449F4DA25F}"/>
              </a:ext>
            </a:extLst>
          </p:cNvPr>
          <p:cNvSpPr txBox="1"/>
          <p:nvPr/>
        </p:nvSpPr>
        <p:spPr>
          <a:xfrm>
            <a:off x="3389851" y="3235939"/>
            <a:ext cx="3105865" cy="369332"/>
          </a:xfrm>
          <a:prstGeom prst="rect">
            <a:avLst/>
          </a:prstGeom>
          <a:noFill/>
        </p:spPr>
        <p:txBody>
          <a:bodyPr wrap="square">
            <a:spAutoFit/>
          </a:bodyPr>
          <a:lstStyle/>
          <a:p>
            <a:r>
              <a:rPr lang="en-GB" dirty="0"/>
              <a:t>&lt;Type&gt;DividendsYield&lt;/Type&gt;</a:t>
            </a:r>
          </a:p>
        </p:txBody>
      </p:sp>
      <p:sp>
        <p:nvSpPr>
          <p:cNvPr id="26" name="TextBox 25">
            <a:extLst>
              <a:ext uri="{FF2B5EF4-FFF2-40B4-BE49-F238E27FC236}">
                <a16:creationId xmlns:a16="http://schemas.microsoft.com/office/drawing/2014/main" id="{8809D76F-DBE6-D696-E187-A100EE7415B1}"/>
              </a:ext>
            </a:extLst>
          </p:cNvPr>
          <p:cNvSpPr txBox="1"/>
          <p:nvPr/>
        </p:nvSpPr>
        <p:spPr>
          <a:xfrm>
            <a:off x="3389851" y="3832310"/>
            <a:ext cx="3239721" cy="369332"/>
          </a:xfrm>
          <a:prstGeom prst="rect">
            <a:avLst/>
          </a:prstGeom>
          <a:noFill/>
        </p:spPr>
        <p:txBody>
          <a:bodyPr wrap="square">
            <a:spAutoFit/>
          </a:bodyPr>
          <a:lstStyle/>
          <a:p>
            <a:r>
              <a:rPr lang="en-GB" dirty="0"/>
              <a:t>&lt;Type&gt;ForwardPrice&lt;/Type&gt;</a:t>
            </a:r>
          </a:p>
        </p:txBody>
      </p:sp>
      <p:cxnSp>
        <p:nvCxnSpPr>
          <p:cNvPr id="29" name="Straight Connector 28">
            <a:extLst>
              <a:ext uri="{FF2B5EF4-FFF2-40B4-BE49-F238E27FC236}">
                <a16:creationId xmlns:a16="http://schemas.microsoft.com/office/drawing/2014/main" id="{56732AD3-19C4-6174-9FE0-C0B62022C82E}"/>
              </a:ext>
            </a:extLst>
          </p:cNvPr>
          <p:cNvCxnSpPr>
            <a:cxnSpLocks/>
          </p:cNvCxnSpPr>
          <p:nvPr/>
        </p:nvCxnSpPr>
        <p:spPr>
          <a:xfrm>
            <a:off x="606751" y="2125325"/>
            <a:ext cx="10904335"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D18844E-59A3-3007-2674-39A5F510A435}"/>
              </a:ext>
            </a:extLst>
          </p:cNvPr>
          <p:cNvCxnSpPr>
            <a:cxnSpLocks/>
          </p:cNvCxnSpPr>
          <p:nvPr/>
        </p:nvCxnSpPr>
        <p:spPr>
          <a:xfrm>
            <a:off x="3194304" y="1410946"/>
            <a:ext cx="0" cy="542165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CB789AB-C0F0-EAA4-4E4B-75F4D8E14C2D}"/>
              </a:ext>
            </a:extLst>
          </p:cNvPr>
          <p:cNvCxnSpPr>
            <a:cxnSpLocks/>
          </p:cNvCxnSpPr>
          <p:nvPr/>
        </p:nvCxnSpPr>
        <p:spPr>
          <a:xfrm flipH="1">
            <a:off x="8232062" y="1570744"/>
            <a:ext cx="6330" cy="4865224"/>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94FD89F-950E-FB71-86F4-6BC892EFE033}"/>
              </a:ext>
            </a:extLst>
          </p:cNvPr>
          <p:cNvCxnSpPr>
            <a:cxnSpLocks/>
          </p:cNvCxnSpPr>
          <p:nvPr/>
        </p:nvCxnSpPr>
        <p:spPr>
          <a:xfrm>
            <a:off x="3194304" y="3732304"/>
            <a:ext cx="882189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22C2408-1AB4-8404-3763-5C3144BE1E41}"/>
              </a:ext>
            </a:extLst>
          </p:cNvPr>
          <p:cNvCxnSpPr>
            <a:cxnSpLocks/>
          </p:cNvCxnSpPr>
          <p:nvPr/>
        </p:nvCxnSpPr>
        <p:spPr>
          <a:xfrm>
            <a:off x="3209562" y="3117437"/>
            <a:ext cx="879513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A160A54-DE3D-F66F-6948-C7D5A82388C7}"/>
              </a:ext>
            </a:extLst>
          </p:cNvPr>
          <p:cNvCxnSpPr>
            <a:cxnSpLocks/>
          </p:cNvCxnSpPr>
          <p:nvPr/>
        </p:nvCxnSpPr>
        <p:spPr>
          <a:xfrm>
            <a:off x="3194304" y="4938467"/>
            <a:ext cx="8810396"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8C81922B-7938-58E6-3D3D-CC220D01872C}"/>
              </a:ext>
            </a:extLst>
          </p:cNvPr>
          <p:cNvCxnSpPr>
            <a:cxnSpLocks/>
          </p:cNvCxnSpPr>
          <p:nvPr/>
        </p:nvCxnSpPr>
        <p:spPr>
          <a:xfrm>
            <a:off x="2391027" y="4003356"/>
            <a:ext cx="99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1FC80C0-463E-0508-5E8E-B3F7157329F9}"/>
              </a:ext>
            </a:extLst>
          </p:cNvPr>
          <p:cNvCxnSpPr>
            <a:cxnSpLocks/>
            <a:stCxn id="22" idx="3"/>
            <a:endCxn id="24" idx="1"/>
          </p:cNvCxnSpPr>
          <p:nvPr/>
        </p:nvCxnSpPr>
        <p:spPr>
          <a:xfrm flipV="1">
            <a:off x="2348549" y="3420605"/>
            <a:ext cx="1041302" cy="5963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F3FAC5C-E339-E107-B62E-D6C05B69A6B4}"/>
              </a:ext>
            </a:extLst>
          </p:cNvPr>
          <p:cNvCxnSpPr>
            <a:cxnSpLocks/>
            <a:stCxn id="22" idx="3"/>
            <a:endCxn id="21" idx="1"/>
          </p:cNvCxnSpPr>
          <p:nvPr/>
        </p:nvCxnSpPr>
        <p:spPr>
          <a:xfrm flipV="1">
            <a:off x="2348549" y="2824234"/>
            <a:ext cx="1041302" cy="11927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5652C9C-B3E9-0A76-FC2C-3B540F2F511C}"/>
              </a:ext>
            </a:extLst>
          </p:cNvPr>
          <p:cNvCxnSpPr>
            <a:cxnSpLocks/>
            <a:stCxn id="22" idx="3"/>
            <a:endCxn id="7" idx="1"/>
          </p:cNvCxnSpPr>
          <p:nvPr/>
        </p:nvCxnSpPr>
        <p:spPr>
          <a:xfrm>
            <a:off x="2348549" y="4016976"/>
            <a:ext cx="1041302" cy="5963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A2AD2BA-DED7-5312-25EF-5C5963FE99F1}"/>
              </a:ext>
            </a:extLst>
          </p:cNvPr>
          <p:cNvSpPr txBox="1"/>
          <p:nvPr/>
        </p:nvSpPr>
        <p:spPr>
          <a:xfrm>
            <a:off x="3389851" y="5025053"/>
            <a:ext cx="3239721" cy="369332"/>
          </a:xfrm>
          <a:prstGeom prst="rect">
            <a:avLst/>
          </a:prstGeom>
          <a:noFill/>
        </p:spPr>
        <p:txBody>
          <a:bodyPr wrap="square">
            <a:spAutoFit/>
          </a:bodyPr>
          <a:lstStyle/>
          <a:p>
            <a:r>
              <a:rPr lang="en-GB" dirty="0"/>
              <a:t>&lt;Type&gt;OptionPremium&lt;/Type&gt;</a:t>
            </a:r>
          </a:p>
        </p:txBody>
      </p:sp>
      <p:cxnSp>
        <p:nvCxnSpPr>
          <p:cNvPr id="142" name="Straight Connector 141">
            <a:extLst>
              <a:ext uri="{FF2B5EF4-FFF2-40B4-BE49-F238E27FC236}">
                <a16:creationId xmlns:a16="http://schemas.microsoft.com/office/drawing/2014/main" id="{779473AA-F6CE-C01D-BBA0-0A02FB6E272B}"/>
              </a:ext>
            </a:extLst>
          </p:cNvPr>
          <p:cNvCxnSpPr>
            <a:cxnSpLocks/>
          </p:cNvCxnSpPr>
          <p:nvPr/>
        </p:nvCxnSpPr>
        <p:spPr>
          <a:xfrm>
            <a:off x="3194304" y="4329379"/>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43" name="Connector: Elbow 142">
            <a:extLst>
              <a:ext uri="{FF2B5EF4-FFF2-40B4-BE49-F238E27FC236}">
                <a16:creationId xmlns:a16="http://schemas.microsoft.com/office/drawing/2014/main" id="{E065A92E-9E88-9A53-B103-AAAAE839CBDB}"/>
              </a:ext>
            </a:extLst>
          </p:cNvPr>
          <p:cNvCxnSpPr>
            <a:cxnSpLocks/>
            <a:stCxn id="22" idx="3"/>
            <a:endCxn id="138" idx="1"/>
          </p:cNvCxnSpPr>
          <p:nvPr/>
        </p:nvCxnSpPr>
        <p:spPr>
          <a:xfrm>
            <a:off x="2348549" y="4016976"/>
            <a:ext cx="1041302" cy="11927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87D30D-D741-653A-C5E0-A25C9EAF47E7}"/>
              </a:ext>
            </a:extLst>
          </p:cNvPr>
          <p:cNvCxnSpPr>
            <a:cxnSpLocks/>
            <a:stCxn id="21" idx="3"/>
            <a:endCxn id="14" idx="1"/>
          </p:cNvCxnSpPr>
          <p:nvPr/>
        </p:nvCxnSpPr>
        <p:spPr>
          <a:xfrm flipV="1">
            <a:off x="6265230" y="2816781"/>
            <a:ext cx="2200078" cy="745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7A252936-119B-9E71-5DA8-60812DD708D5}"/>
              </a:ext>
            </a:extLst>
          </p:cNvPr>
          <p:cNvCxnSpPr>
            <a:cxnSpLocks/>
            <a:stCxn id="24" idx="3"/>
            <a:endCxn id="16" idx="1"/>
          </p:cNvCxnSpPr>
          <p:nvPr/>
        </p:nvCxnSpPr>
        <p:spPr>
          <a:xfrm>
            <a:off x="6495716" y="3420605"/>
            <a:ext cx="1969592" cy="281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3BCA11-1200-BC8E-2C5F-21A35294C915}"/>
              </a:ext>
            </a:extLst>
          </p:cNvPr>
          <p:cNvCxnSpPr>
            <a:cxnSpLocks/>
            <a:stCxn id="138" idx="3"/>
            <a:endCxn id="18" idx="1"/>
          </p:cNvCxnSpPr>
          <p:nvPr/>
        </p:nvCxnSpPr>
        <p:spPr>
          <a:xfrm>
            <a:off x="6629572" y="5209719"/>
            <a:ext cx="1835736" cy="18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9790440-BA75-6A75-23DA-A5F94942CDBD}"/>
              </a:ext>
            </a:extLst>
          </p:cNvPr>
          <p:cNvCxnSpPr>
            <a:stCxn id="26" idx="3"/>
            <a:endCxn id="15" idx="1"/>
          </p:cNvCxnSpPr>
          <p:nvPr/>
        </p:nvCxnSpPr>
        <p:spPr>
          <a:xfrm>
            <a:off x="6629572" y="4016976"/>
            <a:ext cx="1835736" cy="288714"/>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B8CC46A3-DF05-3898-B073-556FFA6C89AB}"/>
              </a:ext>
            </a:extLst>
          </p:cNvPr>
          <p:cNvCxnSpPr>
            <a:cxnSpLocks/>
            <a:stCxn id="7" idx="3"/>
            <a:endCxn id="15" idx="1"/>
          </p:cNvCxnSpPr>
          <p:nvPr/>
        </p:nvCxnSpPr>
        <p:spPr>
          <a:xfrm flipV="1">
            <a:off x="7295205" y="4305690"/>
            <a:ext cx="1170103" cy="307657"/>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DA91670-C53A-0245-A0C6-9BB67A34573D}"/>
              </a:ext>
            </a:extLst>
          </p:cNvPr>
          <p:cNvCxnSpPr>
            <a:cxnSpLocks/>
            <a:stCxn id="138" idx="3"/>
            <a:endCxn id="14" idx="1"/>
          </p:cNvCxnSpPr>
          <p:nvPr/>
        </p:nvCxnSpPr>
        <p:spPr>
          <a:xfrm flipV="1">
            <a:off x="6629572" y="2816781"/>
            <a:ext cx="1835736" cy="2392938"/>
          </a:xfrm>
          <a:prstGeom prst="bentConnector3">
            <a:avLst>
              <a:gd name="adj1" fmla="val 1190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3" name="Connector: Elbow 72">
            <a:extLst>
              <a:ext uri="{FF2B5EF4-FFF2-40B4-BE49-F238E27FC236}">
                <a16:creationId xmlns:a16="http://schemas.microsoft.com/office/drawing/2014/main" id="{77E198E4-103B-CB0F-9A12-E29E2F8061A9}"/>
              </a:ext>
            </a:extLst>
          </p:cNvPr>
          <p:cNvCxnSpPr>
            <a:cxnSpLocks/>
            <a:stCxn id="7" idx="3"/>
            <a:endCxn id="14" idx="1"/>
          </p:cNvCxnSpPr>
          <p:nvPr/>
        </p:nvCxnSpPr>
        <p:spPr>
          <a:xfrm flipV="1">
            <a:off x="7295205" y="2816781"/>
            <a:ext cx="1170103" cy="1796566"/>
          </a:xfrm>
          <a:prstGeom prst="bentConnector3">
            <a:avLst>
              <a:gd name="adj1" fmla="val 862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6" name="Connector: Elbow 75">
            <a:extLst>
              <a:ext uri="{FF2B5EF4-FFF2-40B4-BE49-F238E27FC236}">
                <a16:creationId xmlns:a16="http://schemas.microsoft.com/office/drawing/2014/main" id="{52394664-AD38-7348-BC19-1D768700F408}"/>
              </a:ext>
            </a:extLst>
          </p:cNvPr>
          <p:cNvCxnSpPr>
            <a:cxnSpLocks/>
            <a:stCxn id="26" idx="3"/>
            <a:endCxn id="14" idx="1"/>
          </p:cNvCxnSpPr>
          <p:nvPr/>
        </p:nvCxnSpPr>
        <p:spPr>
          <a:xfrm flipV="1">
            <a:off x="6629572" y="2816781"/>
            <a:ext cx="1835736" cy="1200195"/>
          </a:xfrm>
          <a:prstGeom prst="bentConnector3">
            <a:avLst>
              <a:gd name="adj1" fmla="val 22164"/>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1" name="Connector: Elbow 80">
            <a:extLst>
              <a:ext uri="{FF2B5EF4-FFF2-40B4-BE49-F238E27FC236}">
                <a16:creationId xmlns:a16="http://schemas.microsoft.com/office/drawing/2014/main" id="{C3287AD8-053D-30AF-F158-31FB1879D59F}"/>
              </a:ext>
            </a:extLst>
          </p:cNvPr>
          <p:cNvCxnSpPr>
            <a:cxnSpLocks/>
            <a:stCxn id="24" idx="3"/>
            <a:endCxn id="14" idx="1"/>
          </p:cNvCxnSpPr>
          <p:nvPr/>
        </p:nvCxnSpPr>
        <p:spPr>
          <a:xfrm flipV="1">
            <a:off x="6495716" y="2816781"/>
            <a:ext cx="1969592" cy="603824"/>
          </a:xfrm>
          <a:prstGeom prst="bentConnector3">
            <a:avLst>
              <a:gd name="adj1" fmla="val 767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2615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C74C-B9CB-FE33-7C5E-FAA7BF8CAE83}"/>
              </a:ext>
            </a:extLst>
          </p:cNvPr>
          <p:cNvSpPr>
            <a:spLocks noGrp="1"/>
          </p:cNvSpPr>
          <p:nvPr>
            <p:ph type="ctrTitle"/>
          </p:nvPr>
        </p:nvSpPr>
        <p:spPr/>
        <p:txBody>
          <a:bodyPr/>
          <a:lstStyle/>
          <a:p>
            <a:r>
              <a:rPr lang="en-GB" dirty="0"/>
              <a:t>ORE Equity Curve Configuration</a:t>
            </a:r>
          </a:p>
        </p:txBody>
      </p:sp>
      <p:sp>
        <p:nvSpPr>
          <p:cNvPr id="3" name="Text Placeholder 2">
            <a:extLst>
              <a:ext uri="{FF2B5EF4-FFF2-40B4-BE49-F238E27FC236}">
                <a16:creationId xmlns:a16="http://schemas.microsoft.com/office/drawing/2014/main" id="{67A4E1C0-6002-85E0-FB8C-EF662BD90AA7}"/>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2" name="TextBox 11">
            <a:extLst>
              <a:ext uri="{FF2B5EF4-FFF2-40B4-BE49-F238E27FC236}">
                <a16:creationId xmlns:a16="http://schemas.microsoft.com/office/drawing/2014/main" id="{4095A10F-F900-45CE-ED58-B8D7A82FA1AF}"/>
              </a:ext>
            </a:extLst>
          </p:cNvPr>
          <p:cNvSpPr txBox="1"/>
          <p:nvPr/>
        </p:nvSpPr>
        <p:spPr>
          <a:xfrm>
            <a:off x="238539" y="823364"/>
            <a:ext cx="5592417" cy="461665"/>
          </a:xfrm>
          <a:prstGeom prst="rect">
            <a:avLst/>
          </a:prstGeom>
          <a:solidFill>
            <a:schemeClr val="bg1">
              <a:lumMod val="95000"/>
            </a:schemeClr>
          </a:solidFill>
        </p:spPr>
        <p:txBody>
          <a:bodyPr wrap="square" rtlCol="0">
            <a:spAutoFit/>
          </a:bodyPr>
          <a:lstStyle/>
          <a:p>
            <a:pPr algn="ctr"/>
            <a:r>
              <a:rPr lang="en-GB" sz="2400" b="1" dirty="0"/>
              <a:t>No Dividends</a:t>
            </a:r>
          </a:p>
        </p:txBody>
      </p:sp>
      <p:sp>
        <p:nvSpPr>
          <p:cNvPr id="13" name="TextBox 12">
            <a:extLst>
              <a:ext uri="{FF2B5EF4-FFF2-40B4-BE49-F238E27FC236}">
                <a16:creationId xmlns:a16="http://schemas.microsoft.com/office/drawing/2014/main" id="{806532A3-5496-0B8D-048E-FE1375D90A43}"/>
              </a:ext>
            </a:extLst>
          </p:cNvPr>
          <p:cNvSpPr txBox="1"/>
          <p:nvPr/>
        </p:nvSpPr>
        <p:spPr>
          <a:xfrm>
            <a:off x="5830956" y="823363"/>
            <a:ext cx="6122501" cy="461665"/>
          </a:xfrm>
          <a:prstGeom prst="rect">
            <a:avLst/>
          </a:prstGeom>
          <a:solidFill>
            <a:schemeClr val="bg1">
              <a:lumMod val="95000"/>
            </a:schemeClr>
          </a:solidFill>
        </p:spPr>
        <p:txBody>
          <a:bodyPr wrap="square" rtlCol="0">
            <a:spAutoFit/>
          </a:bodyPr>
          <a:lstStyle/>
          <a:p>
            <a:pPr algn="ctr"/>
            <a:r>
              <a:rPr lang="en-GB" sz="2400" b="1" dirty="0"/>
              <a:t>Dividend Yield</a:t>
            </a:r>
          </a:p>
        </p:txBody>
      </p:sp>
      <p:sp>
        <p:nvSpPr>
          <p:cNvPr id="14" name="TextBox 13">
            <a:extLst>
              <a:ext uri="{FF2B5EF4-FFF2-40B4-BE49-F238E27FC236}">
                <a16:creationId xmlns:a16="http://schemas.microsoft.com/office/drawing/2014/main" id="{3BEE25C7-9BA0-37D9-B155-F048D52BF05B}"/>
              </a:ext>
            </a:extLst>
          </p:cNvPr>
          <p:cNvSpPr txBox="1"/>
          <p:nvPr/>
        </p:nvSpPr>
        <p:spPr>
          <a:xfrm>
            <a:off x="238539" y="3710609"/>
            <a:ext cx="5592415" cy="461665"/>
          </a:xfrm>
          <a:prstGeom prst="rect">
            <a:avLst/>
          </a:prstGeom>
          <a:solidFill>
            <a:schemeClr val="bg1">
              <a:lumMod val="95000"/>
            </a:schemeClr>
          </a:solidFill>
        </p:spPr>
        <p:txBody>
          <a:bodyPr wrap="square" rtlCol="0">
            <a:spAutoFit/>
          </a:bodyPr>
          <a:lstStyle/>
          <a:p>
            <a:pPr algn="ctr"/>
            <a:r>
              <a:rPr lang="en-GB" sz="2400" b="1" dirty="0"/>
              <a:t>Forward Price / Forward Dividend Price</a:t>
            </a:r>
          </a:p>
        </p:txBody>
      </p:sp>
      <p:sp>
        <p:nvSpPr>
          <p:cNvPr id="15" name="TextBox 14">
            <a:extLst>
              <a:ext uri="{FF2B5EF4-FFF2-40B4-BE49-F238E27FC236}">
                <a16:creationId xmlns:a16="http://schemas.microsoft.com/office/drawing/2014/main" id="{69BA08B0-14D6-43FD-C6DE-3E0383F5504C}"/>
              </a:ext>
            </a:extLst>
          </p:cNvPr>
          <p:cNvSpPr txBox="1"/>
          <p:nvPr/>
        </p:nvSpPr>
        <p:spPr>
          <a:xfrm>
            <a:off x="5830953" y="3728192"/>
            <a:ext cx="6122499" cy="461665"/>
          </a:xfrm>
          <a:prstGeom prst="rect">
            <a:avLst/>
          </a:prstGeom>
          <a:solidFill>
            <a:schemeClr val="bg1">
              <a:lumMod val="95000"/>
            </a:schemeClr>
          </a:solidFill>
        </p:spPr>
        <p:txBody>
          <a:bodyPr wrap="square" rtlCol="0">
            <a:spAutoFit/>
          </a:bodyPr>
          <a:lstStyle/>
          <a:p>
            <a:pPr algn="ctr"/>
            <a:r>
              <a:rPr lang="en-GB" sz="2400" b="1" dirty="0"/>
              <a:t>Option Premium</a:t>
            </a:r>
          </a:p>
        </p:txBody>
      </p:sp>
      <p:cxnSp>
        <p:nvCxnSpPr>
          <p:cNvPr id="8" name="Straight Connector 7">
            <a:extLst>
              <a:ext uri="{FF2B5EF4-FFF2-40B4-BE49-F238E27FC236}">
                <a16:creationId xmlns:a16="http://schemas.microsoft.com/office/drawing/2014/main" id="{1E3A6B8B-ECC9-E527-2FC7-E6053650AD2B}"/>
              </a:ext>
            </a:extLst>
          </p:cNvPr>
          <p:cNvCxnSpPr>
            <a:cxnSpLocks/>
          </p:cNvCxnSpPr>
          <p:nvPr/>
        </p:nvCxnSpPr>
        <p:spPr>
          <a:xfrm>
            <a:off x="5830957" y="823363"/>
            <a:ext cx="0" cy="5612605"/>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C66E5DD6-021D-50D4-0702-A49C785EF3FE}"/>
              </a:ext>
            </a:extLst>
          </p:cNvPr>
          <p:cNvCxnSpPr>
            <a:cxnSpLocks/>
          </p:cNvCxnSpPr>
          <p:nvPr/>
        </p:nvCxnSpPr>
        <p:spPr>
          <a:xfrm>
            <a:off x="238539" y="3710609"/>
            <a:ext cx="11714922" cy="0"/>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018042-EB0D-F138-0186-39097D2461DE}"/>
                  </a:ext>
                </a:extLst>
              </p:cNvPr>
              <p:cNvSpPr txBox="1"/>
              <p:nvPr/>
            </p:nvSpPr>
            <p:spPr>
              <a:xfrm>
                <a:off x="238538" y="2641440"/>
                <a:ext cx="6098344"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r>
                        <a:rPr lang="en-GB" sz="1800" b="0" i="1" smtClean="0">
                          <a:solidFill>
                            <a:schemeClr val="tx1"/>
                          </a:solidFill>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
                            <m:sSubPr>
                              <m:ctrlPr>
                                <a:rPr lang="en-GB" i="1" smtClean="0">
                                  <a:latin typeface="Cambria Math" panose="02040503050406030204" pitchFamily="18" charset="0"/>
                                </a:rPr>
                              </m:ctrlPr>
                            </m:sSubPr>
                            <m:e>
                              <m:r>
                                <a:rPr lang="en-GB" i="1">
                                  <a:latin typeface="Cambria Math" panose="02040503050406030204" pitchFamily="18" charset="0"/>
                                </a:rPr>
                                <m:t>𝑆</m:t>
                              </m:r>
                            </m:e>
                            <m:sub>
                              <m:r>
                                <a:rPr lang="en-GB" b="0" i="1" smtClean="0">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5" name="TextBox 4">
                <a:extLst>
                  <a:ext uri="{FF2B5EF4-FFF2-40B4-BE49-F238E27FC236}">
                    <a16:creationId xmlns:a16="http://schemas.microsoft.com/office/drawing/2014/main" id="{34018042-EB0D-F138-0186-39097D2461DE}"/>
                  </a:ext>
                </a:extLst>
              </p:cNvPr>
              <p:cNvSpPr txBox="1">
                <a:spLocks noRot="1" noChangeAspect="1" noMove="1" noResize="1" noEditPoints="1" noAdjustHandles="1" noChangeArrowheads="1" noChangeShapeType="1" noTextEdit="1"/>
              </p:cNvSpPr>
              <p:nvPr/>
            </p:nvSpPr>
            <p:spPr>
              <a:xfrm>
                <a:off x="238538" y="2641440"/>
                <a:ext cx="6098344" cy="733471"/>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A449DA-E281-34DD-8F93-1B305DFE8A8E}"/>
                  </a:ext>
                </a:extLst>
              </p:cNvPr>
              <p:cNvSpPr txBox="1"/>
              <p:nvPr/>
            </p:nvSpPr>
            <p:spPr>
              <a:xfrm>
                <a:off x="1925084" y="2052321"/>
                <a:ext cx="2725253"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r>
                        <a:rPr lang="en-GB" sz="1800" b="0" i="1" smtClean="0">
                          <a:solidFill>
                            <a:schemeClr val="tx1"/>
                          </a:solidFill>
                          <a:latin typeface="Cambria Math" panose="02040503050406030204" pitchFamily="18" charset="0"/>
                          <a:ea typeface="Cambria Math" panose="02040503050406030204" pitchFamily="18" charset="0"/>
                        </a:rPr>
                        <m:t>=1</m:t>
                      </m:r>
                    </m:oMath>
                  </m:oMathPara>
                </a14:m>
                <a:endParaRPr lang="en-GB" dirty="0">
                  <a:solidFill>
                    <a:schemeClr val="tx1"/>
                  </a:solidFill>
                </a:endParaRPr>
              </a:p>
            </p:txBody>
          </p:sp>
        </mc:Choice>
        <mc:Fallback xmlns="">
          <p:sp>
            <p:nvSpPr>
              <p:cNvPr id="7" name="TextBox 6">
                <a:extLst>
                  <a:ext uri="{FF2B5EF4-FFF2-40B4-BE49-F238E27FC236}">
                    <a16:creationId xmlns:a16="http://schemas.microsoft.com/office/drawing/2014/main" id="{BCA449DA-E281-34DD-8F93-1B305DFE8A8E}"/>
                  </a:ext>
                </a:extLst>
              </p:cNvPr>
              <p:cNvSpPr txBox="1">
                <a:spLocks noRot="1" noChangeAspect="1" noMove="1" noResize="1" noEditPoints="1" noAdjustHandles="1" noChangeArrowheads="1" noChangeShapeType="1" noTextEdit="1"/>
              </p:cNvSpPr>
              <p:nvPr/>
            </p:nvSpPr>
            <p:spPr>
              <a:xfrm>
                <a:off x="1925084" y="2052321"/>
                <a:ext cx="2725253" cy="382412"/>
              </a:xfrm>
              <a:prstGeom prst="rect">
                <a:avLst/>
              </a:prstGeom>
              <a:blipFill>
                <a:blip r:embed="rId4"/>
                <a:stretch>
                  <a:fillRect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215657-6D19-A266-C69F-D070630D5D29}"/>
                  </a:ext>
                </a:extLst>
              </p:cNvPr>
              <p:cNvSpPr txBox="1"/>
              <p:nvPr/>
            </p:nvSpPr>
            <p:spPr>
              <a:xfrm>
                <a:off x="840302" y="1470123"/>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=0</m:t>
                      </m:r>
                    </m:oMath>
                  </m:oMathPara>
                </a14:m>
                <a:endParaRPr lang="en-GB" dirty="0">
                  <a:solidFill>
                    <a:schemeClr val="accent1">
                      <a:lumMod val="60000"/>
                      <a:lumOff val="40000"/>
                    </a:schemeClr>
                  </a:solidFill>
                </a:endParaRPr>
              </a:p>
            </p:txBody>
          </p:sp>
        </mc:Choice>
        <mc:Fallback xmlns="">
          <p:sp>
            <p:nvSpPr>
              <p:cNvPr id="10" name="TextBox 9">
                <a:extLst>
                  <a:ext uri="{FF2B5EF4-FFF2-40B4-BE49-F238E27FC236}">
                    <a16:creationId xmlns:a16="http://schemas.microsoft.com/office/drawing/2014/main" id="{0E215657-6D19-A266-C69F-D070630D5D29}"/>
                  </a:ext>
                </a:extLst>
              </p:cNvPr>
              <p:cNvSpPr txBox="1">
                <a:spLocks noRot="1" noChangeAspect="1" noMove="1" noResize="1" noEditPoints="1" noAdjustHandles="1" noChangeArrowheads="1" noChangeShapeType="1" noTextEdit="1"/>
              </p:cNvSpPr>
              <p:nvPr/>
            </p:nvSpPr>
            <p:spPr>
              <a:xfrm>
                <a:off x="840302" y="1470123"/>
                <a:ext cx="1748269" cy="379463"/>
              </a:xfrm>
              <a:prstGeom prst="rect">
                <a:avLst/>
              </a:prstGeom>
              <a:blipFill>
                <a:blip r:embed="rId5"/>
                <a:stretch>
                  <a:fillRect b="-48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8875F0-6661-7871-B018-FB7F29ABD419}"/>
                  </a:ext>
                </a:extLst>
              </p:cNvPr>
              <p:cNvSpPr txBox="1"/>
              <p:nvPr/>
            </p:nvSpPr>
            <p:spPr>
              <a:xfrm>
                <a:off x="1933647" y="4909288"/>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4" name="TextBox 3">
                <a:extLst>
                  <a:ext uri="{FF2B5EF4-FFF2-40B4-BE49-F238E27FC236}">
                    <a16:creationId xmlns:a16="http://schemas.microsoft.com/office/drawing/2014/main" id="{C68875F0-6661-7871-B018-FB7F29ABD419}"/>
                  </a:ext>
                </a:extLst>
              </p:cNvPr>
              <p:cNvSpPr txBox="1">
                <a:spLocks noRot="1" noChangeAspect="1" noMove="1" noResize="1" noEditPoints="1" noAdjustHandles="1" noChangeArrowheads="1" noChangeShapeType="1" noTextEdit="1"/>
              </p:cNvSpPr>
              <p:nvPr/>
            </p:nvSpPr>
            <p:spPr>
              <a:xfrm>
                <a:off x="1933647" y="4909288"/>
                <a:ext cx="2557990" cy="657681"/>
              </a:xfrm>
              <a:prstGeom prst="rect">
                <a:avLst/>
              </a:prstGeom>
              <a:blipFill>
                <a:blip r:embed="rId6"/>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4C1BFE93-D02C-E754-7ECB-8C67D3BEF619}"/>
              </a:ext>
            </a:extLst>
          </p:cNvPr>
          <p:cNvSpPr txBox="1"/>
          <p:nvPr/>
        </p:nvSpPr>
        <p:spPr>
          <a:xfrm>
            <a:off x="238539" y="147371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p:sp>
        <p:nvSpPr>
          <p:cNvPr id="17" name="TextBox 16">
            <a:extLst>
              <a:ext uri="{FF2B5EF4-FFF2-40B4-BE49-F238E27FC236}">
                <a16:creationId xmlns:a16="http://schemas.microsoft.com/office/drawing/2014/main" id="{3FC7A705-CEC6-5C61-3274-A9D2C74FE454}"/>
              </a:ext>
            </a:extLst>
          </p:cNvPr>
          <p:cNvSpPr txBox="1"/>
          <p:nvPr/>
        </p:nvSpPr>
        <p:spPr>
          <a:xfrm>
            <a:off x="238538" y="4355888"/>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211297B-6308-9ECA-D9F5-E30E9EDA6C79}"/>
                  </a:ext>
                </a:extLst>
              </p:cNvPr>
              <p:cNvSpPr txBox="1"/>
              <p:nvPr/>
            </p:nvSpPr>
            <p:spPr>
              <a:xfrm>
                <a:off x="1062957" y="4364168"/>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𝐹</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19" name="TextBox 18">
                <a:extLst>
                  <a:ext uri="{FF2B5EF4-FFF2-40B4-BE49-F238E27FC236}">
                    <a16:creationId xmlns:a16="http://schemas.microsoft.com/office/drawing/2014/main" id="{1211297B-6308-9ECA-D9F5-E30E9EDA6C79}"/>
                  </a:ext>
                </a:extLst>
              </p:cNvPr>
              <p:cNvSpPr txBox="1">
                <a:spLocks noRot="1" noChangeAspect="1" noMove="1" noResize="1" noEditPoints="1" noAdjustHandles="1" noChangeArrowheads="1" noChangeShapeType="1" noTextEdit="1"/>
              </p:cNvSpPr>
              <p:nvPr/>
            </p:nvSpPr>
            <p:spPr>
              <a:xfrm>
                <a:off x="1062957" y="4364168"/>
                <a:ext cx="504824" cy="369332"/>
              </a:xfrm>
              <a:prstGeom prst="rect">
                <a:avLst/>
              </a:prstGeom>
              <a:blipFill>
                <a:blip r:embed="rId7"/>
                <a:stretch>
                  <a:fillRect r="-44578"/>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1DA0F519-7676-572F-13CB-8E007301972A}"/>
              </a:ext>
            </a:extLst>
          </p:cNvPr>
          <p:cNvSpPr txBox="1"/>
          <p:nvPr/>
        </p:nvSpPr>
        <p:spPr>
          <a:xfrm>
            <a:off x="5950347" y="1471974"/>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1BC0982-280E-D88D-3965-6975A8442670}"/>
                  </a:ext>
                </a:extLst>
              </p:cNvPr>
              <p:cNvSpPr txBox="1"/>
              <p:nvPr/>
            </p:nvSpPr>
            <p:spPr>
              <a:xfrm>
                <a:off x="6774766" y="1480254"/>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𝑞</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21" name="TextBox 20">
                <a:extLst>
                  <a:ext uri="{FF2B5EF4-FFF2-40B4-BE49-F238E27FC236}">
                    <a16:creationId xmlns:a16="http://schemas.microsoft.com/office/drawing/2014/main" id="{51BC0982-280E-D88D-3965-6975A8442670}"/>
                  </a:ext>
                </a:extLst>
              </p:cNvPr>
              <p:cNvSpPr txBox="1">
                <a:spLocks noRot="1" noChangeAspect="1" noMove="1" noResize="1" noEditPoints="1" noAdjustHandles="1" noChangeArrowheads="1" noChangeShapeType="1" noTextEdit="1"/>
              </p:cNvSpPr>
              <p:nvPr/>
            </p:nvSpPr>
            <p:spPr>
              <a:xfrm>
                <a:off x="6774766" y="1480254"/>
                <a:ext cx="504824" cy="369332"/>
              </a:xfrm>
              <a:prstGeom prst="rect">
                <a:avLst/>
              </a:prstGeom>
              <a:blipFill>
                <a:blip r:embed="rId8"/>
                <a:stretch>
                  <a:fillRect r="-44578" b="-6667"/>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BC054BDA-3AD5-0677-1C4E-600429EBEE19}"/>
              </a:ext>
            </a:extLst>
          </p:cNvPr>
          <p:cNvSpPr txBox="1"/>
          <p:nvPr/>
        </p:nvSpPr>
        <p:spPr>
          <a:xfrm>
            <a:off x="5950347" y="4362566"/>
            <a:ext cx="824419" cy="369332"/>
          </a:xfrm>
          <a:prstGeom prst="rect">
            <a:avLst/>
          </a:prstGeom>
          <a:solidFill>
            <a:schemeClr val="accent1">
              <a:lumMod val="20000"/>
              <a:lumOff val="80000"/>
            </a:schemeClr>
          </a:solidFill>
        </p:spPr>
        <p:txBody>
          <a:bodyPr wrap="square" rtlCol="0">
            <a:spAutoFit/>
          </a:bodyPr>
          <a:lstStyle/>
          <a:p>
            <a:pPr algn="ctr"/>
            <a:r>
              <a:rPr lang="en-GB" b="1" dirty="0"/>
              <a:t>Input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17F3B21-0EA7-8BA5-9B22-93C7E1750AC4}"/>
                  </a:ext>
                </a:extLst>
              </p:cNvPr>
              <p:cNvSpPr txBox="1"/>
              <p:nvPr/>
            </p:nvSpPr>
            <p:spPr>
              <a:xfrm>
                <a:off x="6774766" y="4370846"/>
                <a:ext cx="5048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sSub>
                            <m:sSubPr>
                              <m:ctrlPr>
                                <a:rPr lang="en-GB" i="1">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i="1">
                                  <a:solidFill>
                                    <a:schemeClr val="accent1">
                                      <a:lumMod val="60000"/>
                                      <a:lumOff val="40000"/>
                                    </a:schemeClr>
                                  </a:solidFill>
                                  <a:latin typeface="Cambria Math" panose="02040503050406030204" pitchFamily="18" charset="0"/>
                                  <a:ea typeface="Cambria Math" panose="02040503050406030204" pitchFamily="18" charset="0"/>
                                </a:rPr>
                                <m:t>𝑆</m:t>
                              </m:r>
                            </m:e>
                            <m:sub>
                              <m:r>
                                <a:rPr lang="en-GB" i="1">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b="0" i="1" smtClean="0">
                              <a:solidFill>
                                <a:schemeClr val="accent1">
                                  <a:lumMod val="60000"/>
                                  <a:lumOff val="40000"/>
                                </a:schemeClr>
                              </a:solidFill>
                              <a:latin typeface="Cambria Math" panose="02040503050406030204" pitchFamily="18" charset="0"/>
                              <a:ea typeface="Cambria Math" panose="02040503050406030204" pitchFamily="18" charset="0"/>
                            </a:rPr>
                            <m:t> ;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𝐶</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sSub>
                        <m:sSubPr>
                          <m:ctrlP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ctrlPr>
                        </m:sSubPr>
                        <m:e>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 </m:t>
                          </m:r>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𝑃</m:t>
                          </m:r>
                        </m:e>
                        <m:sub>
                          <m:r>
                            <a:rPr lang="en-GB" sz="1800" b="0" i="1" smtClean="0">
                              <a:solidFill>
                                <a:schemeClr val="accent1">
                                  <a:lumMod val="60000"/>
                                  <a:lumOff val="40000"/>
                                </a:schemeClr>
                              </a:solidFill>
                              <a:latin typeface="Cambria Math" panose="02040503050406030204" pitchFamily="18" charset="0"/>
                              <a:ea typeface="Cambria Math" panose="02040503050406030204" pitchFamily="18" charset="0"/>
                            </a:rPr>
                            <m:t>𝑡</m:t>
                          </m:r>
                        </m:sub>
                      </m:sSub>
                    </m:oMath>
                  </m:oMathPara>
                </a14:m>
                <a:endParaRPr lang="en-GB" dirty="0">
                  <a:solidFill>
                    <a:schemeClr val="accent1">
                      <a:lumMod val="60000"/>
                      <a:lumOff val="40000"/>
                    </a:schemeClr>
                  </a:solidFill>
                </a:endParaRPr>
              </a:p>
            </p:txBody>
          </p:sp>
        </mc:Choice>
        <mc:Fallback xmlns="">
          <p:sp>
            <p:nvSpPr>
              <p:cNvPr id="23" name="TextBox 22">
                <a:extLst>
                  <a:ext uri="{FF2B5EF4-FFF2-40B4-BE49-F238E27FC236}">
                    <a16:creationId xmlns:a16="http://schemas.microsoft.com/office/drawing/2014/main" id="{317F3B21-0EA7-8BA5-9B22-93C7E1750AC4}"/>
                  </a:ext>
                </a:extLst>
              </p:cNvPr>
              <p:cNvSpPr txBox="1">
                <a:spLocks noRot="1" noChangeAspect="1" noMove="1" noResize="1" noEditPoints="1" noAdjustHandles="1" noChangeArrowheads="1" noChangeShapeType="1" noTextEdit="1"/>
              </p:cNvSpPr>
              <p:nvPr/>
            </p:nvSpPr>
            <p:spPr>
              <a:xfrm>
                <a:off x="6774766" y="4370846"/>
                <a:ext cx="504824" cy="369332"/>
              </a:xfrm>
              <a:prstGeom prst="rect">
                <a:avLst/>
              </a:prstGeom>
              <a:blipFill>
                <a:blip r:embed="rId9"/>
                <a:stretch>
                  <a:fillRect r="-1265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B5DC78-D3A6-E3AE-D8E8-6E8D76B92A1D}"/>
                  </a:ext>
                </a:extLst>
              </p:cNvPr>
              <p:cNvSpPr txBox="1"/>
              <p:nvPr/>
            </p:nvSpPr>
            <p:spPr>
              <a:xfrm>
                <a:off x="7902389" y="4666333"/>
                <a:ext cx="2232816" cy="6871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𝐾</m:t>
                      </m:r>
                      <m:r>
                        <a:rPr lang="en-GB" sz="1800" b="0" i="1" smtClean="0">
                          <a:solidFill>
                            <a:schemeClr val="tx1"/>
                          </a:solidFill>
                          <a:latin typeface="Cambria Math" panose="02040503050406030204" pitchFamily="18" charset="0"/>
                        </a:rPr>
                        <m:t>+</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𝐶</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𝑃</m:t>
                              </m:r>
                            </m:e>
                            <m:sub>
                              <m:r>
                                <a:rPr lang="en-GB" sz="1800" b="0" i="1" smtClean="0">
                                  <a:solidFill>
                                    <a:schemeClr val="tx1"/>
                                  </a:solidFill>
                                  <a:latin typeface="Cambria Math" panose="02040503050406030204" pitchFamily="18" charset="0"/>
                                </a:rPr>
                                <m:t>𝑡</m:t>
                              </m:r>
                            </m:sub>
                          </m:sSub>
                        </m:num>
                        <m:den>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25" name="TextBox 24">
                <a:extLst>
                  <a:ext uri="{FF2B5EF4-FFF2-40B4-BE49-F238E27FC236}">
                    <a16:creationId xmlns:a16="http://schemas.microsoft.com/office/drawing/2014/main" id="{9CB5DC78-D3A6-E3AE-D8E8-6E8D76B92A1D}"/>
                  </a:ext>
                </a:extLst>
              </p:cNvPr>
              <p:cNvSpPr txBox="1">
                <a:spLocks noRot="1" noChangeAspect="1" noMove="1" noResize="1" noEditPoints="1" noAdjustHandles="1" noChangeArrowheads="1" noChangeShapeType="1" noTextEdit="1"/>
              </p:cNvSpPr>
              <p:nvPr/>
            </p:nvSpPr>
            <p:spPr>
              <a:xfrm>
                <a:off x="7902389" y="4666333"/>
                <a:ext cx="2232816" cy="687111"/>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0083A0A-9C86-5B7F-43E9-BA8E4A980757}"/>
                  </a:ext>
                </a:extLst>
              </p:cNvPr>
              <p:cNvSpPr txBox="1"/>
              <p:nvPr/>
            </p:nvSpPr>
            <p:spPr>
              <a:xfrm>
                <a:off x="7891741" y="5353444"/>
                <a:ext cx="2557990"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𝐷𝐹</m:t>
                          </m:r>
                        </m:e>
                        <m:sub>
                          <m:r>
                            <a:rPr lang="en-GB" i="1">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𝐹𝑤𝑑</m:t>
                          </m:r>
                        </m:sup>
                      </m:sSubSup>
                    </m:oMath>
                  </m:oMathPara>
                </a14:m>
                <a:endParaRPr lang="en-GB" dirty="0">
                  <a:solidFill>
                    <a:schemeClr val="tx1"/>
                  </a:solidFill>
                </a:endParaRPr>
              </a:p>
            </p:txBody>
          </p:sp>
        </mc:Choice>
        <mc:Fallback xmlns="">
          <p:sp>
            <p:nvSpPr>
              <p:cNvPr id="26" name="TextBox 25">
                <a:extLst>
                  <a:ext uri="{FF2B5EF4-FFF2-40B4-BE49-F238E27FC236}">
                    <a16:creationId xmlns:a16="http://schemas.microsoft.com/office/drawing/2014/main" id="{C0083A0A-9C86-5B7F-43E9-BA8E4A980757}"/>
                  </a:ext>
                </a:extLst>
              </p:cNvPr>
              <p:cNvSpPr txBox="1">
                <a:spLocks noRot="1" noChangeAspect="1" noMove="1" noResize="1" noEditPoints="1" noAdjustHandles="1" noChangeArrowheads="1" noChangeShapeType="1" noTextEdit="1"/>
              </p:cNvSpPr>
              <p:nvPr/>
            </p:nvSpPr>
            <p:spPr>
              <a:xfrm>
                <a:off x="7891741" y="5353444"/>
                <a:ext cx="2557990" cy="65768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B3E8A1A-41C7-FA2A-F785-02883BCD4FBC}"/>
                  </a:ext>
                </a:extLst>
              </p:cNvPr>
              <p:cNvSpPr txBox="1"/>
              <p:nvPr/>
            </p:nvSpPr>
            <p:spPr>
              <a:xfrm>
                <a:off x="8483772" y="298975"/>
                <a:ext cx="1748269"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solidFill>
                                <a:schemeClr val="accent2"/>
                              </a:solidFill>
                              <a:latin typeface="Cambria Math" panose="02040503050406030204" pitchFamily="18" charset="0"/>
                              <a:ea typeface="Cambria Math" panose="02040503050406030204" pitchFamily="18" charset="0"/>
                            </a:rPr>
                          </m:ctrlPr>
                        </m:sSubSupPr>
                        <m:e>
                          <m:r>
                            <a:rPr lang="en-GB" i="1">
                              <a:solidFill>
                                <a:schemeClr val="accent2"/>
                              </a:solidFill>
                              <a:latin typeface="Cambria Math" panose="02040503050406030204" pitchFamily="18" charset="0"/>
                              <a:ea typeface="Cambria Math" panose="02040503050406030204" pitchFamily="18" charset="0"/>
                            </a:rPr>
                            <m:t>𝐷𝐹</m:t>
                          </m:r>
                        </m:e>
                        <m:sub>
                          <m:r>
                            <a:rPr lang="en-GB" i="1">
                              <a:solidFill>
                                <a:schemeClr val="accent2"/>
                              </a:solidFill>
                              <a:latin typeface="Cambria Math" panose="02040503050406030204" pitchFamily="18" charset="0"/>
                              <a:ea typeface="Cambria Math" panose="02040503050406030204" pitchFamily="18" charset="0"/>
                            </a:rPr>
                            <m:t>𝑡</m:t>
                          </m:r>
                        </m:sub>
                        <m:sup>
                          <m:r>
                            <a:rPr lang="en-GB" i="1">
                              <a:solidFill>
                                <a:schemeClr val="accent2"/>
                              </a:solidFill>
                              <a:latin typeface="Cambria Math" panose="02040503050406030204" pitchFamily="18" charset="0"/>
                              <a:ea typeface="Cambria Math" panose="02040503050406030204" pitchFamily="18" charset="0"/>
                            </a:rPr>
                            <m:t>𝐹𝑤𝑑</m:t>
                          </m:r>
                        </m:sup>
                      </m:sSubSup>
                    </m:oMath>
                  </m:oMathPara>
                </a14:m>
                <a:endParaRPr lang="en-GB" dirty="0">
                  <a:solidFill>
                    <a:schemeClr val="accent2"/>
                  </a:solidFill>
                </a:endParaRPr>
              </a:p>
            </p:txBody>
          </p:sp>
        </mc:Choice>
        <mc:Fallback xmlns="">
          <p:sp>
            <p:nvSpPr>
              <p:cNvPr id="27" name="TextBox 26">
                <a:extLst>
                  <a:ext uri="{FF2B5EF4-FFF2-40B4-BE49-F238E27FC236}">
                    <a16:creationId xmlns:a16="http://schemas.microsoft.com/office/drawing/2014/main" id="{BB3E8A1A-41C7-FA2A-F785-02883BCD4FBC}"/>
                  </a:ext>
                </a:extLst>
              </p:cNvPr>
              <p:cNvSpPr txBox="1">
                <a:spLocks noRot="1" noChangeAspect="1" noMove="1" noResize="1" noEditPoints="1" noAdjustHandles="1" noChangeArrowheads="1" noChangeShapeType="1" noTextEdit="1"/>
              </p:cNvSpPr>
              <p:nvPr/>
            </p:nvSpPr>
            <p:spPr>
              <a:xfrm>
                <a:off x="8483772" y="298975"/>
                <a:ext cx="1748269" cy="379463"/>
              </a:xfrm>
              <a:prstGeom prst="rect">
                <a:avLst/>
              </a:prstGeom>
              <a:blipFill>
                <a:blip r:embed="rId12"/>
                <a:stretch>
                  <a:fillRect b="-1613"/>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471F8950-4E36-FAEE-F3BC-2EA0798C1142}"/>
              </a:ext>
            </a:extLst>
          </p:cNvPr>
          <p:cNvSpPr txBox="1"/>
          <p:nvPr/>
        </p:nvSpPr>
        <p:spPr>
          <a:xfrm>
            <a:off x="5840976" y="309106"/>
            <a:ext cx="3061248" cy="369332"/>
          </a:xfrm>
          <a:prstGeom prst="rect">
            <a:avLst/>
          </a:prstGeom>
          <a:solidFill>
            <a:schemeClr val="accent2">
              <a:lumMod val="40000"/>
              <a:lumOff val="60000"/>
            </a:schemeClr>
          </a:solidFill>
        </p:spPr>
        <p:txBody>
          <a:bodyPr wrap="square" rtlCol="0">
            <a:spAutoFit/>
          </a:bodyPr>
          <a:lstStyle/>
          <a:p>
            <a:pPr algn="ctr"/>
            <a:r>
              <a:rPr lang="en-GB" b="1" dirty="0"/>
              <a:t>Already Calculated</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78D10D-F74F-904D-5B4D-83748ECBED1D}"/>
                  </a:ext>
                </a:extLst>
              </p:cNvPr>
              <p:cNvSpPr txBox="1"/>
              <p:nvPr/>
            </p:nvSpPr>
            <p:spPr>
              <a:xfrm>
                <a:off x="7998536" y="2686192"/>
                <a:ext cx="1787332" cy="73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𝑆</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f>
                        <m:fPr>
                          <m:ctrlPr>
                            <a:rPr lang="en-GB" sz="1800" b="0" i="1" smtClean="0">
                              <a:solidFill>
                                <a:schemeClr val="tx1"/>
                              </a:solidFill>
                              <a:latin typeface="Cambria Math" panose="02040503050406030204" pitchFamily="18" charset="0"/>
                              <a:ea typeface="Cambria Math" panose="02040503050406030204" pitchFamily="18" charset="0"/>
                            </a:rPr>
                          </m:ctrlPr>
                        </m:fPr>
                        <m:num>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num>
                        <m:den>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i="1">
                                  <a:solidFill>
                                    <a:schemeClr val="tx1"/>
                                  </a:solidFill>
                                  <a:latin typeface="Cambria Math" panose="02040503050406030204" pitchFamily="18" charset="0"/>
                                  <a:ea typeface="Cambria Math" panose="02040503050406030204" pitchFamily="18" charset="0"/>
                                </a:rPr>
                                <m:t>𝐷𝐹</m:t>
                              </m:r>
                            </m:e>
                            <m:sub>
                              <m:r>
                                <a:rPr lang="en-GB" sz="1800" i="1">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𝐹𝑤𝑑</m:t>
                              </m:r>
                            </m:sup>
                          </m:sSubSup>
                        </m:den>
                      </m:f>
                    </m:oMath>
                  </m:oMathPara>
                </a14:m>
                <a:endParaRPr lang="en-GB" dirty="0"/>
              </a:p>
            </p:txBody>
          </p:sp>
        </mc:Choice>
        <mc:Fallback xmlns="">
          <p:sp>
            <p:nvSpPr>
              <p:cNvPr id="29" name="TextBox 28">
                <a:extLst>
                  <a:ext uri="{FF2B5EF4-FFF2-40B4-BE49-F238E27FC236}">
                    <a16:creationId xmlns:a16="http://schemas.microsoft.com/office/drawing/2014/main" id="{5278D10D-F74F-904D-5B4D-83748ECBED1D}"/>
                  </a:ext>
                </a:extLst>
              </p:cNvPr>
              <p:cNvSpPr txBox="1">
                <a:spLocks noRot="1" noChangeAspect="1" noMove="1" noResize="1" noEditPoints="1" noAdjustHandles="1" noChangeArrowheads="1" noChangeShapeType="1" noTextEdit="1"/>
              </p:cNvSpPr>
              <p:nvPr/>
            </p:nvSpPr>
            <p:spPr>
              <a:xfrm>
                <a:off x="7998536" y="2686192"/>
                <a:ext cx="1787332" cy="733471"/>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7B7044B-AE13-55E7-5AA3-C5CB4A535E92}"/>
                  </a:ext>
                </a:extLst>
              </p:cNvPr>
              <p:cNvSpPr txBox="1"/>
              <p:nvPr/>
            </p:nvSpPr>
            <p:spPr>
              <a:xfrm>
                <a:off x="8032220" y="2033322"/>
                <a:ext cx="2277032"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rPr>
                          </m:ctrlPr>
                        </m:sSubSupPr>
                        <m:e>
                          <m:r>
                            <a:rPr lang="en-GB" sz="1800" b="0" i="1" smtClean="0">
                              <a:solidFill>
                                <a:schemeClr val="tx1"/>
                              </a:solidFill>
                              <a:latin typeface="Cambria Math" panose="02040503050406030204" pitchFamily="18" charset="0"/>
                              <a:ea typeface="Cambria Math" panose="02040503050406030204" pitchFamily="18" charset="0"/>
                            </a:rPr>
                            <m:t>𝐷𝐹</m:t>
                          </m:r>
                        </m:e>
                        <m:sub>
                          <m:r>
                            <a:rPr lang="en-GB" sz="1800" b="0" i="1" smtClean="0">
                              <a:solidFill>
                                <a:schemeClr val="tx1"/>
                              </a:solidFill>
                              <a:latin typeface="Cambria Math" panose="02040503050406030204" pitchFamily="18" charset="0"/>
                              <a:ea typeface="Cambria Math" panose="02040503050406030204" pitchFamily="18" charset="0"/>
                            </a:rPr>
                            <m:t>𝑡</m:t>
                          </m:r>
                        </m:sub>
                        <m:sup>
                          <m:r>
                            <a:rPr lang="en-GB" sz="1800" b="0" i="1" smtClean="0">
                              <a:solidFill>
                                <a:schemeClr val="tx1"/>
                              </a:solidFill>
                              <a:latin typeface="Cambria Math" panose="02040503050406030204" pitchFamily="18" charset="0"/>
                              <a:ea typeface="Cambria Math" panose="02040503050406030204" pitchFamily="18" charset="0"/>
                            </a:rPr>
                            <m:t>𝐷𝑖𝑣</m:t>
                          </m:r>
                        </m:sup>
                      </m:sSubSup>
                      <m:r>
                        <a:rPr lang="en-GB" sz="1800" b="0" i="1" smtClean="0">
                          <a:solidFill>
                            <a:schemeClr val="tx1"/>
                          </a:solidFill>
                          <a:latin typeface="Cambria Math" panose="02040503050406030204" pitchFamily="18" charset="0"/>
                          <a:ea typeface="Cambria Math" panose="02040503050406030204" pitchFamily="18" charset="0"/>
                        </a:rPr>
                        <m:t>=</m:t>
                      </m:r>
                      <m:func>
                        <m:funcPr>
                          <m:ctrlPr>
                            <a:rPr lang="en-GB" sz="18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1800" b="0" i="0" smtClean="0">
                              <a:solidFill>
                                <a:schemeClr val="tx1"/>
                              </a:solidFill>
                              <a:latin typeface="Cambria Math" panose="02040503050406030204" pitchFamily="18" charset="0"/>
                              <a:ea typeface="Cambria Math" panose="02040503050406030204" pitchFamily="18" charset="0"/>
                            </a:rPr>
                            <m:t>exp</m:t>
                          </m:r>
                        </m:fName>
                        <m:e>
                          <m:d>
                            <m:dPr>
                              <m:ctrlPr>
                                <a:rPr lang="en-GB" sz="1800" b="0" i="1" smtClean="0">
                                  <a:solidFill>
                                    <a:schemeClr val="tx1"/>
                                  </a:solidFill>
                                  <a:latin typeface="Cambria Math" panose="02040503050406030204" pitchFamily="18" charset="0"/>
                                  <a:ea typeface="Cambria Math" panose="02040503050406030204" pitchFamily="18" charset="0"/>
                                </a:rPr>
                              </m:ctrlPr>
                            </m:dPr>
                            <m:e>
                              <m:r>
                                <a:rPr lang="en-GB" sz="1800" b="0" i="1" smtClean="0">
                                  <a:solidFill>
                                    <a:schemeClr val="tx1"/>
                                  </a:solidFill>
                                  <a:latin typeface="Cambria Math" panose="02040503050406030204" pitchFamily="18" charset="0"/>
                                  <a:ea typeface="Cambria Math" panose="02040503050406030204" pitchFamily="18" charset="0"/>
                                </a:rPr>
                                <m:t>−</m:t>
                              </m:r>
                              <m:sSub>
                                <m:sSubPr>
                                  <m:ctrlPr>
                                    <a:rPr lang="en-GB" sz="1800" b="0" i="1" smtClean="0">
                                      <a:solidFill>
                                        <a:schemeClr val="tx1"/>
                                      </a:solidFill>
                                      <a:latin typeface="Cambria Math" panose="02040503050406030204" pitchFamily="18" charset="0"/>
                                      <a:ea typeface="Cambria Math" panose="02040503050406030204" pitchFamily="18" charset="0"/>
                                    </a:rPr>
                                  </m:ctrlPr>
                                </m:sSubPr>
                                <m:e>
                                  <m:r>
                                    <a:rPr lang="en-GB" sz="1800" b="0" i="1" smtClean="0">
                                      <a:solidFill>
                                        <a:schemeClr val="tx1"/>
                                      </a:solidFill>
                                      <a:latin typeface="Cambria Math" panose="02040503050406030204" pitchFamily="18" charset="0"/>
                                      <a:ea typeface="Cambria Math" panose="02040503050406030204" pitchFamily="18" charset="0"/>
                                    </a:rPr>
                                    <m:t>𝑞</m:t>
                                  </m:r>
                                </m:e>
                                <m:sub>
                                  <m:r>
                                    <a:rPr lang="en-GB" sz="1800" b="0" i="1" smtClean="0">
                                      <a:solidFill>
                                        <a:schemeClr val="tx1"/>
                                      </a:solidFill>
                                      <a:latin typeface="Cambria Math" panose="02040503050406030204" pitchFamily="18" charset="0"/>
                                      <a:ea typeface="Cambria Math" panose="02040503050406030204" pitchFamily="18" charset="0"/>
                                    </a:rPr>
                                    <m:t>𝑡</m:t>
                                  </m:r>
                                </m:sub>
                              </m:sSub>
                              <m:r>
                                <a:rPr lang="en-GB" sz="1800" b="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e>
                          </m:d>
                        </m:e>
                      </m:func>
                    </m:oMath>
                  </m:oMathPara>
                </a14:m>
                <a:endParaRPr lang="en-GB" dirty="0"/>
              </a:p>
            </p:txBody>
          </p:sp>
        </mc:Choice>
        <mc:Fallback xmlns="">
          <p:sp>
            <p:nvSpPr>
              <p:cNvPr id="31" name="TextBox 30">
                <a:extLst>
                  <a:ext uri="{FF2B5EF4-FFF2-40B4-BE49-F238E27FC236}">
                    <a16:creationId xmlns:a16="http://schemas.microsoft.com/office/drawing/2014/main" id="{57B7044B-AE13-55E7-5AA3-C5CB4A535E92}"/>
                  </a:ext>
                </a:extLst>
              </p:cNvPr>
              <p:cNvSpPr txBox="1">
                <a:spLocks noRot="1" noChangeAspect="1" noMove="1" noResize="1" noEditPoints="1" noAdjustHandles="1" noChangeArrowheads="1" noChangeShapeType="1" noTextEdit="1"/>
              </p:cNvSpPr>
              <p:nvPr/>
            </p:nvSpPr>
            <p:spPr>
              <a:xfrm>
                <a:off x="8032220" y="2033322"/>
                <a:ext cx="2277032" cy="382412"/>
              </a:xfrm>
              <a:prstGeom prst="rect">
                <a:avLst/>
              </a:prstGeom>
              <a:blipFill>
                <a:blip r:embed="rId14"/>
                <a:stretch>
                  <a:fillRect b="-8065"/>
                </a:stretch>
              </a:blipFill>
            </p:spPr>
            <p:txBody>
              <a:bodyPr/>
              <a:lstStyle/>
              <a:p>
                <a:r>
                  <a:rPr lang="en-GB">
                    <a:noFill/>
                  </a:rPr>
                  <a:t> </a:t>
                </a:r>
              </a:p>
            </p:txBody>
          </p:sp>
        </mc:Fallback>
      </mc:AlternateContent>
      <p:cxnSp>
        <p:nvCxnSpPr>
          <p:cNvPr id="33" name="Connector: Curved 32">
            <a:extLst>
              <a:ext uri="{FF2B5EF4-FFF2-40B4-BE49-F238E27FC236}">
                <a16:creationId xmlns:a16="http://schemas.microsoft.com/office/drawing/2014/main" id="{62B430E9-C797-D5FF-EB99-0618785AC73A}"/>
              </a:ext>
            </a:extLst>
          </p:cNvPr>
          <p:cNvCxnSpPr>
            <a:cxnSpLocks/>
            <a:stCxn id="34" idx="0"/>
            <a:endCxn id="25" idx="1"/>
          </p:cNvCxnSpPr>
          <p:nvPr/>
        </p:nvCxnSpPr>
        <p:spPr>
          <a:xfrm rot="5400000" flipH="1" flipV="1">
            <a:off x="7132247" y="5008226"/>
            <a:ext cx="768478" cy="771805"/>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1D1972AD-6FFF-12BB-E59E-4D13715866F3}"/>
              </a:ext>
            </a:extLst>
          </p:cNvPr>
          <p:cNvSpPr txBox="1"/>
          <p:nvPr/>
        </p:nvSpPr>
        <p:spPr>
          <a:xfrm>
            <a:off x="5886554" y="5778367"/>
            <a:ext cx="2488059" cy="738664"/>
          </a:xfrm>
          <a:prstGeom prst="rect">
            <a:avLst/>
          </a:prstGeom>
          <a:noFill/>
        </p:spPr>
        <p:txBody>
          <a:bodyPr wrap="square" rtlCol="0">
            <a:spAutoFit/>
          </a:bodyPr>
          <a:lstStyle/>
          <a:p>
            <a:r>
              <a:rPr lang="en-GB" sz="1400" i="1" dirty="0">
                <a:solidFill>
                  <a:schemeClr val="accent5"/>
                </a:solidFill>
              </a:rPr>
              <a:t>Only works if we have:</a:t>
            </a:r>
          </a:p>
          <a:p>
            <a:r>
              <a:rPr lang="en-GB" sz="1400" i="1" dirty="0">
                <a:solidFill>
                  <a:schemeClr val="accent5"/>
                </a:solidFill>
              </a:rPr>
              <a:t>one Strike per Expiry</a:t>
            </a:r>
          </a:p>
          <a:p>
            <a:r>
              <a:rPr lang="en-GB" sz="1400" i="1" dirty="0">
                <a:solidFill>
                  <a:schemeClr val="accent5"/>
                </a:solidFill>
              </a:rPr>
              <a:t>Otherwise -&gt; Algorithm needed</a:t>
            </a:r>
          </a:p>
        </p:txBody>
      </p:sp>
    </p:spTree>
    <p:extLst>
      <p:ext uri="{BB962C8B-B14F-4D97-AF65-F5344CB8AC3E}">
        <p14:creationId xmlns:p14="http://schemas.microsoft.com/office/powerpoint/2010/main" val="227586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p:sp>
        <p:nvSpPr>
          <p:cNvPr id="3" name="Text Placeholder 2">
            <a:extLst>
              <a:ext uri="{FF2B5EF4-FFF2-40B4-BE49-F238E27FC236}">
                <a16:creationId xmlns:a16="http://schemas.microsoft.com/office/drawing/2014/main" id="{3F63F525-7D6B-0DCA-02EE-1A5CA8DA44F9}"/>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A3D4F8-7D34-0E95-140F-DF447AE2702A}"/>
                  </a:ext>
                </a:extLst>
              </p:cNvPr>
              <p:cNvGraphicFramePr>
                <a:graphicFrameLocks noGrp="1"/>
              </p:cNvGraphicFramePr>
              <p:nvPr>
                <p:extLst>
                  <p:ext uri="{D42A27DB-BD31-4B8C-83A1-F6EECF244321}">
                    <p14:modId xmlns:p14="http://schemas.microsoft.com/office/powerpoint/2010/main" val="672826654"/>
                  </p:ext>
                </p:extLst>
              </p:nvPr>
            </p:nvGraphicFramePr>
            <p:xfrm>
              <a:off x="3582573" y="3223971"/>
              <a:ext cx="8128000" cy="2657095"/>
            </p:xfrm>
            <a:graphic>
              <a:graphicData uri="http://schemas.openxmlformats.org/drawingml/2006/table">
                <a:tbl>
                  <a:tblPr firstCol="1">
                    <a:tableStyleId>{7DF18680-E054-41AD-8BC1-D1AEF772440D}</a:tableStyleId>
                  </a:tblPr>
                  <a:tblGrid>
                    <a:gridCol w="1016000">
                      <a:extLst>
                        <a:ext uri="{9D8B030D-6E8A-4147-A177-3AD203B41FA5}">
                          <a16:colId xmlns:a16="http://schemas.microsoft.com/office/drawing/2014/main" val="1047287770"/>
                        </a:ext>
                      </a:extLst>
                    </a:gridCol>
                    <a:gridCol w="1016000">
                      <a:extLst>
                        <a:ext uri="{9D8B030D-6E8A-4147-A177-3AD203B41FA5}">
                          <a16:colId xmlns:a16="http://schemas.microsoft.com/office/drawing/2014/main" val="888876094"/>
                        </a:ext>
                      </a:extLst>
                    </a:gridCol>
                    <a:gridCol w="1016000">
                      <a:extLst>
                        <a:ext uri="{9D8B030D-6E8A-4147-A177-3AD203B41FA5}">
                          <a16:colId xmlns:a16="http://schemas.microsoft.com/office/drawing/2014/main" val="2946679437"/>
                        </a:ext>
                      </a:extLst>
                    </a:gridCol>
                    <a:gridCol w="1016000">
                      <a:extLst>
                        <a:ext uri="{9D8B030D-6E8A-4147-A177-3AD203B41FA5}">
                          <a16:colId xmlns:a16="http://schemas.microsoft.com/office/drawing/2014/main" val="439053537"/>
                        </a:ext>
                      </a:extLst>
                    </a:gridCol>
                    <a:gridCol w="1016000">
                      <a:extLst>
                        <a:ext uri="{9D8B030D-6E8A-4147-A177-3AD203B41FA5}">
                          <a16:colId xmlns:a16="http://schemas.microsoft.com/office/drawing/2014/main" val="297133581"/>
                        </a:ext>
                      </a:extLst>
                    </a:gridCol>
                    <a:gridCol w="1016000">
                      <a:extLst>
                        <a:ext uri="{9D8B030D-6E8A-4147-A177-3AD203B41FA5}">
                          <a16:colId xmlns:a16="http://schemas.microsoft.com/office/drawing/2014/main" val="4011847376"/>
                        </a:ext>
                      </a:extLst>
                    </a:gridCol>
                    <a:gridCol w="1016000">
                      <a:extLst>
                        <a:ext uri="{9D8B030D-6E8A-4147-A177-3AD203B41FA5}">
                          <a16:colId xmlns:a16="http://schemas.microsoft.com/office/drawing/2014/main" val="2133072116"/>
                        </a:ext>
                      </a:extLst>
                    </a:gridCol>
                    <a:gridCol w="1016000">
                      <a:extLst>
                        <a:ext uri="{9D8B030D-6E8A-4147-A177-3AD203B41FA5}">
                          <a16:colId xmlns:a16="http://schemas.microsoft.com/office/drawing/2014/main" val="3012303446"/>
                        </a:ext>
                      </a:extLst>
                    </a:gridCol>
                  </a:tblGrid>
                  <a:tr h="370840">
                    <a:tc rowSpan="2">
                      <a:txBody>
                        <a:bodyPr/>
                        <a:lstStyle/>
                        <a:p>
                          <a:pPr algn="ctr"/>
                          <a:endParaRPr lang="en-GB" b="1" dirty="0">
                            <a:solidFill>
                              <a:schemeClr val="bg1"/>
                            </a:solidFill>
                          </a:endParaRPr>
                        </a:p>
                      </a:txBody>
                      <a:tcPr>
                        <a:solidFill>
                          <a:schemeClr val="accent5"/>
                        </a:solidFill>
                      </a:tcPr>
                    </a:tc>
                    <a:tc gridSpan="7">
                      <a:txBody>
                        <a:bodyPr/>
                        <a:lstStyle/>
                        <a:p>
                          <a:pPr algn="ctr"/>
                          <a:r>
                            <a:rPr lang="en-GB" b="1" dirty="0">
                              <a:solidFill>
                                <a:schemeClr val="bg1"/>
                              </a:solidFill>
                            </a:rPr>
                            <a:t>Quote Expiries</a:t>
                          </a:r>
                        </a:p>
                      </a:txBody>
                      <a:tcPr>
                        <a:solidFill>
                          <a:schemeClr val="accent5"/>
                        </a:solidFill>
                      </a:tcPr>
                    </a:tc>
                    <a:tc hMerge="1">
                      <a:txBody>
                        <a:bodyPr/>
                        <a:lstStyle/>
                        <a:p>
                          <a:endParaRPr lang="en-GB" dirty="0"/>
                        </a:p>
                      </a:txBody>
                      <a:tcPr>
                        <a:solidFill>
                          <a:schemeClr val="accent5"/>
                        </a:solidFill>
                      </a:tcPr>
                    </a:tc>
                    <a:tc hMerge="1">
                      <a:txBody>
                        <a:bodyPr/>
                        <a:lstStyle/>
                        <a:p>
                          <a:endParaRPr lang="en-GB" dirty="0"/>
                        </a:p>
                      </a:txBody>
                      <a:tcPr>
                        <a:solidFill>
                          <a:schemeClr val="accent5"/>
                        </a:solidFill>
                      </a:tcPr>
                    </a:tc>
                    <a:tc hMerge="1">
                      <a:txBody>
                        <a:bodyPr/>
                        <a:lstStyle/>
                        <a:p>
                          <a:endParaRPr lang="en-GB"/>
                        </a:p>
                      </a:txBody>
                      <a:tcPr/>
                    </a:tc>
                    <a:tc hMerge="1">
                      <a:txBody>
                        <a:bodyPr/>
                        <a:lstStyle/>
                        <a:p>
                          <a:pPr algn="ctr"/>
                          <a:endParaRPr lang="en-GB" dirty="0"/>
                        </a:p>
                      </a:txBody>
                      <a:tcPr>
                        <a:solidFill>
                          <a:schemeClr val="accent5"/>
                        </a:solidFill>
                      </a:tcPr>
                    </a:tc>
                    <a:tc hMerge="1">
                      <a:txBody>
                        <a:bodyPr/>
                        <a:lstStyle/>
                        <a:p>
                          <a:endParaRPr lang="en-GB"/>
                        </a:p>
                      </a:txBody>
                      <a:tcPr/>
                    </a:tc>
                    <a:tc hMerge="1">
                      <a:txBody>
                        <a:bodyPr/>
                        <a:lstStyle/>
                        <a:p>
                          <a:endParaRPr lang="en-GB" dirty="0"/>
                        </a:p>
                      </a:txBody>
                      <a:tcPr>
                        <a:solidFill>
                          <a:schemeClr val="accent5"/>
                        </a:solidFill>
                      </a:tcPr>
                    </a:tc>
                    <a:extLst>
                      <a:ext uri="{0D108BD9-81ED-4DB2-BD59-A6C34878D82A}">
                        <a16:rowId xmlns:a16="http://schemas.microsoft.com/office/drawing/2014/main" val="751857048"/>
                      </a:ext>
                    </a:extLst>
                  </a:tr>
                  <a:tr h="370840">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𝟏</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𝟐</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𝟑</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𝒊</m:t>
                                    </m:r>
                                  </m:sub>
                                </m:sSub>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kern="1200" smtClean="0">
                                        <a:solidFill>
                                          <a:schemeClr val="lt1"/>
                                        </a:solidFill>
                                        <a:latin typeface="Cambria Math" panose="02040503050406030204" pitchFamily="18" charset="0"/>
                                        <a:ea typeface="+mn-ea"/>
                                        <a:cs typeface="+mn-cs"/>
                                      </a:rPr>
                                      <m:t>𝒕</m:t>
                                    </m:r>
                                  </m:e>
                                  <m:sub>
                                    <m:r>
                                      <a:rPr lang="en-GB" sz="1800" b="1" kern="1200" smtClean="0">
                                        <a:solidFill>
                                          <a:schemeClr val="lt1"/>
                                        </a:solidFill>
                                        <a:latin typeface="Cambria Math" panose="02040503050406030204" pitchFamily="18" charset="0"/>
                                        <a:ea typeface="+mn-ea"/>
                                        <a:cs typeface="+mn-cs"/>
                                      </a:rPr>
                                      <m:t>𝒏</m:t>
                                    </m:r>
                                  </m:sub>
                                </m:sSub>
                              </m:oMath>
                            </m:oMathPara>
                          </a14:m>
                          <a:endParaRPr lang="en-GB" sz="18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1454543681"/>
                      </a:ext>
                    </a:extLst>
                  </a:tr>
                  <a:tr h="370840">
                    <a:tc rowSpan="5">
                      <a:txBody>
                        <a:bodyPr/>
                        <a:lstStyle/>
                        <a:p>
                          <a:pPr algn="ctr"/>
                          <a:r>
                            <a:rPr lang="en-GB" dirty="0"/>
                            <a:t>Quote Strikes</a:t>
                          </a: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1,1</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2,1</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1,1</m:t>
                                    </m:r>
                                  </m:sub>
                                </m:sSub>
                              </m:oMath>
                            </m:oMathPara>
                          </a14:m>
                          <a:endParaRPr lang="en-GB" dirty="0"/>
                        </a:p>
                      </a:txBody>
                      <a:tcPr/>
                    </a:tc>
                    <a:extLst>
                      <a:ext uri="{0D108BD9-81ED-4DB2-BD59-A6C34878D82A}">
                        <a16:rowId xmlns:a16="http://schemas.microsoft.com/office/drawing/2014/main" val="199401453"/>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1,2</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2,2</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1,2</m:t>
                                    </m:r>
                                  </m:sub>
                                </m:sSub>
                              </m:oMath>
                            </m:oMathPara>
                          </a14:m>
                          <a:endParaRPr lang="en-GB" dirty="0"/>
                        </a:p>
                      </a:txBody>
                      <a:tcPr/>
                    </a:tc>
                    <a:extLst>
                      <a:ext uri="{0D108BD9-81ED-4DB2-BD59-A6C34878D82A}">
                        <a16:rowId xmlns:a16="http://schemas.microsoft.com/office/drawing/2014/main" val="1872805796"/>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1,3</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2,3</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1,3</m:t>
                                    </m:r>
                                  </m:sub>
                                </m:sSub>
                              </m:oMath>
                            </m:oMathPara>
                          </a14:m>
                          <a:endParaRPr lang="en-GB" dirty="0"/>
                        </a:p>
                      </a:txBody>
                      <a:tcPr/>
                    </a:tc>
                    <a:extLst>
                      <a:ext uri="{0D108BD9-81ED-4DB2-BD59-A6C34878D82A}">
                        <a16:rowId xmlns:a16="http://schemas.microsoft.com/office/drawing/2014/main" val="1845363997"/>
                      </a:ext>
                    </a:extLst>
                  </a:tr>
                  <a:tr h="370840">
                    <a:tc vMerge="1">
                      <a:txBody>
                        <a:bodyPr/>
                        <a:lstStyle/>
                        <a:p>
                          <a:pPr algn="ctr"/>
                          <a:endParaRPr lang="en-GB" dirty="0"/>
                        </a:p>
                      </a:txBody>
                      <a:tcPr/>
                    </a:tc>
                    <a:tc>
                      <a:txBody>
                        <a:bodyPr/>
                        <a:lstStyle/>
                        <a:p>
                          <a:pPr algn="ctr"/>
                          <a:r>
                            <a:rPr lang="en-GB" dirty="0"/>
                            <a:t>…</a:t>
                          </a:r>
                        </a:p>
                      </a:txBody>
                      <a:tcPr/>
                    </a:tc>
                    <a:tc>
                      <a:txBody>
                        <a:bodyPr/>
                        <a:lstStyle/>
                        <a:p>
                          <a:pPr algn="ctr"/>
                          <a:r>
                            <a:rPr lang="en-GB" dirty="0"/>
                            <a:t>…</a:t>
                          </a:r>
                        </a:p>
                      </a:txBody>
                      <a:tcPr/>
                    </a:tc>
                    <a:tc>
                      <a:txBody>
                        <a:bodyPr/>
                        <a:lstStyle/>
                        <a:p>
                          <a:pPr algn="ctr"/>
                          <a:r>
                            <a:rPr lang="en-GB"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i="0" smtClean="0">
                                        <a:latin typeface="Cambria Math" panose="02040503050406030204" pitchFamily="18" charset="0"/>
                                      </a:rPr>
                                      <m:t>,</m:t>
                                    </m:r>
                                    <m:r>
                                      <m:rPr>
                                        <m:sty m:val="p"/>
                                      </m:rPr>
                                      <a:rPr lang="en-GB" b="0" i="0" smtClean="0">
                                        <a:latin typeface="Cambria Math" panose="02040503050406030204" pitchFamily="18" charset="0"/>
                                      </a:rPr>
                                      <m:t>j</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r>
                            <a:rPr lang="en-GB" dirty="0"/>
                            <a:t>…</a:t>
                          </a:r>
                        </a:p>
                      </a:txBody>
                      <a:tcPr/>
                    </a:tc>
                    <a:extLst>
                      <a:ext uri="{0D108BD9-81ED-4DB2-BD59-A6C34878D82A}">
                        <a16:rowId xmlns:a16="http://schemas.microsoft.com/office/drawing/2014/main" val="4273584376"/>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2,</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2</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3</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3</m:t>
                                        </m:r>
                                      </m:sub>
                                    </m:sSub>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𝑛</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𝑛</m:t>
                                        </m:r>
                                      </m:sub>
                                    </m:sSub>
                                  </m:sub>
                                </m:sSub>
                              </m:oMath>
                            </m:oMathPara>
                          </a14:m>
                          <a:endParaRPr lang="en-GB" dirty="0"/>
                        </a:p>
                      </a:txBody>
                      <a:tcPr/>
                    </a:tc>
                    <a:extLst>
                      <a:ext uri="{0D108BD9-81ED-4DB2-BD59-A6C34878D82A}">
                        <a16:rowId xmlns:a16="http://schemas.microsoft.com/office/drawing/2014/main" val="2137757094"/>
                      </a:ext>
                    </a:extLst>
                  </a:tr>
                </a:tbl>
              </a:graphicData>
            </a:graphic>
          </p:graphicFrame>
        </mc:Choice>
        <mc:Fallback xmlns="">
          <p:graphicFrame>
            <p:nvGraphicFramePr>
              <p:cNvPr id="5" name="Table 4">
                <a:extLst>
                  <a:ext uri="{FF2B5EF4-FFF2-40B4-BE49-F238E27FC236}">
                    <a16:creationId xmlns:a16="http://schemas.microsoft.com/office/drawing/2014/main" id="{1DA3D4F8-7D34-0E95-140F-DF447AE2702A}"/>
                  </a:ext>
                </a:extLst>
              </p:cNvPr>
              <p:cNvGraphicFramePr>
                <a:graphicFrameLocks noGrp="1"/>
              </p:cNvGraphicFramePr>
              <p:nvPr>
                <p:extLst>
                  <p:ext uri="{D42A27DB-BD31-4B8C-83A1-F6EECF244321}">
                    <p14:modId xmlns:p14="http://schemas.microsoft.com/office/powerpoint/2010/main" val="672826654"/>
                  </p:ext>
                </p:extLst>
              </p:nvPr>
            </p:nvGraphicFramePr>
            <p:xfrm>
              <a:off x="3582573" y="3223971"/>
              <a:ext cx="8128000" cy="2656968"/>
            </p:xfrm>
            <a:graphic>
              <a:graphicData uri="http://schemas.openxmlformats.org/drawingml/2006/table">
                <a:tbl>
                  <a:tblPr firstCol="1">
                    <a:tableStyleId>{7DF18680-E054-41AD-8BC1-D1AEF772440D}</a:tableStyleId>
                  </a:tblPr>
                  <a:tblGrid>
                    <a:gridCol w="1016000">
                      <a:extLst>
                        <a:ext uri="{9D8B030D-6E8A-4147-A177-3AD203B41FA5}">
                          <a16:colId xmlns:a16="http://schemas.microsoft.com/office/drawing/2014/main" val="1047287770"/>
                        </a:ext>
                      </a:extLst>
                    </a:gridCol>
                    <a:gridCol w="1016000">
                      <a:extLst>
                        <a:ext uri="{9D8B030D-6E8A-4147-A177-3AD203B41FA5}">
                          <a16:colId xmlns:a16="http://schemas.microsoft.com/office/drawing/2014/main" val="888876094"/>
                        </a:ext>
                      </a:extLst>
                    </a:gridCol>
                    <a:gridCol w="1016000">
                      <a:extLst>
                        <a:ext uri="{9D8B030D-6E8A-4147-A177-3AD203B41FA5}">
                          <a16:colId xmlns:a16="http://schemas.microsoft.com/office/drawing/2014/main" val="2946679437"/>
                        </a:ext>
                      </a:extLst>
                    </a:gridCol>
                    <a:gridCol w="1016000">
                      <a:extLst>
                        <a:ext uri="{9D8B030D-6E8A-4147-A177-3AD203B41FA5}">
                          <a16:colId xmlns:a16="http://schemas.microsoft.com/office/drawing/2014/main" val="439053537"/>
                        </a:ext>
                      </a:extLst>
                    </a:gridCol>
                    <a:gridCol w="1016000">
                      <a:extLst>
                        <a:ext uri="{9D8B030D-6E8A-4147-A177-3AD203B41FA5}">
                          <a16:colId xmlns:a16="http://schemas.microsoft.com/office/drawing/2014/main" val="297133581"/>
                        </a:ext>
                      </a:extLst>
                    </a:gridCol>
                    <a:gridCol w="1016000">
                      <a:extLst>
                        <a:ext uri="{9D8B030D-6E8A-4147-A177-3AD203B41FA5}">
                          <a16:colId xmlns:a16="http://schemas.microsoft.com/office/drawing/2014/main" val="4011847376"/>
                        </a:ext>
                      </a:extLst>
                    </a:gridCol>
                    <a:gridCol w="1016000">
                      <a:extLst>
                        <a:ext uri="{9D8B030D-6E8A-4147-A177-3AD203B41FA5}">
                          <a16:colId xmlns:a16="http://schemas.microsoft.com/office/drawing/2014/main" val="2133072116"/>
                        </a:ext>
                      </a:extLst>
                    </a:gridCol>
                    <a:gridCol w="1016000">
                      <a:extLst>
                        <a:ext uri="{9D8B030D-6E8A-4147-A177-3AD203B41FA5}">
                          <a16:colId xmlns:a16="http://schemas.microsoft.com/office/drawing/2014/main" val="3012303446"/>
                        </a:ext>
                      </a:extLst>
                    </a:gridCol>
                  </a:tblGrid>
                  <a:tr h="370840">
                    <a:tc rowSpan="2">
                      <a:txBody>
                        <a:bodyPr/>
                        <a:lstStyle/>
                        <a:p>
                          <a:pPr algn="ctr"/>
                          <a:endParaRPr lang="en-GB" b="1" dirty="0">
                            <a:solidFill>
                              <a:schemeClr val="bg1"/>
                            </a:solidFill>
                          </a:endParaRPr>
                        </a:p>
                      </a:txBody>
                      <a:tcPr>
                        <a:solidFill>
                          <a:schemeClr val="accent5"/>
                        </a:solidFill>
                      </a:tcPr>
                    </a:tc>
                    <a:tc gridSpan="7">
                      <a:txBody>
                        <a:bodyPr/>
                        <a:lstStyle/>
                        <a:p>
                          <a:pPr algn="ctr"/>
                          <a:r>
                            <a:rPr lang="en-GB" b="1" dirty="0">
                              <a:solidFill>
                                <a:schemeClr val="bg1"/>
                              </a:solidFill>
                            </a:rPr>
                            <a:t>Quote Expiries</a:t>
                          </a:r>
                        </a:p>
                      </a:txBody>
                      <a:tcPr>
                        <a:solidFill>
                          <a:schemeClr val="accent5"/>
                        </a:solidFill>
                      </a:tcPr>
                    </a:tc>
                    <a:tc hMerge="1">
                      <a:txBody>
                        <a:bodyPr/>
                        <a:lstStyle/>
                        <a:p>
                          <a:endParaRPr lang="en-GB" dirty="0"/>
                        </a:p>
                      </a:txBody>
                      <a:tcPr>
                        <a:solidFill>
                          <a:schemeClr val="accent5"/>
                        </a:solidFill>
                      </a:tcPr>
                    </a:tc>
                    <a:tc hMerge="1">
                      <a:txBody>
                        <a:bodyPr/>
                        <a:lstStyle/>
                        <a:p>
                          <a:endParaRPr lang="en-GB" dirty="0"/>
                        </a:p>
                      </a:txBody>
                      <a:tcPr>
                        <a:solidFill>
                          <a:schemeClr val="accent5"/>
                        </a:solidFill>
                      </a:tcPr>
                    </a:tc>
                    <a:tc hMerge="1">
                      <a:txBody>
                        <a:bodyPr/>
                        <a:lstStyle/>
                        <a:p>
                          <a:endParaRPr lang="en-GB"/>
                        </a:p>
                      </a:txBody>
                      <a:tcPr/>
                    </a:tc>
                    <a:tc hMerge="1">
                      <a:txBody>
                        <a:bodyPr/>
                        <a:lstStyle/>
                        <a:p>
                          <a:pPr algn="ctr"/>
                          <a:endParaRPr lang="en-GB" dirty="0"/>
                        </a:p>
                      </a:txBody>
                      <a:tcPr>
                        <a:solidFill>
                          <a:schemeClr val="accent5"/>
                        </a:solidFill>
                      </a:tcPr>
                    </a:tc>
                    <a:tc hMerge="1">
                      <a:txBody>
                        <a:bodyPr/>
                        <a:lstStyle/>
                        <a:p>
                          <a:endParaRPr lang="en-GB"/>
                        </a:p>
                      </a:txBody>
                      <a:tcPr/>
                    </a:tc>
                    <a:tc hMerge="1">
                      <a:txBody>
                        <a:bodyPr/>
                        <a:lstStyle/>
                        <a:p>
                          <a:endParaRPr lang="en-GB" dirty="0"/>
                        </a:p>
                      </a:txBody>
                      <a:tcPr>
                        <a:solidFill>
                          <a:schemeClr val="accent5"/>
                        </a:solidFill>
                      </a:tcPr>
                    </a:tc>
                    <a:extLst>
                      <a:ext uri="{0D108BD9-81ED-4DB2-BD59-A6C34878D82A}">
                        <a16:rowId xmlns:a16="http://schemas.microsoft.com/office/drawing/2014/main" val="751857048"/>
                      </a:ext>
                    </a:extLst>
                  </a:tr>
                  <a:tr h="370840">
                    <a:tc vMerge="1">
                      <a:txBody>
                        <a:bodyPr/>
                        <a:lstStyle/>
                        <a:p>
                          <a:pPr marL="0" algn="l" defTabSz="914400" rtl="0" eaLnBrk="1" latinLnBrk="0" hangingPunct="1"/>
                          <a:endParaRPr lang="en-GB" sz="1800" b="1" kern="1200" dirty="0">
                            <a:solidFill>
                              <a:schemeClr val="lt1"/>
                            </a:solidFill>
                            <a:latin typeface="+mn-lt"/>
                            <a:ea typeface="+mn-ea"/>
                            <a:cs typeface="+mn-cs"/>
                          </a:endParaRPr>
                        </a:p>
                      </a:txBody>
                      <a:tcPr>
                        <a:solidFill>
                          <a:schemeClr val="accent5"/>
                        </a:solidFill>
                      </a:tcPr>
                    </a:tc>
                    <a:tc>
                      <a:txBody>
                        <a:bodyPr/>
                        <a:lstStyle/>
                        <a:p>
                          <a:endParaRPr lang="en-US"/>
                        </a:p>
                      </a:txBody>
                      <a:tcPr>
                        <a:blipFill>
                          <a:blip r:embed="rId3"/>
                          <a:stretch>
                            <a:fillRect l="-100599" t="-108197" r="-600599" b="-536066"/>
                          </a:stretch>
                        </a:blipFill>
                      </a:tcPr>
                    </a:tc>
                    <a:tc>
                      <a:txBody>
                        <a:bodyPr/>
                        <a:lstStyle/>
                        <a:p>
                          <a:endParaRPr lang="en-US"/>
                        </a:p>
                      </a:txBody>
                      <a:tcPr>
                        <a:blipFill>
                          <a:blip r:embed="rId3"/>
                          <a:stretch>
                            <a:fillRect l="-200599" t="-108197" r="-500599" b="-536066"/>
                          </a:stretch>
                        </a:blipFill>
                      </a:tcPr>
                    </a:tc>
                    <a:tc>
                      <a:txBody>
                        <a:bodyPr/>
                        <a:lstStyle/>
                        <a:p>
                          <a:endParaRPr lang="en-US"/>
                        </a:p>
                      </a:txBody>
                      <a:tcPr>
                        <a:blipFill>
                          <a:blip r:embed="rId3"/>
                          <a:stretch>
                            <a:fillRect l="-300599" t="-108197" r="-400599" b="-536066"/>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3"/>
                          <a:stretch>
                            <a:fillRect l="-500000" t="-108197" r="-201198" b="-536066"/>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3"/>
                          <a:stretch>
                            <a:fillRect l="-700000" t="-108197" r="-1198" b="-536066"/>
                          </a:stretch>
                        </a:blipFill>
                      </a:tcPr>
                    </a:tc>
                    <a:extLst>
                      <a:ext uri="{0D108BD9-81ED-4DB2-BD59-A6C34878D82A}">
                        <a16:rowId xmlns:a16="http://schemas.microsoft.com/office/drawing/2014/main" val="1454543681"/>
                      </a:ext>
                    </a:extLst>
                  </a:tr>
                  <a:tr h="377825">
                    <a:tc rowSpan="5">
                      <a:txBody>
                        <a:bodyPr/>
                        <a:lstStyle/>
                        <a:p>
                          <a:pPr algn="ctr"/>
                          <a:r>
                            <a:rPr lang="en-GB" dirty="0"/>
                            <a:t>Quote Strikes</a:t>
                          </a:r>
                        </a:p>
                      </a:txBody>
                      <a:tcPr anchor="ctr"/>
                    </a:tc>
                    <a:tc>
                      <a:txBody>
                        <a:bodyPr/>
                        <a:lstStyle/>
                        <a:p>
                          <a:endParaRPr lang="en-US"/>
                        </a:p>
                      </a:txBody>
                      <a:tcPr>
                        <a:blipFill>
                          <a:blip r:embed="rId3"/>
                          <a:stretch>
                            <a:fillRect l="-100599" t="-204839" r="-600599" b="-427419"/>
                          </a:stretch>
                        </a:blipFill>
                      </a:tcPr>
                    </a:tc>
                    <a:tc>
                      <a:txBody>
                        <a:bodyPr/>
                        <a:lstStyle/>
                        <a:p>
                          <a:endParaRPr lang="en-US"/>
                        </a:p>
                      </a:txBody>
                      <a:tcPr>
                        <a:blipFill>
                          <a:blip r:embed="rId3"/>
                          <a:stretch>
                            <a:fillRect l="-200599" t="-204839" r="-500599" b="-427419"/>
                          </a:stretch>
                        </a:blipFill>
                      </a:tcPr>
                    </a:tc>
                    <a:tc>
                      <a:txBody>
                        <a:bodyPr/>
                        <a:lstStyle/>
                        <a:p>
                          <a:endParaRPr lang="en-US"/>
                        </a:p>
                      </a:txBody>
                      <a:tcPr>
                        <a:blipFill>
                          <a:blip r:embed="rId3"/>
                          <a:stretch>
                            <a:fillRect l="-300599" t="-204839" r="-400599" b="-427419"/>
                          </a:stretch>
                        </a:blipFill>
                      </a:tcPr>
                    </a:tc>
                    <a:tc>
                      <a:txBody>
                        <a:bodyPr/>
                        <a:lstStyle/>
                        <a:p>
                          <a:pPr algn="ctr"/>
                          <a:r>
                            <a:rPr lang="en-GB" dirty="0"/>
                            <a:t>…</a:t>
                          </a:r>
                        </a:p>
                      </a:txBody>
                      <a:tcPr/>
                    </a:tc>
                    <a:tc>
                      <a:txBody>
                        <a:bodyPr/>
                        <a:lstStyle/>
                        <a:p>
                          <a:endParaRPr lang="en-US"/>
                        </a:p>
                      </a:txBody>
                      <a:tcPr>
                        <a:blipFill>
                          <a:blip r:embed="rId3"/>
                          <a:stretch>
                            <a:fillRect l="-500000" t="-204839" r="-201198" b="-427419"/>
                          </a:stretch>
                        </a:blipFill>
                      </a:tcPr>
                    </a:tc>
                    <a:tc>
                      <a:txBody>
                        <a:bodyPr/>
                        <a:lstStyle/>
                        <a:p>
                          <a:pPr algn="ctr"/>
                          <a:r>
                            <a:rPr lang="en-GB" dirty="0"/>
                            <a:t>…</a:t>
                          </a:r>
                        </a:p>
                      </a:txBody>
                      <a:tcPr/>
                    </a:tc>
                    <a:tc>
                      <a:txBody>
                        <a:bodyPr/>
                        <a:lstStyle/>
                        <a:p>
                          <a:endParaRPr lang="en-US"/>
                        </a:p>
                      </a:txBody>
                      <a:tcPr>
                        <a:blipFill>
                          <a:blip r:embed="rId3"/>
                          <a:stretch>
                            <a:fillRect l="-700000" t="-204839" r="-1198" b="-427419"/>
                          </a:stretch>
                        </a:blipFill>
                      </a:tcPr>
                    </a:tc>
                    <a:extLst>
                      <a:ext uri="{0D108BD9-81ED-4DB2-BD59-A6C34878D82A}">
                        <a16:rowId xmlns:a16="http://schemas.microsoft.com/office/drawing/2014/main" val="199401453"/>
                      </a:ext>
                    </a:extLst>
                  </a:tr>
                  <a:tr h="377825">
                    <a:tc vMerge="1">
                      <a:txBody>
                        <a:bodyPr/>
                        <a:lstStyle/>
                        <a:p>
                          <a:endParaRPr lang="en-GB" dirty="0"/>
                        </a:p>
                      </a:txBody>
                      <a:tcPr/>
                    </a:tc>
                    <a:tc>
                      <a:txBody>
                        <a:bodyPr/>
                        <a:lstStyle/>
                        <a:p>
                          <a:endParaRPr lang="en-US"/>
                        </a:p>
                      </a:txBody>
                      <a:tcPr>
                        <a:blipFill>
                          <a:blip r:embed="rId3"/>
                          <a:stretch>
                            <a:fillRect l="-100599" t="-304839" r="-600599" b="-327419"/>
                          </a:stretch>
                        </a:blipFill>
                      </a:tcPr>
                    </a:tc>
                    <a:tc>
                      <a:txBody>
                        <a:bodyPr/>
                        <a:lstStyle/>
                        <a:p>
                          <a:endParaRPr lang="en-US"/>
                        </a:p>
                      </a:txBody>
                      <a:tcPr>
                        <a:blipFill>
                          <a:blip r:embed="rId3"/>
                          <a:stretch>
                            <a:fillRect l="-200599" t="-304839" r="-500599" b="-327419"/>
                          </a:stretch>
                        </a:blipFill>
                      </a:tcPr>
                    </a:tc>
                    <a:tc>
                      <a:txBody>
                        <a:bodyPr/>
                        <a:lstStyle/>
                        <a:p>
                          <a:endParaRPr lang="en-US"/>
                        </a:p>
                      </a:txBody>
                      <a:tcPr>
                        <a:blipFill>
                          <a:blip r:embed="rId3"/>
                          <a:stretch>
                            <a:fillRect l="-300599" t="-304839" r="-400599" b="-3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304839" r="-201198" b="-3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304839" r="-1198" b="-327419"/>
                          </a:stretch>
                        </a:blipFill>
                      </a:tcPr>
                    </a:tc>
                    <a:extLst>
                      <a:ext uri="{0D108BD9-81ED-4DB2-BD59-A6C34878D82A}">
                        <a16:rowId xmlns:a16="http://schemas.microsoft.com/office/drawing/2014/main" val="1872805796"/>
                      </a:ext>
                    </a:extLst>
                  </a:tr>
                  <a:tr h="377825">
                    <a:tc vMerge="1">
                      <a:txBody>
                        <a:bodyPr/>
                        <a:lstStyle/>
                        <a:p>
                          <a:endParaRPr lang="en-GB" dirty="0"/>
                        </a:p>
                      </a:txBody>
                      <a:tcPr/>
                    </a:tc>
                    <a:tc>
                      <a:txBody>
                        <a:bodyPr/>
                        <a:lstStyle/>
                        <a:p>
                          <a:endParaRPr lang="en-US"/>
                        </a:p>
                      </a:txBody>
                      <a:tcPr>
                        <a:blipFill>
                          <a:blip r:embed="rId3"/>
                          <a:stretch>
                            <a:fillRect l="-100599" t="-404839" r="-600599" b="-227419"/>
                          </a:stretch>
                        </a:blipFill>
                      </a:tcPr>
                    </a:tc>
                    <a:tc>
                      <a:txBody>
                        <a:bodyPr/>
                        <a:lstStyle/>
                        <a:p>
                          <a:endParaRPr lang="en-US"/>
                        </a:p>
                      </a:txBody>
                      <a:tcPr>
                        <a:blipFill>
                          <a:blip r:embed="rId3"/>
                          <a:stretch>
                            <a:fillRect l="-200599" t="-404839" r="-500599" b="-227419"/>
                          </a:stretch>
                        </a:blipFill>
                      </a:tcPr>
                    </a:tc>
                    <a:tc>
                      <a:txBody>
                        <a:bodyPr/>
                        <a:lstStyle/>
                        <a:p>
                          <a:endParaRPr lang="en-US"/>
                        </a:p>
                      </a:txBody>
                      <a:tcPr>
                        <a:blipFill>
                          <a:blip r:embed="rId3"/>
                          <a:stretch>
                            <a:fillRect l="-300599" t="-404839" r="-400599" b="-2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404839" r="-201198" b="-22741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404839" r="-1198" b="-227419"/>
                          </a:stretch>
                        </a:blipFill>
                      </a:tcPr>
                    </a:tc>
                    <a:extLst>
                      <a:ext uri="{0D108BD9-81ED-4DB2-BD59-A6C34878D82A}">
                        <a16:rowId xmlns:a16="http://schemas.microsoft.com/office/drawing/2014/main" val="1845363997"/>
                      </a:ext>
                    </a:extLst>
                  </a:tr>
                  <a:tr h="391224">
                    <a:tc vMerge="1">
                      <a:txBody>
                        <a:bodyPr/>
                        <a:lstStyle/>
                        <a:p>
                          <a:pPr algn="ctr"/>
                          <a:endParaRPr lang="en-GB" dirty="0"/>
                        </a:p>
                      </a:txBody>
                      <a:tcPr/>
                    </a:tc>
                    <a:tc>
                      <a:txBody>
                        <a:bodyPr/>
                        <a:lstStyle/>
                        <a:p>
                          <a:pPr algn="ctr"/>
                          <a:r>
                            <a:rPr lang="en-GB" dirty="0"/>
                            <a:t>…</a:t>
                          </a:r>
                        </a:p>
                      </a:txBody>
                      <a:tcPr/>
                    </a:tc>
                    <a:tc>
                      <a:txBody>
                        <a:bodyPr/>
                        <a:lstStyle/>
                        <a:p>
                          <a:pPr algn="ctr"/>
                          <a:r>
                            <a:rPr lang="en-GB" dirty="0"/>
                            <a:t>…</a:t>
                          </a:r>
                        </a:p>
                      </a:txBody>
                      <a:tcPr/>
                    </a:tc>
                    <a:tc>
                      <a:txBody>
                        <a:bodyPr/>
                        <a:lstStyle/>
                        <a:p>
                          <a:pPr algn="ctr"/>
                          <a:r>
                            <a:rPr lang="en-GB"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481538" r="-201198" b="-11692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lgn="ctr"/>
                          <a:r>
                            <a:rPr lang="en-GB" dirty="0"/>
                            <a:t>…</a:t>
                          </a:r>
                        </a:p>
                      </a:txBody>
                      <a:tcPr/>
                    </a:tc>
                    <a:extLst>
                      <a:ext uri="{0D108BD9-81ED-4DB2-BD59-A6C34878D82A}">
                        <a16:rowId xmlns:a16="http://schemas.microsoft.com/office/drawing/2014/main" val="4273584376"/>
                      </a:ext>
                    </a:extLst>
                  </a:tr>
                  <a:tr h="390589">
                    <a:tc vMerge="1">
                      <a:txBody>
                        <a:bodyPr/>
                        <a:lstStyle/>
                        <a:p>
                          <a:endParaRPr lang="en-GB" dirty="0"/>
                        </a:p>
                      </a:txBody>
                      <a:tcPr/>
                    </a:tc>
                    <a:tc>
                      <a:txBody>
                        <a:bodyPr/>
                        <a:lstStyle/>
                        <a:p>
                          <a:endParaRPr lang="en-US"/>
                        </a:p>
                      </a:txBody>
                      <a:tcPr>
                        <a:blipFill>
                          <a:blip r:embed="rId3"/>
                          <a:stretch>
                            <a:fillRect l="-100599" t="-590625" r="-600599" b="-18750"/>
                          </a:stretch>
                        </a:blipFill>
                      </a:tcPr>
                    </a:tc>
                    <a:tc>
                      <a:txBody>
                        <a:bodyPr/>
                        <a:lstStyle/>
                        <a:p>
                          <a:endParaRPr lang="en-US"/>
                        </a:p>
                      </a:txBody>
                      <a:tcPr>
                        <a:blipFill>
                          <a:blip r:embed="rId3"/>
                          <a:stretch>
                            <a:fillRect l="-200599" t="-590625" r="-500599" b="-18750"/>
                          </a:stretch>
                        </a:blipFill>
                      </a:tcPr>
                    </a:tc>
                    <a:tc>
                      <a:txBody>
                        <a:bodyPr/>
                        <a:lstStyle/>
                        <a:p>
                          <a:endParaRPr lang="en-US"/>
                        </a:p>
                      </a:txBody>
                      <a:tcPr>
                        <a:blipFill>
                          <a:blip r:embed="rId3"/>
                          <a:stretch>
                            <a:fillRect l="-300599" t="-590625" r="-400599"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500000" t="-590625" r="-201198"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3"/>
                          <a:stretch>
                            <a:fillRect l="-700000" t="-590625" r="-1198" b="-18750"/>
                          </a:stretch>
                        </a:blipFill>
                      </a:tcPr>
                    </a:tc>
                    <a:extLst>
                      <a:ext uri="{0D108BD9-81ED-4DB2-BD59-A6C34878D82A}">
                        <a16:rowId xmlns:a16="http://schemas.microsoft.com/office/drawing/2014/main" val="2137757094"/>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0E236B-A293-ABF1-086F-11B0A33F51A0}"/>
                  </a:ext>
                </a:extLst>
              </p:cNvPr>
              <p:cNvSpPr txBox="1"/>
              <p:nvPr/>
            </p:nvSpPr>
            <p:spPr>
              <a:xfrm>
                <a:off x="129736" y="1880781"/>
                <a:ext cx="3452837" cy="2031325"/>
              </a:xfrm>
              <a:prstGeom prst="rect">
                <a:avLst/>
              </a:prstGeom>
              <a:noFill/>
            </p:spPr>
            <p:txBody>
              <a:bodyPr wrap="square" rtlCol="0">
                <a:spAutoFit/>
              </a:bodyPr>
              <a:lstStyle/>
              <a:p>
                <a:r>
                  <a:rPr lang="en-GB" dirty="0"/>
                  <a:t>Each </a:t>
                </a:r>
                <a:r>
                  <a:rPr lang="en-GB" b="1" dirty="0"/>
                  <a:t>Quote Pair </a:t>
                </a:r>
                <a14:m>
                  <m:oMath xmlns:m="http://schemas.openxmlformats.org/officeDocument/2006/math">
                    <m:r>
                      <a:rPr lang="en-GB" i="1" dirty="0" smtClean="0">
                        <a:latin typeface="Cambria Math" panose="02040503050406030204" pitchFamily="18" charset="0"/>
                      </a:rPr>
                      <m:t>𝑖</m:t>
                    </m:r>
                  </m:oMath>
                </a14:m>
                <a:r>
                  <a:rPr lang="en-GB" dirty="0"/>
                  <a:t> is defined by:</a:t>
                </a:r>
              </a:p>
              <a:p>
                <a:pPr marL="285750" indent="-285750">
                  <a:buFontTx/>
                  <a:buChar char="-"/>
                </a:pPr>
                <a:r>
                  <a:rPr lang="en-GB" dirty="0"/>
                  <a:t>An </a:t>
                </a:r>
                <a:r>
                  <a:rPr lang="en-GB" b="1" dirty="0"/>
                  <a:t>Expiry Date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𝑖</m:t>
                        </m:r>
                      </m:sub>
                    </m:sSub>
                  </m:oMath>
                </a14:m>
                <a:r>
                  <a:rPr lang="en-GB" dirty="0"/>
                  <a:t> with a </a:t>
                </a:r>
                <a:r>
                  <a:rPr lang="en-GB" b="1" dirty="0"/>
                  <a:t>Time to Maturity (in Years)</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𝑡</m:t>
                        </m:r>
                      </m:e>
                      <m:sub>
                        <m:r>
                          <a:rPr lang="en-GB" i="1" dirty="0" smtClean="0">
                            <a:latin typeface="Cambria Math" panose="02040503050406030204" pitchFamily="18" charset="0"/>
                          </a:rPr>
                          <m:t>𝑖</m:t>
                        </m:r>
                      </m:sub>
                    </m:sSub>
                  </m:oMath>
                </a14:m>
                <a:endParaRPr lang="en-GB" dirty="0"/>
              </a:p>
              <a:p>
                <a:pPr marL="285750" indent="-285750">
                  <a:buFontTx/>
                  <a:buChar char="-"/>
                </a:pPr>
                <a:r>
                  <a:rPr lang="en-GB" dirty="0"/>
                  <a:t>A </a:t>
                </a:r>
                <a:r>
                  <a:rPr lang="en-GB" b="1" dirty="0"/>
                  <a:t>Strike</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𝐾</m:t>
                        </m:r>
                      </m:e>
                      <m:sub>
                        <m:r>
                          <a:rPr lang="en-GB" i="1" dirty="0" smtClean="0">
                            <a:latin typeface="Cambria Math" panose="02040503050406030204" pitchFamily="18" charset="0"/>
                          </a:rPr>
                          <m:t>𝑖</m:t>
                        </m:r>
                      </m:sub>
                    </m:sSub>
                  </m:oMath>
                </a14:m>
                <a:endParaRPr lang="en-GB" dirty="0"/>
              </a:p>
              <a:p>
                <a:r>
                  <a:rPr lang="en-GB" dirty="0"/>
                  <a:t>And holds:</a:t>
                </a:r>
              </a:p>
              <a:p>
                <a:pPr marL="285750" indent="-285750">
                  <a:buFontTx/>
                  <a:buChar char="-"/>
                </a:pPr>
                <a:r>
                  <a:rPr lang="en-GB" dirty="0"/>
                  <a:t>A </a:t>
                </a:r>
                <a:r>
                  <a:rPr lang="en-GB" b="1" dirty="0"/>
                  <a:t>Call Price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i="1" dirty="0" smtClean="0">
                            <a:latin typeface="Cambria Math" panose="02040503050406030204" pitchFamily="18" charset="0"/>
                          </a:rPr>
                          <m:t>𝑖</m:t>
                        </m:r>
                      </m:sub>
                    </m:sSub>
                  </m:oMath>
                </a14:m>
                <a:endParaRPr lang="en-GB" dirty="0"/>
              </a:p>
              <a:p>
                <a:pPr marL="285750" indent="-285750">
                  <a:buFontTx/>
                  <a:buChar char="-"/>
                </a:pPr>
                <a:r>
                  <a:rPr lang="en-GB" dirty="0"/>
                  <a:t>A </a:t>
                </a:r>
                <a:r>
                  <a:rPr lang="en-GB" b="1" dirty="0"/>
                  <a:t>Put Price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𝑃</m:t>
                        </m:r>
                      </m:e>
                      <m:sub>
                        <m:r>
                          <a:rPr lang="en-GB" i="1" dirty="0" smtClean="0">
                            <a:latin typeface="Cambria Math" panose="02040503050406030204" pitchFamily="18" charset="0"/>
                          </a:rPr>
                          <m:t>𝑖</m:t>
                        </m:r>
                      </m:sub>
                    </m:sSub>
                  </m:oMath>
                </a14:m>
                <a:endParaRPr lang="en-GB" dirty="0"/>
              </a:p>
            </p:txBody>
          </p:sp>
        </mc:Choice>
        <mc:Fallback xmlns="">
          <p:sp>
            <p:nvSpPr>
              <p:cNvPr id="6" name="TextBox 5">
                <a:extLst>
                  <a:ext uri="{FF2B5EF4-FFF2-40B4-BE49-F238E27FC236}">
                    <a16:creationId xmlns:a16="http://schemas.microsoft.com/office/drawing/2014/main" id="{190E236B-A293-ABF1-086F-11B0A33F51A0}"/>
                  </a:ext>
                </a:extLst>
              </p:cNvPr>
              <p:cNvSpPr txBox="1">
                <a:spLocks noRot="1" noChangeAspect="1" noMove="1" noResize="1" noEditPoints="1" noAdjustHandles="1" noChangeArrowheads="1" noChangeShapeType="1" noTextEdit="1"/>
              </p:cNvSpPr>
              <p:nvPr/>
            </p:nvSpPr>
            <p:spPr>
              <a:xfrm>
                <a:off x="129736" y="1880781"/>
                <a:ext cx="3452837" cy="2031325"/>
              </a:xfrm>
              <a:prstGeom prst="rect">
                <a:avLst/>
              </a:prstGeom>
              <a:blipFill>
                <a:blip r:embed="rId4"/>
                <a:stretch>
                  <a:fillRect l="-1411" t="-1802" b="-39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DB49A6-76EF-D27F-ADA6-247B6E504DE6}"/>
                  </a:ext>
                </a:extLst>
              </p:cNvPr>
              <p:cNvSpPr txBox="1"/>
              <p:nvPr/>
            </p:nvSpPr>
            <p:spPr>
              <a:xfrm>
                <a:off x="129736" y="1014229"/>
                <a:ext cx="3193366" cy="646331"/>
              </a:xfrm>
              <a:prstGeom prst="rect">
                <a:avLst/>
              </a:prstGeom>
              <a:noFill/>
            </p:spPr>
            <p:txBody>
              <a:bodyPr wrap="square">
                <a:spAutoFit/>
              </a:bodyPr>
              <a:lstStyle/>
              <a:p>
                <a:r>
                  <a:rPr lang="en-GB" dirty="0"/>
                  <a:t>We have </a:t>
                </a:r>
                <a14:m>
                  <m:oMath xmlns:m="http://schemas.openxmlformats.org/officeDocument/2006/math">
                    <m:r>
                      <a:rPr lang="en-GB" i="1" dirty="0" smtClean="0">
                        <a:latin typeface="Cambria Math" panose="02040503050406030204" pitchFamily="18" charset="0"/>
                      </a:rPr>
                      <m:t>2</m:t>
                    </m:r>
                    <m:r>
                      <a:rPr lang="en-GB"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𝑛</m:t>
                    </m:r>
                  </m:oMath>
                </a14:m>
                <a:r>
                  <a:rPr lang="en-GB" dirty="0"/>
                  <a:t> </a:t>
                </a:r>
                <a:r>
                  <a:rPr lang="en-GB" b="1" dirty="0"/>
                  <a:t>Quotes</a:t>
                </a:r>
                <a:r>
                  <a:rPr lang="en-GB" dirty="0"/>
                  <a:t> with </a:t>
                </a:r>
                <a14:m>
                  <m:oMath xmlns:m="http://schemas.openxmlformats.org/officeDocument/2006/math">
                    <m:r>
                      <a:rPr lang="en-GB" b="0" i="1" smtClean="0">
                        <a:latin typeface="Cambria Math" panose="02040503050406030204" pitchFamily="18" charset="0"/>
                      </a:rPr>
                      <m:t>𝑛</m:t>
                    </m:r>
                  </m:oMath>
                </a14:m>
                <a:r>
                  <a:rPr lang="en-GB" dirty="0"/>
                  <a:t> </a:t>
                </a:r>
                <a:r>
                  <a:rPr lang="en-GB" b="1" dirty="0"/>
                  <a:t>Quote Pairs </a:t>
                </a:r>
                <a14:m>
                  <m:oMath xmlns:m="http://schemas.openxmlformats.org/officeDocument/2006/math">
                    <m:sSub>
                      <m:sSubPr>
                        <m:ctrlPr>
                          <a:rPr lang="en-GB" i="1" smtClean="0">
                            <a:solidFill>
                              <a:schemeClr val="tx1"/>
                            </a:solidFill>
                            <a:latin typeface="Cambria Math" panose="02040503050406030204" pitchFamily="18" charset="0"/>
                          </a:rPr>
                        </m:ctrlPr>
                      </m:sSubPr>
                      <m:e>
                        <m:r>
                          <a:rPr lang="en-GB" b="0">
                            <a:solidFill>
                              <a:schemeClr val="tx1"/>
                            </a:solidFill>
                            <a:latin typeface="Cambria Math" panose="02040503050406030204" pitchFamily="18" charset="0"/>
                          </a:rPr>
                          <m:t>{</m:t>
                        </m:r>
                        <m:r>
                          <m:rPr>
                            <m:sty m:val="p"/>
                          </m:rPr>
                          <a:rPr lang="en-GB" b="0" i="1">
                            <a:solidFill>
                              <a:schemeClr val="tx1"/>
                            </a:solidFill>
                            <a:latin typeface="Cambria Math" panose="02040503050406030204" pitchFamily="18" charset="0"/>
                          </a:rPr>
                          <m:t>t</m:t>
                        </m:r>
                      </m:e>
                      <m:sub>
                        <m:r>
                          <a:rPr lang="en-GB" b="0" i="1" smtClean="0">
                            <a:solidFill>
                              <a:schemeClr val="tx1"/>
                            </a:solidFill>
                            <a:latin typeface="Cambria Math" panose="02040503050406030204" pitchFamily="18" charset="0"/>
                          </a:rPr>
                          <m:t>𝑖</m:t>
                        </m:r>
                      </m:sub>
                    </m:sSub>
                    <m:r>
                      <a:rPr lang="en-GB" b="0" i="1">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b="0" i="1">
                            <a:solidFill>
                              <a:schemeClr val="tx1"/>
                            </a:solidFill>
                            <a:latin typeface="Cambria Math" panose="02040503050406030204" pitchFamily="18" charset="0"/>
                          </a:rPr>
                          <m:t>𝐾</m:t>
                        </m:r>
                      </m:e>
                      <m:sub>
                        <m:r>
                          <a:rPr lang="en-GB" b="0" i="1" smtClean="0">
                            <a:solidFill>
                              <a:schemeClr val="tx1"/>
                            </a:solidFill>
                            <a:latin typeface="Cambria Math" panose="02040503050406030204" pitchFamily="18" charset="0"/>
                          </a:rPr>
                          <m:t>𝑖</m:t>
                        </m:r>
                      </m:sub>
                    </m:sSub>
                    <m:r>
                      <a:rPr lang="en-GB" b="0" i="1">
                        <a:solidFill>
                          <a:schemeClr val="tx1"/>
                        </a:solidFill>
                        <a:latin typeface="Cambria Math" panose="02040503050406030204" pitchFamily="18" charset="0"/>
                      </a:rPr>
                      <m:t>}</m:t>
                    </m:r>
                  </m:oMath>
                </a14:m>
                <a:r>
                  <a:rPr lang="en-GB" dirty="0"/>
                  <a:t>.</a:t>
                </a:r>
              </a:p>
            </p:txBody>
          </p:sp>
        </mc:Choice>
        <mc:Fallback xmlns="">
          <p:sp>
            <p:nvSpPr>
              <p:cNvPr id="8" name="TextBox 7">
                <a:extLst>
                  <a:ext uri="{FF2B5EF4-FFF2-40B4-BE49-F238E27FC236}">
                    <a16:creationId xmlns:a16="http://schemas.microsoft.com/office/drawing/2014/main" id="{90DB49A6-76EF-D27F-ADA6-247B6E504DE6}"/>
                  </a:ext>
                </a:extLst>
              </p:cNvPr>
              <p:cNvSpPr txBox="1">
                <a:spLocks noRot="1" noChangeAspect="1" noMove="1" noResize="1" noEditPoints="1" noAdjustHandles="1" noChangeArrowheads="1" noChangeShapeType="1" noTextEdit="1"/>
              </p:cNvSpPr>
              <p:nvPr/>
            </p:nvSpPr>
            <p:spPr>
              <a:xfrm>
                <a:off x="129736" y="1014229"/>
                <a:ext cx="3193366" cy="646331"/>
              </a:xfrm>
              <a:prstGeom prst="rect">
                <a:avLst/>
              </a:prstGeom>
              <a:blipFill>
                <a:blip r:embed="rId5"/>
                <a:stretch>
                  <a:fillRect l="-1527"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0AFABDD-E618-1EF4-6B51-B6A385AF5988}"/>
                  </a:ext>
                </a:extLst>
              </p:cNvPr>
              <p:cNvGraphicFramePr>
                <a:graphicFrameLocks noGrp="1"/>
              </p:cNvGraphicFramePr>
              <p:nvPr>
                <p:extLst>
                  <p:ext uri="{D42A27DB-BD31-4B8C-83A1-F6EECF244321}">
                    <p14:modId xmlns:p14="http://schemas.microsoft.com/office/powerpoint/2010/main" val="2490173732"/>
                  </p:ext>
                </p:extLst>
              </p:nvPr>
            </p:nvGraphicFramePr>
            <p:xfrm>
              <a:off x="3582573" y="1041687"/>
              <a:ext cx="7740110" cy="1149478"/>
            </p:xfrm>
            <a:graphic>
              <a:graphicData uri="http://schemas.openxmlformats.org/drawingml/2006/table">
                <a:tbl>
                  <a:tblPr firstCol="1">
                    <a:tableStyleId>{7DF18680-E054-41AD-8BC1-D1AEF772440D}</a:tableStyleId>
                  </a:tblPr>
                  <a:tblGrid>
                    <a:gridCol w="1406769">
                      <a:extLst>
                        <a:ext uri="{9D8B030D-6E8A-4147-A177-3AD203B41FA5}">
                          <a16:colId xmlns:a16="http://schemas.microsoft.com/office/drawing/2014/main" val="538376814"/>
                        </a:ext>
                      </a:extLst>
                    </a:gridCol>
                    <a:gridCol w="987616">
                      <a:extLst>
                        <a:ext uri="{9D8B030D-6E8A-4147-A177-3AD203B41FA5}">
                          <a16:colId xmlns:a16="http://schemas.microsoft.com/office/drawing/2014/main" val="2272955028"/>
                        </a:ext>
                      </a:extLst>
                    </a:gridCol>
                    <a:gridCol w="1069145">
                      <a:extLst>
                        <a:ext uri="{9D8B030D-6E8A-4147-A177-3AD203B41FA5}">
                          <a16:colId xmlns:a16="http://schemas.microsoft.com/office/drawing/2014/main" val="3940592685"/>
                        </a:ext>
                      </a:extLst>
                    </a:gridCol>
                    <a:gridCol w="1069145">
                      <a:extLst>
                        <a:ext uri="{9D8B030D-6E8A-4147-A177-3AD203B41FA5}">
                          <a16:colId xmlns:a16="http://schemas.microsoft.com/office/drawing/2014/main" val="707805118"/>
                        </a:ext>
                      </a:extLst>
                    </a:gridCol>
                    <a:gridCol w="1069145">
                      <a:extLst>
                        <a:ext uri="{9D8B030D-6E8A-4147-A177-3AD203B41FA5}">
                          <a16:colId xmlns:a16="http://schemas.microsoft.com/office/drawing/2014/main" val="3943698390"/>
                        </a:ext>
                      </a:extLst>
                    </a:gridCol>
                    <a:gridCol w="1069145">
                      <a:extLst>
                        <a:ext uri="{9D8B030D-6E8A-4147-A177-3AD203B41FA5}">
                          <a16:colId xmlns:a16="http://schemas.microsoft.com/office/drawing/2014/main" val="384884506"/>
                        </a:ext>
                      </a:extLst>
                    </a:gridCol>
                    <a:gridCol w="1069145">
                      <a:extLst>
                        <a:ext uri="{9D8B030D-6E8A-4147-A177-3AD203B41FA5}">
                          <a16:colId xmlns:a16="http://schemas.microsoft.com/office/drawing/2014/main" val="1774414825"/>
                        </a:ext>
                      </a:extLst>
                    </a:gridCol>
                  </a:tblGrid>
                  <a:tr h="370840">
                    <a:tc>
                      <a:txBody>
                        <a:bodyPr/>
                        <a:lstStyle/>
                        <a:p>
                          <a:pPr marL="0" algn="l" defTabSz="914400" rtl="0" eaLnBrk="1" latinLnBrk="0" hangingPunct="1"/>
                          <a:r>
                            <a:rPr lang="en-GB" sz="1800" b="1" kern="1200" dirty="0">
                              <a:solidFill>
                                <a:schemeClr val="lt1"/>
                              </a:solidFill>
                              <a:latin typeface="+mn-lt"/>
                              <a:ea typeface="+mn-ea"/>
                              <a:cs typeface="+mn-cs"/>
                            </a:rPr>
                            <a:t>Quote Pair</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𝟏</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𝟏</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𝟐</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𝟑</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𝒊</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𝒊</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GB" sz="1800" b="1" i="1" kern="1200" smtClean="0">
                                        <a:solidFill>
                                          <a:schemeClr val="lt1"/>
                                        </a:solidFill>
                                        <a:latin typeface="Cambria Math" panose="02040503050406030204" pitchFamily="18" charset="0"/>
                                        <a:ea typeface="+mn-ea"/>
                                        <a:cs typeface="+mn-cs"/>
                                      </a:rPr>
                                    </m:ctrlPr>
                                  </m:sSubPr>
                                  <m:e>
                                    <m:r>
                                      <a:rPr lang="en-GB" sz="1800" b="1" i="0" kern="1200" smtClean="0">
                                        <a:solidFill>
                                          <a:schemeClr val="lt1"/>
                                        </a:solidFill>
                                        <a:latin typeface="Cambria Math" panose="02040503050406030204" pitchFamily="18" charset="0"/>
                                        <a:ea typeface="+mn-ea"/>
                                        <a:cs typeface="+mn-cs"/>
                                      </a:rPr>
                                      <m:t>{</m:t>
                                    </m:r>
                                    <m:r>
                                      <a:rPr lang="en-GB" sz="1800" b="1" kern="1200" smtClean="0">
                                        <a:solidFill>
                                          <a:schemeClr val="lt1"/>
                                        </a:solidFill>
                                        <a:latin typeface="Cambria Math" panose="02040503050406030204" pitchFamily="18" charset="0"/>
                                        <a:ea typeface="+mn-ea"/>
                                        <a:cs typeface="+mn-cs"/>
                                      </a:rPr>
                                      <m:t>𝒕</m:t>
                                    </m:r>
                                  </m:e>
                                  <m:sub>
                                    <m:r>
                                      <a:rPr lang="en-GB" sz="1800" b="1" i="1" kern="1200" smtClean="0">
                                        <a:solidFill>
                                          <a:schemeClr val="lt1"/>
                                        </a:solidFill>
                                        <a:latin typeface="Cambria Math" panose="02040503050406030204" pitchFamily="18" charset="0"/>
                                        <a:ea typeface="+mn-ea"/>
                                        <a:cs typeface="+mn-cs"/>
                                      </a:rPr>
                                      <m:t>𝒏</m:t>
                                    </m:r>
                                  </m:sub>
                                </m:sSub>
                                <m:r>
                                  <a:rPr lang="en-GB" sz="1800" b="1" i="1" kern="1200" smtClean="0">
                                    <a:solidFill>
                                      <a:schemeClr val="lt1"/>
                                    </a:solidFill>
                                    <a:latin typeface="Cambria Math" panose="02040503050406030204" pitchFamily="18" charset="0"/>
                                    <a:ea typeface="+mn-ea"/>
                                    <a:cs typeface="+mn-cs"/>
                                  </a:rPr>
                                  <m:t>,</m:t>
                                </m:r>
                                <m:sSub>
                                  <m:sSubPr>
                                    <m:ctrlPr>
                                      <a:rPr lang="en-GB" sz="1800" b="1" i="1" kern="1200" smtClean="0">
                                        <a:solidFill>
                                          <a:schemeClr val="lt1"/>
                                        </a:solidFill>
                                        <a:latin typeface="Cambria Math" panose="02040503050406030204" pitchFamily="18" charset="0"/>
                                        <a:ea typeface="+mn-ea"/>
                                        <a:cs typeface="+mn-cs"/>
                                      </a:rPr>
                                    </m:ctrlPr>
                                  </m:sSubPr>
                                  <m:e>
                                    <m:r>
                                      <a:rPr lang="en-GB" sz="1800" b="1" i="1" kern="1200" smtClean="0">
                                        <a:solidFill>
                                          <a:schemeClr val="lt1"/>
                                        </a:solidFill>
                                        <a:latin typeface="Cambria Math" panose="02040503050406030204" pitchFamily="18" charset="0"/>
                                        <a:ea typeface="+mn-ea"/>
                                        <a:cs typeface="+mn-cs"/>
                                      </a:rPr>
                                      <m:t>𝑲</m:t>
                                    </m:r>
                                  </m:e>
                                  <m:sub>
                                    <m:r>
                                      <a:rPr lang="en-GB" sz="1800" b="1" i="1" kern="1200" smtClean="0">
                                        <a:solidFill>
                                          <a:schemeClr val="lt1"/>
                                        </a:solidFill>
                                        <a:latin typeface="Cambria Math" panose="02040503050406030204" pitchFamily="18" charset="0"/>
                                        <a:ea typeface="+mn-ea"/>
                                        <a:cs typeface="+mn-cs"/>
                                      </a:rPr>
                                      <m:t>𝒏</m:t>
                                    </m:r>
                                  </m:sub>
                                </m:sSub>
                                <m:r>
                                  <a:rPr lang="en-GB" sz="1800" b="1" i="1" kern="1200" smtClean="0">
                                    <a:solidFill>
                                      <a:schemeClr val="lt1"/>
                                    </a:solidFill>
                                    <a:latin typeface="Cambria Math" panose="02040503050406030204" pitchFamily="18" charset="0"/>
                                    <a:ea typeface="+mn-ea"/>
                                    <a:cs typeface="+mn-cs"/>
                                  </a:rPr>
                                  <m:t>}</m:t>
                                </m:r>
                              </m:oMath>
                            </m:oMathPara>
                          </a14:m>
                          <a:endParaRPr lang="en-GB" sz="1800" b="1" kern="1200" dirty="0">
                            <a:solidFill>
                              <a:schemeClr val="lt1"/>
                            </a:solidFill>
                            <a:latin typeface="+mn-lt"/>
                            <a:ea typeface="+mn-ea"/>
                            <a:cs typeface="+mn-cs"/>
                          </a:endParaRPr>
                        </a:p>
                      </a:txBody>
                      <a:tcPr>
                        <a:solidFill>
                          <a:schemeClr val="accent5"/>
                        </a:solidFill>
                      </a:tcPr>
                    </a:tc>
                    <a:extLst>
                      <a:ext uri="{0D108BD9-81ED-4DB2-BD59-A6C34878D82A}">
                        <a16:rowId xmlns:a16="http://schemas.microsoft.com/office/drawing/2014/main" val="25822334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Call Price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3,1</m:t>
                                    </m:r>
                                  </m:sub>
                                </m:sSub>
                              </m:oMath>
                            </m:oMathPara>
                          </a14:m>
                          <a:endParaRPr lang="en-GB" dirty="0"/>
                        </a:p>
                      </a:txBody>
                      <a:tcPr/>
                    </a:tc>
                    <a:tc>
                      <a:txBody>
                        <a:bodyPr/>
                        <a:lstStyle/>
                        <a:p>
                          <a:pPr algn="ctr"/>
                          <a:r>
                            <a:rPr lang="en-GB"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1,1</m:t>
                                    </m:r>
                                  </m:sub>
                                </m:sSub>
                              </m:oMath>
                            </m:oMathPara>
                          </a14:m>
                          <a:endParaRPr lang="en-GB" dirty="0"/>
                        </a:p>
                      </a:txBody>
                      <a:tcPr/>
                    </a:tc>
                    <a:extLst>
                      <a:ext uri="{0D108BD9-81ED-4DB2-BD59-A6C34878D82A}">
                        <a16:rowId xmlns:a16="http://schemas.microsoft.com/office/drawing/2014/main" val="2337643029"/>
                      </a:ext>
                    </a:extLst>
                  </a:tr>
                  <a:tr h="370840">
                    <a:tc>
                      <a:txBody>
                        <a:bodyPr/>
                        <a:lstStyle/>
                        <a:p>
                          <a:r>
                            <a:rPr lang="en-GB" dirty="0"/>
                            <a:t>Put Price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3,2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smtClean="0">
                                        <a:latin typeface="Cambria Math" panose="02040503050406030204" pitchFamily="18" charset="0"/>
                                      </a:rPr>
                                      <m:t>1,2</m:t>
                                    </m:r>
                                  </m:sub>
                                </m:sSub>
                              </m:oMath>
                            </m:oMathPara>
                          </a14:m>
                          <a:endParaRPr lang="en-GB" dirty="0"/>
                        </a:p>
                      </a:txBody>
                      <a:tcPr/>
                    </a:tc>
                    <a:extLst>
                      <a:ext uri="{0D108BD9-81ED-4DB2-BD59-A6C34878D82A}">
                        <a16:rowId xmlns:a16="http://schemas.microsoft.com/office/drawing/2014/main" val="3795644403"/>
                      </a:ext>
                    </a:extLst>
                  </a:tr>
                </a:tbl>
              </a:graphicData>
            </a:graphic>
          </p:graphicFrame>
        </mc:Choice>
        <mc:Fallback xmlns="">
          <p:graphicFrame>
            <p:nvGraphicFramePr>
              <p:cNvPr id="9" name="Table 8">
                <a:extLst>
                  <a:ext uri="{FF2B5EF4-FFF2-40B4-BE49-F238E27FC236}">
                    <a16:creationId xmlns:a16="http://schemas.microsoft.com/office/drawing/2014/main" id="{F0AFABDD-E618-1EF4-6B51-B6A385AF5988}"/>
                  </a:ext>
                </a:extLst>
              </p:cNvPr>
              <p:cNvGraphicFramePr>
                <a:graphicFrameLocks noGrp="1"/>
              </p:cNvGraphicFramePr>
              <p:nvPr>
                <p:extLst>
                  <p:ext uri="{D42A27DB-BD31-4B8C-83A1-F6EECF244321}">
                    <p14:modId xmlns:p14="http://schemas.microsoft.com/office/powerpoint/2010/main" val="2490173732"/>
                  </p:ext>
                </p:extLst>
              </p:nvPr>
            </p:nvGraphicFramePr>
            <p:xfrm>
              <a:off x="3582573" y="1041687"/>
              <a:ext cx="7740110" cy="1149478"/>
            </p:xfrm>
            <a:graphic>
              <a:graphicData uri="http://schemas.openxmlformats.org/drawingml/2006/table">
                <a:tbl>
                  <a:tblPr firstCol="1">
                    <a:tableStyleId>{7DF18680-E054-41AD-8BC1-D1AEF772440D}</a:tableStyleId>
                  </a:tblPr>
                  <a:tblGrid>
                    <a:gridCol w="1406769">
                      <a:extLst>
                        <a:ext uri="{9D8B030D-6E8A-4147-A177-3AD203B41FA5}">
                          <a16:colId xmlns:a16="http://schemas.microsoft.com/office/drawing/2014/main" val="538376814"/>
                        </a:ext>
                      </a:extLst>
                    </a:gridCol>
                    <a:gridCol w="987616">
                      <a:extLst>
                        <a:ext uri="{9D8B030D-6E8A-4147-A177-3AD203B41FA5}">
                          <a16:colId xmlns:a16="http://schemas.microsoft.com/office/drawing/2014/main" val="2272955028"/>
                        </a:ext>
                      </a:extLst>
                    </a:gridCol>
                    <a:gridCol w="1069145">
                      <a:extLst>
                        <a:ext uri="{9D8B030D-6E8A-4147-A177-3AD203B41FA5}">
                          <a16:colId xmlns:a16="http://schemas.microsoft.com/office/drawing/2014/main" val="3940592685"/>
                        </a:ext>
                      </a:extLst>
                    </a:gridCol>
                    <a:gridCol w="1069145">
                      <a:extLst>
                        <a:ext uri="{9D8B030D-6E8A-4147-A177-3AD203B41FA5}">
                          <a16:colId xmlns:a16="http://schemas.microsoft.com/office/drawing/2014/main" val="707805118"/>
                        </a:ext>
                      </a:extLst>
                    </a:gridCol>
                    <a:gridCol w="1069145">
                      <a:extLst>
                        <a:ext uri="{9D8B030D-6E8A-4147-A177-3AD203B41FA5}">
                          <a16:colId xmlns:a16="http://schemas.microsoft.com/office/drawing/2014/main" val="3943698390"/>
                        </a:ext>
                      </a:extLst>
                    </a:gridCol>
                    <a:gridCol w="1069145">
                      <a:extLst>
                        <a:ext uri="{9D8B030D-6E8A-4147-A177-3AD203B41FA5}">
                          <a16:colId xmlns:a16="http://schemas.microsoft.com/office/drawing/2014/main" val="384884506"/>
                        </a:ext>
                      </a:extLst>
                    </a:gridCol>
                    <a:gridCol w="1069145">
                      <a:extLst>
                        <a:ext uri="{9D8B030D-6E8A-4147-A177-3AD203B41FA5}">
                          <a16:colId xmlns:a16="http://schemas.microsoft.com/office/drawing/2014/main" val="1774414825"/>
                        </a:ext>
                      </a:extLst>
                    </a:gridCol>
                  </a:tblGrid>
                  <a:tr h="370840">
                    <a:tc>
                      <a:txBody>
                        <a:bodyPr/>
                        <a:lstStyle/>
                        <a:p>
                          <a:pPr marL="0" algn="l" defTabSz="914400" rtl="0" eaLnBrk="1" latinLnBrk="0" hangingPunct="1"/>
                          <a:r>
                            <a:rPr lang="en-GB" sz="1800" b="1" kern="1200" dirty="0">
                              <a:solidFill>
                                <a:schemeClr val="lt1"/>
                              </a:solidFill>
                              <a:latin typeface="+mn-lt"/>
                              <a:ea typeface="+mn-ea"/>
                              <a:cs typeface="+mn-cs"/>
                            </a:rPr>
                            <a:t>Quote Pair</a:t>
                          </a:r>
                        </a:p>
                      </a:txBody>
                      <a:tcPr>
                        <a:solidFill>
                          <a:schemeClr val="accent5"/>
                        </a:solidFill>
                      </a:tcPr>
                    </a:tc>
                    <a:tc>
                      <a:txBody>
                        <a:bodyPr/>
                        <a:lstStyle/>
                        <a:p>
                          <a:endParaRPr lang="en-US"/>
                        </a:p>
                      </a:txBody>
                      <a:tcPr>
                        <a:blipFill>
                          <a:blip r:embed="rId6"/>
                          <a:stretch>
                            <a:fillRect l="-143210" t="-8197" r="-543210" b="-231148"/>
                          </a:stretch>
                        </a:blipFill>
                      </a:tcPr>
                    </a:tc>
                    <a:tc>
                      <a:txBody>
                        <a:bodyPr/>
                        <a:lstStyle/>
                        <a:p>
                          <a:endParaRPr lang="en-US"/>
                        </a:p>
                      </a:txBody>
                      <a:tcPr>
                        <a:blipFill>
                          <a:blip r:embed="rId6"/>
                          <a:stretch>
                            <a:fillRect l="-223864" t="-8197" r="-400000" b="-231148"/>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6"/>
                          <a:stretch>
                            <a:fillRect l="-423295" t="-8197" r="-200568" b="-231148"/>
                          </a:stretch>
                        </a:blipFill>
                      </a:tcPr>
                    </a:tc>
                    <a:tc>
                      <a:txBody>
                        <a:bodyPr/>
                        <a:lstStyle/>
                        <a:p>
                          <a:pPr marL="0" algn="ctr" defTabSz="914400" rtl="0" eaLnBrk="1" latinLnBrk="0" hangingPunct="1"/>
                          <a:r>
                            <a:rPr lang="en-GB" sz="1800" b="1" kern="1200" dirty="0">
                              <a:solidFill>
                                <a:schemeClr val="lt1"/>
                              </a:solidFill>
                              <a:latin typeface="+mn-lt"/>
                              <a:ea typeface="+mn-ea"/>
                              <a:cs typeface="+mn-cs"/>
                            </a:rPr>
                            <a:t>…</a:t>
                          </a:r>
                        </a:p>
                      </a:txBody>
                      <a:tcPr>
                        <a:solidFill>
                          <a:schemeClr val="accent5"/>
                        </a:solidFill>
                      </a:tcPr>
                    </a:tc>
                    <a:tc>
                      <a:txBody>
                        <a:bodyPr/>
                        <a:lstStyle/>
                        <a:p>
                          <a:endParaRPr lang="en-US"/>
                        </a:p>
                      </a:txBody>
                      <a:tcPr>
                        <a:blipFill>
                          <a:blip r:embed="rId6"/>
                          <a:stretch>
                            <a:fillRect l="-622727" t="-8197" r="-1136" b="-231148"/>
                          </a:stretch>
                        </a:blipFill>
                      </a:tcPr>
                    </a:tc>
                    <a:extLst>
                      <a:ext uri="{0D108BD9-81ED-4DB2-BD59-A6C34878D82A}">
                        <a16:rowId xmlns:a16="http://schemas.microsoft.com/office/drawing/2014/main" val="2582233417"/>
                      </a:ext>
                    </a:extLst>
                  </a:tr>
                  <a:tr h="389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Call Price</a:t>
                          </a:r>
                        </a:p>
                      </a:txBody>
                      <a:tcPr/>
                    </a:tc>
                    <a:tc>
                      <a:txBody>
                        <a:bodyPr/>
                        <a:lstStyle/>
                        <a:p>
                          <a:endParaRPr lang="en-US"/>
                        </a:p>
                      </a:txBody>
                      <a:tcPr>
                        <a:blipFill>
                          <a:blip r:embed="rId6"/>
                          <a:stretch>
                            <a:fillRect l="-143210" t="-101538" r="-543210" b="-116923"/>
                          </a:stretch>
                        </a:blipFill>
                      </a:tcPr>
                    </a:tc>
                    <a:tc>
                      <a:txBody>
                        <a:bodyPr/>
                        <a:lstStyle/>
                        <a:p>
                          <a:endParaRPr lang="en-US"/>
                        </a:p>
                      </a:txBody>
                      <a:tcPr>
                        <a:blipFill>
                          <a:blip r:embed="rId6"/>
                          <a:stretch>
                            <a:fillRect l="-223864" t="-101538" r="-400000" b="-116923"/>
                          </a:stretch>
                        </a:blipFill>
                      </a:tcPr>
                    </a:tc>
                    <a:tc>
                      <a:txBody>
                        <a:bodyPr/>
                        <a:lstStyle/>
                        <a:p>
                          <a:pPr algn="ctr"/>
                          <a:r>
                            <a:rPr lang="en-GB" dirty="0"/>
                            <a:t>…</a:t>
                          </a:r>
                        </a:p>
                      </a:txBody>
                      <a:tcPr/>
                    </a:tc>
                    <a:tc>
                      <a:txBody>
                        <a:bodyPr/>
                        <a:lstStyle/>
                        <a:p>
                          <a:endParaRPr lang="en-US"/>
                        </a:p>
                      </a:txBody>
                      <a:tcPr>
                        <a:blipFill>
                          <a:blip r:embed="rId6"/>
                          <a:stretch>
                            <a:fillRect l="-423295" t="-101538" r="-200568" b="-116923"/>
                          </a:stretch>
                        </a:blipFill>
                      </a:tcPr>
                    </a:tc>
                    <a:tc>
                      <a:txBody>
                        <a:bodyPr/>
                        <a:lstStyle/>
                        <a:p>
                          <a:pPr algn="ctr"/>
                          <a:r>
                            <a:rPr lang="en-GB" dirty="0"/>
                            <a:t>…</a:t>
                          </a:r>
                        </a:p>
                      </a:txBody>
                      <a:tcPr/>
                    </a:tc>
                    <a:tc>
                      <a:txBody>
                        <a:bodyPr/>
                        <a:lstStyle/>
                        <a:p>
                          <a:endParaRPr lang="en-US"/>
                        </a:p>
                      </a:txBody>
                      <a:tcPr>
                        <a:blipFill>
                          <a:blip r:embed="rId6"/>
                          <a:stretch>
                            <a:fillRect l="-622727" t="-101538" r="-1136" b="-116923"/>
                          </a:stretch>
                        </a:blipFill>
                      </a:tcPr>
                    </a:tc>
                    <a:extLst>
                      <a:ext uri="{0D108BD9-81ED-4DB2-BD59-A6C34878D82A}">
                        <a16:rowId xmlns:a16="http://schemas.microsoft.com/office/drawing/2014/main" val="2337643029"/>
                      </a:ext>
                    </a:extLst>
                  </a:tr>
                  <a:tr h="389319">
                    <a:tc>
                      <a:txBody>
                        <a:bodyPr/>
                        <a:lstStyle/>
                        <a:p>
                          <a:pPr/>
                          <a:r>
                            <a:rPr lang="en-GB" dirty="0"/>
                            <a:t>Put Price</a:t>
                          </a:r>
                        </a:p>
                      </a:txBody>
                      <a:tcPr/>
                    </a:tc>
                    <a:tc>
                      <a:txBody>
                        <a:bodyPr/>
                        <a:lstStyle/>
                        <a:p>
                          <a:endParaRPr lang="en-US"/>
                        </a:p>
                      </a:txBody>
                      <a:tcPr>
                        <a:blipFill>
                          <a:blip r:embed="rId6"/>
                          <a:stretch>
                            <a:fillRect l="-143210" t="-204688" r="-543210" b="-18750"/>
                          </a:stretch>
                        </a:blipFill>
                      </a:tcPr>
                    </a:tc>
                    <a:tc>
                      <a:txBody>
                        <a:bodyPr/>
                        <a:lstStyle/>
                        <a:p>
                          <a:endParaRPr lang="en-US"/>
                        </a:p>
                      </a:txBody>
                      <a:tcPr>
                        <a:blipFill>
                          <a:blip r:embed="rId6"/>
                          <a:stretch>
                            <a:fillRect l="-223864" t="-204688" r="-400000"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6"/>
                          <a:stretch>
                            <a:fillRect l="-423295" t="-204688" r="-200568" b="-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Calibri" panose="020F0502020204030204"/>
                              <a:ea typeface="+mn-ea"/>
                              <a:cs typeface="+mn-cs"/>
                            </a:rPr>
                            <a:t>…</a:t>
                          </a:r>
                        </a:p>
                      </a:txBody>
                      <a:tcPr/>
                    </a:tc>
                    <a:tc>
                      <a:txBody>
                        <a:bodyPr/>
                        <a:lstStyle/>
                        <a:p>
                          <a:endParaRPr lang="en-US"/>
                        </a:p>
                      </a:txBody>
                      <a:tcPr>
                        <a:blipFill>
                          <a:blip r:embed="rId6"/>
                          <a:stretch>
                            <a:fillRect l="-622727" t="-204688" r="-1136" b="-18750"/>
                          </a:stretch>
                        </a:blipFill>
                      </a:tcPr>
                    </a:tc>
                    <a:extLst>
                      <a:ext uri="{0D108BD9-81ED-4DB2-BD59-A6C34878D82A}">
                        <a16:rowId xmlns:a16="http://schemas.microsoft.com/office/drawing/2014/main" val="3795644403"/>
                      </a:ext>
                    </a:extLst>
                  </a:tr>
                </a:tbl>
              </a:graphicData>
            </a:graphic>
          </p:graphicFrame>
        </mc:Fallback>
      </mc:AlternateContent>
      <p:sp>
        <p:nvSpPr>
          <p:cNvPr id="10" name="TextBox 9">
            <a:extLst>
              <a:ext uri="{FF2B5EF4-FFF2-40B4-BE49-F238E27FC236}">
                <a16:creationId xmlns:a16="http://schemas.microsoft.com/office/drawing/2014/main" id="{5A4EB40B-A527-5E80-B6EF-5DEB19D6A81C}"/>
              </a:ext>
            </a:extLst>
          </p:cNvPr>
          <p:cNvSpPr txBox="1"/>
          <p:nvPr/>
        </p:nvSpPr>
        <p:spPr>
          <a:xfrm>
            <a:off x="3582573" y="2288701"/>
            <a:ext cx="11427397" cy="369332"/>
          </a:xfrm>
          <a:prstGeom prst="rect">
            <a:avLst/>
          </a:prstGeom>
          <a:noFill/>
        </p:spPr>
        <p:txBody>
          <a:bodyPr wrap="square" rtlCol="0">
            <a:spAutoFit/>
          </a:bodyPr>
          <a:lstStyle/>
          <a:p>
            <a:r>
              <a:rPr lang="en-GB" i="1" dirty="0">
                <a:solidFill>
                  <a:schemeClr val="accent1"/>
                </a:solidFill>
              </a:rPr>
              <a:t>A quote is valid only if you have a corresponding Call AND Put Price </a:t>
            </a:r>
          </a:p>
        </p:txBody>
      </p:sp>
      <p:sp>
        <p:nvSpPr>
          <p:cNvPr id="11" name="TextBox 10">
            <a:extLst>
              <a:ext uri="{FF2B5EF4-FFF2-40B4-BE49-F238E27FC236}">
                <a16:creationId xmlns:a16="http://schemas.microsoft.com/office/drawing/2014/main" id="{F840D5B1-FC3A-1D2F-70A8-AEF7C9E6C068}"/>
              </a:ext>
            </a:extLst>
          </p:cNvPr>
          <p:cNvSpPr txBox="1"/>
          <p:nvPr/>
        </p:nvSpPr>
        <p:spPr>
          <a:xfrm>
            <a:off x="129736" y="4239037"/>
            <a:ext cx="3452836" cy="1200329"/>
          </a:xfrm>
          <a:prstGeom prst="rect">
            <a:avLst/>
          </a:prstGeom>
          <a:noFill/>
        </p:spPr>
        <p:txBody>
          <a:bodyPr wrap="square">
            <a:spAutoFit/>
          </a:bodyPr>
          <a:lstStyle/>
          <a:p>
            <a:r>
              <a:rPr lang="en-GB" dirty="0"/>
              <a:t>When we reorganise these quotes, ordering them in ascending order:</a:t>
            </a:r>
          </a:p>
          <a:p>
            <a:pPr marL="285750" indent="-285750">
              <a:buFontTx/>
              <a:buChar char="-"/>
            </a:pPr>
            <a:r>
              <a:rPr lang="en-GB" dirty="0"/>
              <a:t>First by </a:t>
            </a:r>
            <a:r>
              <a:rPr lang="en-GB" b="1" dirty="0"/>
              <a:t>Expiry</a:t>
            </a:r>
            <a:r>
              <a:rPr lang="en-GB" dirty="0"/>
              <a:t> </a:t>
            </a:r>
          </a:p>
          <a:p>
            <a:pPr marL="285750" indent="-285750">
              <a:buFontTx/>
              <a:buChar char="-"/>
            </a:pPr>
            <a:r>
              <a:rPr lang="en-GB" dirty="0"/>
              <a:t>Secondly by </a:t>
            </a:r>
            <a:r>
              <a:rPr lang="en-GB" b="1" dirty="0"/>
              <a:t>Strikes</a:t>
            </a:r>
          </a:p>
        </p:txBody>
      </p:sp>
      <p:cxnSp>
        <p:nvCxnSpPr>
          <p:cNvPr id="13" name="Straight Connector 12">
            <a:extLst>
              <a:ext uri="{FF2B5EF4-FFF2-40B4-BE49-F238E27FC236}">
                <a16:creationId xmlns:a16="http://schemas.microsoft.com/office/drawing/2014/main" id="{13CA09A4-AAAF-D1D3-C0CE-D1F96275F82F}"/>
              </a:ext>
            </a:extLst>
          </p:cNvPr>
          <p:cNvCxnSpPr/>
          <p:nvPr/>
        </p:nvCxnSpPr>
        <p:spPr>
          <a:xfrm>
            <a:off x="129736" y="4075571"/>
            <a:ext cx="3193366" cy="0"/>
          </a:xfrm>
          <a:prstGeom prst="line">
            <a:avLst/>
          </a:prstGeom>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9D1D51E-0089-79EC-C3FC-56B33695DFC8}"/>
                  </a:ext>
                </a:extLst>
              </p:cNvPr>
              <p:cNvSpPr txBox="1"/>
              <p:nvPr/>
            </p:nvSpPr>
            <p:spPr>
              <a:xfrm>
                <a:off x="3582573" y="5900492"/>
                <a:ext cx="11427397" cy="369332"/>
              </a:xfrm>
              <a:prstGeom prst="rect">
                <a:avLst/>
              </a:prstGeom>
              <a:noFill/>
            </p:spPr>
            <p:txBody>
              <a:bodyPr wrap="square" rtlCol="0">
                <a:spAutoFit/>
              </a:bodyPr>
              <a:lstStyle/>
              <a:p>
                <a14:m>
                  <m:oMath xmlns:m="http://schemas.openxmlformats.org/officeDocument/2006/math">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1</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2</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𝑖</m:t>
                        </m:r>
                      </m:sub>
                    </m:sSub>
                    <m:r>
                      <a:rPr lang="en-GB" b="0" i="1" smtClean="0">
                        <a:solidFill>
                          <a:schemeClr val="accent1"/>
                        </a:solidFill>
                        <a:latin typeface="Cambria Math" panose="02040503050406030204" pitchFamily="18" charset="0"/>
                      </a:rPr>
                      <m:t>,…,</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𝑚</m:t>
                        </m:r>
                      </m:e>
                      <m:sub>
                        <m:r>
                          <a:rPr lang="en-GB" b="0" i="1" smtClean="0">
                            <a:solidFill>
                              <a:schemeClr val="accent1"/>
                            </a:solidFill>
                            <a:latin typeface="Cambria Math" panose="02040503050406030204" pitchFamily="18" charset="0"/>
                          </a:rPr>
                          <m:t>𝑛</m:t>
                        </m:r>
                      </m:sub>
                    </m:sSub>
                  </m:oMath>
                </a14:m>
                <a:r>
                  <a:rPr lang="en-GB" i="1" dirty="0">
                    <a:solidFill>
                      <a:schemeClr val="accent1"/>
                    </a:solidFill>
                  </a:rPr>
                  <a:t> are not necessarily equal</a:t>
                </a:r>
              </a:p>
            </p:txBody>
          </p:sp>
        </mc:Choice>
        <mc:Fallback xmlns="">
          <p:sp>
            <p:nvSpPr>
              <p:cNvPr id="14" name="TextBox 13">
                <a:extLst>
                  <a:ext uri="{FF2B5EF4-FFF2-40B4-BE49-F238E27FC236}">
                    <a16:creationId xmlns:a16="http://schemas.microsoft.com/office/drawing/2014/main" id="{C9D1D51E-0089-79EC-C3FC-56B33695DFC8}"/>
                  </a:ext>
                </a:extLst>
              </p:cNvPr>
              <p:cNvSpPr txBox="1">
                <a:spLocks noRot="1" noChangeAspect="1" noMove="1" noResize="1" noEditPoints="1" noAdjustHandles="1" noChangeArrowheads="1" noChangeShapeType="1" noTextEdit="1"/>
              </p:cNvSpPr>
              <p:nvPr/>
            </p:nvSpPr>
            <p:spPr>
              <a:xfrm>
                <a:off x="3582573" y="5900492"/>
                <a:ext cx="11427397" cy="369332"/>
              </a:xfrm>
              <a:prstGeom prst="rect">
                <a:avLst/>
              </a:prstGeom>
              <a:blipFill>
                <a:blip r:embed="rId7"/>
                <a:stretch>
                  <a:fillRect t="-9836" b="-24590"/>
                </a:stretch>
              </a:blipFill>
            </p:spPr>
            <p:txBody>
              <a:bodyPr/>
              <a:lstStyle/>
              <a:p>
                <a:r>
                  <a:rPr lang="en-GB">
                    <a:noFill/>
                  </a:rPr>
                  <a:t> </a:t>
                </a:r>
              </a:p>
            </p:txBody>
          </p:sp>
        </mc:Fallback>
      </mc:AlternateContent>
      <p:sp>
        <p:nvSpPr>
          <p:cNvPr id="15" name="Arrow: Right 14">
            <a:extLst>
              <a:ext uri="{FF2B5EF4-FFF2-40B4-BE49-F238E27FC236}">
                <a16:creationId xmlns:a16="http://schemas.microsoft.com/office/drawing/2014/main" id="{4FAEB93D-8998-8154-F348-A6FA252EC6DF}"/>
              </a:ext>
            </a:extLst>
          </p:cNvPr>
          <p:cNvSpPr/>
          <p:nvPr/>
        </p:nvSpPr>
        <p:spPr>
          <a:xfrm>
            <a:off x="2562665" y="4898530"/>
            <a:ext cx="760437" cy="441573"/>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921607-DD61-3488-EFD7-B06557B36D84}"/>
                  </a:ext>
                </a:extLst>
              </p:cNvPr>
              <p:cNvSpPr txBox="1"/>
              <p:nvPr/>
            </p:nvSpPr>
            <p:spPr>
              <a:xfrm>
                <a:off x="129736" y="5445045"/>
                <a:ext cx="2761302" cy="5043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ub>
                              </m:sSub>
                            </m:e>
                          </m:d>
                        </m:e>
                      </m:d>
                    </m:oMath>
                  </m:oMathPara>
                </a14:m>
                <a:endParaRPr lang="en-GB" dirty="0"/>
              </a:p>
            </p:txBody>
          </p:sp>
        </mc:Choice>
        <mc:Fallback xmlns="">
          <p:sp>
            <p:nvSpPr>
              <p:cNvPr id="17" name="TextBox 16">
                <a:extLst>
                  <a:ext uri="{FF2B5EF4-FFF2-40B4-BE49-F238E27FC236}">
                    <a16:creationId xmlns:a16="http://schemas.microsoft.com/office/drawing/2014/main" id="{DF921607-DD61-3488-EFD7-B06557B36D84}"/>
                  </a:ext>
                </a:extLst>
              </p:cNvPr>
              <p:cNvSpPr txBox="1">
                <a:spLocks noRot="1" noChangeAspect="1" noMove="1" noResize="1" noEditPoints="1" noAdjustHandles="1" noChangeArrowheads="1" noChangeShapeType="1" noTextEdit="1"/>
              </p:cNvSpPr>
              <p:nvPr/>
            </p:nvSpPr>
            <p:spPr>
              <a:xfrm>
                <a:off x="129736" y="5445045"/>
                <a:ext cx="2761302" cy="504369"/>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68131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p:sp>
        <p:nvSpPr>
          <p:cNvPr id="3" name="Text Placeholder 2">
            <a:extLst>
              <a:ext uri="{FF2B5EF4-FFF2-40B4-BE49-F238E27FC236}">
                <a16:creationId xmlns:a16="http://schemas.microsoft.com/office/drawing/2014/main" id="{3F63F525-7D6B-0DCA-02EE-1A5CA8DA44F9}"/>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921607-DD61-3488-EFD7-B06557B36D84}"/>
                  </a:ext>
                </a:extLst>
              </p:cNvPr>
              <p:cNvSpPr txBox="1"/>
              <p:nvPr/>
            </p:nvSpPr>
            <p:spPr>
              <a:xfrm>
                <a:off x="4548808" y="957699"/>
                <a:ext cx="2761302" cy="5043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𝐾</m:t>
                                  </m:r>
                                </m:e>
                                <m:sub>
                                  <m:r>
                                    <a:rPr lang="en-GB" i="1">
                                      <a:latin typeface="Cambria Math" panose="02040503050406030204" pitchFamily="18" charset="0"/>
                                    </a:rPr>
                                    <m:t>𝑖</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ub>
                              </m:sSub>
                            </m:e>
                          </m:d>
                        </m:e>
                      </m:d>
                    </m:oMath>
                  </m:oMathPara>
                </a14:m>
                <a:endParaRPr lang="en-GB" dirty="0"/>
              </a:p>
            </p:txBody>
          </p:sp>
        </mc:Choice>
        <mc:Fallback xmlns="">
          <p:sp>
            <p:nvSpPr>
              <p:cNvPr id="17" name="TextBox 16">
                <a:extLst>
                  <a:ext uri="{FF2B5EF4-FFF2-40B4-BE49-F238E27FC236}">
                    <a16:creationId xmlns:a16="http://schemas.microsoft.com/office/drawing/2014/main" id="{DF921607-DD61-3488-EFD7-B06557B36D84}"/>
                  </a:ext>
                </a:extLst>
              </p:cNvPr>
              <p:cNvSpPr txBox="1">
                <a:spLocks noRot="1" noChangeAspect="1" noMove="1" noResize="1" noEditPoints="1" noAdjustHandles="1" noChangeArrowheads="1" noChangeShapeType="1" noTextEdit="1"/>
              </p:cNvSpPr>
              <p:nvPr/>
            </p:nvSpPr>
            <p:spPr>
              <a:xfrm>
                <a:off x="4548808" y="957699"/>
                <a:ext cx="2761302" cy="50436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E8742C-93C0-D9C8-2616-6338DE47AB72}"/>
                  </a:ext>
                </a:extLst>
              </p:cNvPr>
              <p:cNvSpPr txBox="1"/>
              <p:nvPr/>
            </p:nvSpPr>
            <p:spPr>
              <a:xfrm>
                <a:off x="566352" y="1564958"/>
                <a:ext cx="11683089" cy="369332"/>
              </a:xfrm>
              <a:prstGeom prst="rect">
                <a:avLst/>
              </a:prstGeom>
              <a:noFill/>
            </p:spPr>
            <p:txBody>
              <a:bodyPr wrap="square" rtlCol="0">
                <a:spAutoFit/>
              </a:bodyPr>
              <a:lstStyle/>
              <a:p>
                <a:r>
                  <a:rPr lang="en-GB" b="1" i="1" u="sng" dirty="0">
                    <a:solidFill>
                      <a:schemeClr val="accent1"/>
                    </a:solidFill>
                  </a:rPr>
                  <a:t>Arbitrage-Free Property</a:t>
                </a:r>
                <a:r>
                  <a:rPr lang="en-GB" i="1" dirty="0">
                    <a:solidFill>
                      <a:schemeClr val="accent1"/>
                    </a:solidFill>
                  </a:rPr>
                  <a:t>: for each Expiry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𝑡</m:t>
                        </m:r>
                      </m:e>
                      <m:sub>
                        <m:r>
                          <a:rPr lang="en-GB" i="1" dirty="0" smtClean="0">
                            <a:solidFill>
                              <a:schemeClr val="accent1"/>
                            </a:solidFill>
                            <a:latin typeface="Cambria Math" panose="02040503050406030204" pitchFamily="18" charset="0"/>
                          </a:rPr>
                          <m:t>𝑖</m:t>
                        </m:r>
                      </m:sub>
                    </m:sSub>
                  </m:oMath>
                </a14:m>
                <a:r>
                  <a:rPr lang="en-GB" i="1" dirty="0">
                    <a:solidFill>
                      <a:schemeClr val="accent1"/>
                    </a:solidFill>
                  </a:rPr>
                  <a:t>, we should have the same Equity Forward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𝐹</m:t>
                        </m:r>
                      </m:e>
                      <m:sub>
                        <m:r>
                          <a:rPr lang="en-GB" i="1" dirty="0" smtClean="0">
                            <a:solidFill>
                              <a:schemeClr val="accent1"/>
                            </a:solidFill>
                            <a:latin typeface="Cambria Math" panose="02040503050406030204" pitchFamily="18" charset="0"/>
                          </a:rPr>
                          <m:t>𝑡</m:t>
                        </m:r>
                      </m:sub>
                    </m:sSub>
                  </m:oMath>
                </a14:m>
                <a:r>
                  <a:rPr lang="en-GB" i="1" dirty="0">
                    <a:solidFill>
                      <a:schemeClr val="accent1"/>
                    </a:solidFill>
                  </a:rPr>
                  <a:t> , regardless of the Strike </a:t>
                </a:r>
                <a14:m>
                  <m:oMath xmlns:m="http://schemas.openxmlformats.org/officeDocument/2006/math">
                    <m:r>
                      <a:rPr lang="en-GB" i="1" dirty="0" smtClean="0">
                        <a:solidFill>
                          <a:schemeClr val="accent1"/>
                        </a:solidFill>
                        <a:latin typeface="Cambria Math" panose="02040503050406030204" pitchFamily="18" charset="0"/>
                      </a:rPr>
                      <m:t>𝐾</m:t>
                    </m:r>
                  </m:oMath>
                </a14:m>
                <a:endParaRPr lang="en-GB" i="1" dirty="0">
                  <a:solidFill>
                    <a:schemeClr val="accent1"/>
                  </a:solidFill>
                </a:endParaRPr>
              </a:p>
            </p:txBody>
          </p:sp>
        </mc:Choice>
        <mc:Fallback xmlns="">
          <p:sp>
            <p:nvSpPr>
              <p:cNvPr id="4" name="TextBox 3">
                <a:extLst>
                  <a:ext uri="{FF2B5EF4-FFF2-40B4-BE49-F238E27FC236}">
                    <a16:creationId xmlns:a16="http://schemas.microsoft.com/office/drawing/2014/main" id="{95E8742C-93C0-D9C8-2616-6338DE47AB72}"/>
                  </a:ext>
                </a:extLst>
              </p:cNvPr>
              <p:cNvSpPr txBox="1">
                <a:spLocks noRot="1" noChangeAspect="1" noMove="1" noResize="1" noEditPoints="1" noAdjustHandles="1" noChangeArrowheads="1" noChangeShapeType="1" noTextEdit="1"/>
              </p:cNvSpPr>
              <p:nvPr/>
            </p:nvSpPr>
            <p:spPr>
              <a:xfrm>
                <a:off x="566352" y="1564958"/>
                <a:ext cx="11683089" cy="369332"/>
              </a:xfrm>
              <a:prstGeom prst="rect">
                <a:avLst/>
              </a:prstGeom>
              <a:blipFill>
                <a:blip r:embed="rId4"/>
                <a:stretch>
                  <a:fillRect l="-470"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E8A430-286C-9890-C645-BCA77945BD8C}"/>
                  </a:ext>
                </a:extLst>
              </p:cNvPr>
              <p:cNvSpPr txBox="1"/>
              <p:nvPr/>
            </p:nvSpPr>
            <p:spPr>
              <a:xfrm>
                <a:off x="5177560" y="2028319"/>
                <a:ext cx="1695912" cy="594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7" name="TextBox 6">
                <a:extLst>
                  <a:ext uri="{FF2B5EF4-FFF2-40B4-BE49-F238E27FC236}">
                    <a16:creationId xmlns:a16="http://schemas.microsoft.com/office/drawing/2014/main" id="{BCE8A430-286C-9890-C645-BCA77945BD8C}"/>
                  </a:ext>
                </a:extLst>
              </p:cNvPr>
              <p:cNvSpPr txBox="1">
                <a:spLocks noRot="1" noChangeAspect="1" noMove="1" noResize="1" noEditPoints="1" noAdjustHandles="1" noChangeArrowheads="1" noChangeShapeType="1" noTextEdit="1"/>
              </p:cNvSpPr>
              <p:nvPr/>
            </p:nvSpPr>
            <p:spPr>
              <a:xfrm>
                <a:off x="5177560" y="2028319"/>
                <a:ext cx="1695912" cy="59477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32AAF6-57AC-1DFD-0924-5F4544CA091A}"/>
                  </a:ext>
                </a:extLst>
              </p:cNvPr>
              <p:cNvSpPr txBox="1"/>
              <p:nvPr/>
            </p:nvSpPr>
            <p:spPr>
              <a:xfrm>
                <a:off x="5177560" y="3399183"/>
                <a:ext cx="2183995" cy="621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𝑖</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12" name="TextBox 11">
                <a:extLst>
                  <a:ext uri="{FF2B5EF4-FFF2-40B4-BE49-F238E27FC236}">
                    <a16:creationId xmlns:a16="http://schemas.microsoft.com/office/drawing/2014/main" id="{9C32AAF6-57AC-1DFD-0924-5F4544CA091A}"/>
                  </a:ext>
                </a:extLst>
              </p:cNvPr>
              <p:cNvSpPr txBox="1">
                <a:spLocks noRot="1" noChangeAspect="1" noMove="1" noResize="1" noEditPoints="1" noAdjustHandles="1" noChangeArrowheads="1" noChangeShapeType="1" noTextEdit="1"/>
              </p:cNvSpPr>
              <p:nvPr/>
            </p:nvSpPr>
            <p:spPr>
              <a:xfrm>
                <a:off x="5177560" y="3399183"/>
                <a:ext cx="2183995" cy="62170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CD1412-F8DA-2361-DC6B-0C24051F3921}"/>
                  </a:ext>
                </a:extLst>
              </p:cNvPr>
              <p:cNvSpPr txBox="1"/>
              <p:nvPr/>
            </p:nvSpPr>
            <p:spPr>
              <a:xfrm>
                <a:off x="3327654" y="3548670"/>
                <a:ext cx="20806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𝑡</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𝑤𝑒</m:t>
                      </m:r>
                      <m:r>
                        <a:rPr lang="en-GB" b="0" i="1" smtClean="0">
                          <a:latin typeface="Cambria Math" panose="02040503050406030204" pitchFamily="18" charset="0"/>
                        </a:rPr>
                        <m:t> </m:t>
                      </m:r>
                      <m:r>
                        <a:rPr lang="en-GB" b="0" i="1" smtClean="0">
                          <a:latin typeface="Cambria Math" panose="02040503050406030204" pitchFamily="18" charset="0"/>
                        </a:rPr>
                        <m:t>h𝑎𝑣𝑒</m:t>
                      </m:r>
                      <m:r>
                        <a:rPr lang="en-GB" b="0" i="1" smtClean="0">
                          <a:latin typeface="Cambria Math" panose="02040503050406030204" pitchFamily="18" charset="0"/>
                        </a:rPr>
                        <m:t> </m:t>
                      </m:r>
                    </m:oMath>
                  </m:oMathPara>
                </a14:m>
                <a:endParaRPr lang="en-GB" dirty="0"/>
              </a:p>
            </p:txBody>
          </p:sp>
        </mc:Choice>
        <mc:Fallback xmlns="">
          <p:sp>
            <p:nvSpPr>
              <p:cNvPr id="18" name="TextBox 17">
                <a:extLst>
                  <a:ext uri="{FF2B5EF4-FFF2-40B4-BE49-F238E27FC236}">
                    <a16:creationId xmlns:a16="http://schemas.microsoft.com/office/drawing/2014/main" id="{A3CD1412-F8DA-2361-DC6B-0C24051F3921}"/>
                  </a:ext>
                </a:extLst>
              </p:cNvPr>
              <p:cNvSpPr txBox="1">
                <a:spLocks noRot="1" noChangeAspect="1" noMove="1" noResize="1" noEditPoints="1" noAdjustHandles="1" noChangeArrowheads="1" noChangeShapeType="1" noTextEdit="1"/>
              </p:cNvSpPr>
              <p:nvPr/>
            </p:nvSpPr>
            <p:spPr>
              <a:xfrm>
                <a:off x="3327654" y="3548670"/>
                <a:ext cx="2080614" cy="369332"/>
              </a:xfrm>
              <a:prstGeom prst="rect">
                <a:avLst/>
              </a:prstGeom>
              <a:blipFill>
                <a:blip r:embed="rId7"/>
                <a:stretch>
                  <a:fillRect/>
                </a:stretch>
              </a:blipFill>
            </p:spPr>
            <p:txBody>
              <a:bodyPr/>
              <a:lstStyle/>
              <a:p>
                <a:r>
                  <a:rPr lang="en-GB">
                    <a:noFill/>
                  </a:rPr>
                  <a:t> </a:t>
                </a:r>
              </a:p>
            </p:txBody>
          </p:sp>
        </mc:Fallback>
      </mc:AlternateContent>
      <p:sp>
        <p:nvSpPr>
          <p:cNvPr id="22" name="Arrow: Down 21">
            <a:extLst>
              <a:ext uri="{FF2B5EF4-FFF2-40B4-BE49-F238E27FC236}">
                <a16:creationId xmlns:a16="http://schemas.microsoft.com/office/drawing/2014/main" id="{C2CA85F8-EA49-12AA-B527-243A6B114DBB}"/>
              </a:ext>
            </a:extLst>
          </p:cNvPr>
          <p:cNvSpPr/>
          <p:nvPr/>
        </p:nvSpPr>
        <p:spPr>
          <a:xfrm>
            <a:off x="5929459" y="2935475"/>
            <a:ext cx="333081" cy="485863"/>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1B4AA213-5C56-6C1D-9527-9FFDBE04E577}"/>
              </a:ext>
            </a:extLst>
          </p:cNvPr>
          <p:cNvSpPr txBox="1"/>
          <p:nvPr/>
        </p:nvSpPr>
        <p:spPr>
          <a:xfrm>
            <a:off x="4745689" y="2584997"/>
            <a:ext cx="3009635" cy="307777"/>
          </a:xfrm>
          <a:prstGeom prst="rect">
            <a:avLst/>
          </a:prstGeom>
          <a:noFill/>
        </p:spPr>
        <p:txBody>
          <a:bodyPr wrap="square" rtlCol="0">
            <a:spAutoFit/>
          </a:bodyPr>
          <a:lstStyle/>
          <a:p>
            <a:r>
              <a:rPr lang="en-GB" sz="1400" b="1" dirty="0">
                <a:solidFill>
                  <a:schemeClr val="accent5"/>
                </a:solidFill>
              </a:rPr>
              <a:t>Discretize on the </a:t>
            </a:r>
            <a:r>
              <a:rPr lang="en-GB" sz="1400" b="1" u="sng" dirty="0">
                <a:solidFill>
                  <a:schemeClr val="accent5"/>
                </a:solidFill>
              </a:rPr>
              <a:t>Strike</a:t>
            </a:r>
            <a:r>
              <a:rPr lang="en-GB" sz="1400" b="1" dirty="0">
                <a:solidFill>
                  <a:schemeClr val="accent5"/>
                </a:solidFill>
              </a:rPr>
              <a:t> and the </a:t>
            </a:r>
            <a:r>
              <a:rPr lang="en-GB" sz="1400" b="1" u="sng" dirty="0">
                <a:solidFill>
                  <a:schemeClr val="accent5"/>
                </a:solidFill>
              </a:rPr>
              <a:t>Expiry</a:t>
            </a: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D8294F72-4450-F5B0-B04D-D57EEFE7B1C5}"/>
                  </a:ext>
                </a:extLst>
              </p:cNvPr>
              <p:cNvGraphicFramePr>
                <a:graphicFrameLocks noGrp="1"/>
              </p:cNvGraphicFramePr>
              <p:nvPr>
                <p:extLst>
                  <p:ext uri="{D42A27DB-BD31-4B8C-83A1-F6EECF244321}">
                    <p14:modId xmlns:p14="http://schemas.microsoft.com/office/powerpoint/2010/main" val="1350179311"/>
                  </p:ext>
                </p:extLst>
              </p:nvPr>
            </p:nvGraphicFramePr>
            <p:xfrm>
              <a:off x="3760762" y="4119453"/>
              <a:ext cx="4670474" cy="820311"/>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1875999694"/>
                        </a:ext>
                      </a:extLst>
                    </a:gridCol>
                    <a:gridCol w="3319976">
                      <a:extLst>
                        <a:ext uri="{9D8B030D-6E8A-4147-A177-3AD203B41FA5}">
                          <a16:colId xmlns:a16="http://schemas.microsoft.com/office/drawing/2014/main" val="624792256"/>
                        </a:ext>
                      </a:extLst>
                    </a:gridCol>
                  </a:tblGrid>
                  <a:tr h="427627">
                    <a:tc>
                      <a:txBody>
                        <a:bodyPr/>
                        <a:lstStyle/>
                        <a:p>
                          <a:pPr algn="ctr"/>
                          <a:r>
                            <a:rPr lang="en-GB" dirty="0"/>
                            <a:t>Theory</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𝐹</m:t>
                                    </m:r>
                                  </m:e>
                                  <m:sub>
                                    <m:r>
                                      <a:rPr lang="en-GB" b="0" smtClean="0">
                                        <a:latin typeface="Cambria Math" panose="02040503050406030204" pitchFamily="18" charset="0"/>
                                      </a:rPr>
                                      <m:t>𝑖</m:t>
                                    </m:r>
                                    <m:r>
                                      <a:rPr lang="en-GB" b="0" smtClean="0">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𝑖</m:t>
                                        </m:r>
                                      </m:sub>
                                    </m:sSub>
                                  </m:sub>
                                </m:sSub>
                              </m:oMath>
                            </m:oMathPara>
                          </a14:m>
                          <a:endParaRPr lang="en-GB" dirty="0"/>
                        </a:p>
                      </a:txBody>
                      <a:tcPr/>
                    </a:tc>
                    <a:extLst>
                      <a:ext uri="{0D108BD9-81ED-4DB2-BD59-A6C34878D82A}">
                        <a16:rowId xmlns:a16="http://schemas.microsoft.com/office/drawing/2014/main" val="1746563200"/>
                      </a:ext>
                    </a:extLst>
                  </a:tr>
                  <a:tr h="259810">
                    <a:tc>
                      <a:txBody>
                        <a:bodyPr/>
                        <a:lstStyle/>
                        <a:p>
                          <a:pPr algn="ctr"/>
                          <a:r>
                            <a:rPr lang="en-GB" dirty="0"/>
                            <a:t>Practice*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𝐹</m:t>
                                    </m:r>
                                  </m:e>
                                  <m:sub>
                                    <m:r>
                                      <a:rPr lang="en-GB" b="0" smtClean="0">
                                        <a:latin typeface="Cambria Math" panose="02040503050406030204" pitchFamily="18" charset="0"/>
                                      </a:rPr>
                                      <m:t>𝑖</m:t>
                                    </m:r>
                                    <m:r>
                                      <a:rPr lang="en-GB" b="0" smtClean="0">
                                        <a:latin typeface="Cambria Math" panose="02040503050406030204" pitchFamily="18" charset="0"/>
                                      </a:rPr>
                                      <m:t>,1</m:t>
                                    </m:r>
                                  </m:sub>
                                </m:sSub>
                                <m:r>
                                  <a:rPr lang="en-GB" b="0" smtClean="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,1</m:t>
                                    </m:r>
                                  </m:sub>
                                </m:sSub>
                                <m:r>
                                  <a:rPr lang="en-GB">
                                    <a:latin typeface="Cambria Math" panose="02040503050406030204" pitchFamily="18" charset="0"/>
                                  </a:rPr>
                                  <m:t>≠</m:t>
                                </m:r>
                                <m:r>
                                  <a:rPr lang="en-GB" b="0" smtClean="0">
                                    <a:latin typeface="Cambria Math" panose="02040503050406030204" pitchFamily="18" charset="0"/>
                                  </a:rPr>
                                  <m:t>…</m:t>
                                </m:r>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𝐹</m:t>
                                    </m:r>
                                  </m:e>
                                  <m:sub>
                                    <m:r>
                                      <a:rPr lang="en-GB">
                                        <a:latin typeface="Cambria Math" panose="02040503050406030204" pitchFamily="18" charset="0"/>
                                      </a:rPr>
                                      <m:t>𝑖</m:t>
                                    </m:r>
                                    <m:r>
                                      <a:rPr lang="en-GB">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𝑖</m:t>
                                        </m:r>
                                      </m:sub>
                                    </m:sSub>
                                  </m:sub>
                                </m:sSub>
                              </m:oMath>
                            </m:oMathPara>
                          </a14:m>
                          <a:endParaRPr lang="en-GB" dirty="0"/>
                        </a:p>
                      </a:txBody>
                      <a:tcPr/>
                    </a:tc>
                    <a:extLst>
                      <a:ext uri="{0D108BD9-81ED-4DB2-BD59-A6C34878D82A}">
                        <a16:rowId xmlns:a16="http://schemas.microsoft.com/office/drawing/2014/main" val="2908509339"/>
                      </a:ext>
                    </a:extLst>
                  </a:tr>
                </a:tbl>
              </a:graphicData>
            </a:graphic>
          </p:graphicFrame>
        </mc:Choice>
        <mc:Fallback xmlns="">
          <p:graphicFrame>
            <p:nvGraphicFramePr>
              <p:cNvPr id="24" name="Table 23">
                <a:extLst>
                  <a:ext uri="{FF2B5EF4-FFF2-40B4-BE49-F238E27FC236}">
                    <a16:creationId xmlns:a16="http://schemas.microsoft.com/office/drawing/2014/main" id="{D8294F72-4450-F5B0-B04D-D57EEFE7B1C5}"/>
                  </a:ext>
                </a:extLst>
              </p:cNvPr>
              <p:cNvGraphicFramePr>
                <a:graphicFrameLocks noGrp="1"/>
              </p:cNvGraphicFramePr>
              <p:nvPr>
                <p:extLst>
                  <p:ext uri="{D42A27DB-BD31-4B8C-83A1-F6EECF244321}">
                    <p14:modId xmlns:p14="http://schemas.microsoft.com/office/powerpoint/2010/main" val="1350179311"/>
                  </p:ext>
                </p:extLst>
              </p:nvPr>
            </p:nvGraphicFramePr>
            <p:xfrm>
              <a:off x="3760762" y="4119453"/>
              <a:ext cx="4670474" cy="818025"/>
            </p:xfrm>
            <a:graphic>
              <a:graphicData uri="http://schemas.openxmlformats.org/drawingml/2006/table">
                <a:tbl>
                  <a:tblPr firstCol="1">
                    <a:tableStyleId>{7DF18680-E054-41AD-8BC1-D1AEF772440D}</a:tableStyleId>
                  </a:tblPr>
                  <a:tblGrid>
                    <a:gridCol w="1350498">
                      <a:extLst>
                        <a:ext uri="{9D8B030D-6E8A-4147-A177-3AD203B41FA5}">
                          <a16:colId xmlns:a16="http://schemas.microsoft.com/office/drawing/2014/main" val="1875999694"/>
                        </a:ext>
                      </a:extLst>
                    </a:gridCol>
                    <a:gridCol w="3319976">
                      <a:extLst>
                        <a:ext uri="{9D8B030D-6E8A-4147-A177-3AD203B41FA5}">
                          <a16:colId xmlns:a16="http://schemas.microsoft.com/office/drawing/2014/main" val="624792256"/>
                        </a:ext>
                      </a:extLst>
                    </a:gridCol>
                  </a:tblGrid>
                  <a:tr h="427627">
                    <a:tc>
                      <a:txBody>
                        <a:bodyPr/>
                        <a:lstStyle/>
                        <a:p>
                          <a:pPr algn="ctr"/>
                          <a:r>
                            <a:rPr lang="en-GB" dirty="0"/>
                            <a:t>Theory</a:t>
                          </a:r>
                        </a:p>
                      </a:txBody>
                      <a:tcPr/>
                    </a:tc>
                    <a:tc>
                      <a:txBody>
                        <a:bodyPr/>
                        <a:lstStyle/>
                        <a:p>
                          <a:endParaRPr lang="en-US"/>
                        </a:p>
                      </a:txBody>
                      <a:tcPr>
                        <a:blipFill>
                          <a:blip r:embed="rId8"/>
                          <a:stretch>
                            <a:fillRect l="-40842" t="-7042" r="-366" b="-107042"/>
                          </a:stretch>
                        </a:blipFill>
                      </a:tcPr>
                    </a:tc>
                    <a:extLst>
                      <a:ext uri="{0D108BD9-81ED-4DB2-BD59-A6C34878D82A}">
                        <a16:rowId xmlns:a16="http://schemas.microsoft.com/office/drawing/2014/main" val="1746563200"/>
                      </a:ext>
                    </a:extLst>
                  </a:tr>
                  <a:tr h="390398">
                    <a:tc>
                      <a:txBody>
                        <a:bodyPr/>
                        <a:lstStyle/>
                        <a:p>
                          <a:pPr algn="ctr"/>
                          <a:r>
                            <a:rPr lang="en-GB" dirty="0"/>
                            <a:t>Practice*</a:t>
                          </a:r>
                        </a:p>
                      </a:txBody>
                      <a:tcPr/>
                    </a:tc>
                    <a:tc>
                      <a:txBody>
                        <a:bodyPr/>
                        <a:lstStyle/>
                        <a:p>
                          <a:endParaRPr lang="en-US"/>
                        </a:p>
                      </a:txBody>
                      <a:tcPr>
                        <a:blipFill>
                          <a:blip r:embed="rId8"/>
                          <a:stretch>
                            <a:fillRect l="-40842" t="-118750" r="-366" b="-18750"/>
                          </a:stretch>
                        </a:blipFill>
                      </a:tcPr>
                    </a:tc>
                    <a:extLst>
                      <a:ext uri="{0D108BD9-81ED-4DB2-BD59-A6C34878D82A}">
                        <a16:rowId xmlns:a16="http://schemas.microsoft.com/office/drawing/2014/main" val="2908509339"/>
                      </a:ext>
                    </a:extLst>
                  </a:tr>
                </a:tbl>
              </a:graphicData>
            </a:graphic>
          </p:graphicFrame>
        </mc:Fallback>
      </mc:AlternateContent>
      <p:sp>
        <p:nvSpPr>
          <p:cNvPr id="27" name="TextBox 26">
            <a:extLst>
              <a:ext uri="{FF2B5EF4-FFF2-40B4-BE49-F238E27FC236}">
                <a16:creationId xmlns:a16="http://schemas.microsoft.com/office/drawing/2014/main" id="{AF7855B5-7C92-5C8B-2974-DF7372DA0BCD}"/>
              </a:ext>
            </a:extLst>
          </p:cNvPr>
          <p:cNvSpPr txBox="1"/>
          <p:nvPr/>
        </p:nvSpPr>
        <p:spPr>
          <a:xfrm>
            <a:off x="3662937" y="4914666"/>
            <a:ext cx="4255534" cy="307777"/>
          </a:xfrm>
          <a:prstGeom prst="rect">
            <a:avLst/>
          </a:prstGeom>
          <a:noFill/>
        </p:spPr>
        <p:txBody>
          <a:bodyPr wrap="square" rtlCol="0">
            <a:spAutoFit/>
          </a:bodyPr>
          <a:lstStyle/>
          <a:p>
            <a:r>
              <a:rPr lang="en-GB" sz="1400" i="1" dirty="0"/>
              <a:t>*Given a certain level of accuracy</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9FD244-1B8B-D75E-1FDB-838BF0655FFE}"/>
                  </a:ext>
                </a:extLst>
              </p:cNvPr>
              <p:cNvSpPr txBox="1"/>
              <p:nvPr/>
            </p:nvSpPr>
            <p:spPr>
              <a:xfrm>
                <a:off x="4367961" y="5892956"/>
                <a:ext cx="3198996" cy="626197"/>
              </a:xfrm>
              <a:prstGeom prst="rect">
                <a:avLst/>
              </a:prstGeom>
              <a:noFill/>
            </p:spPr>
            <p:txBody>
              <a:bodyPr wrap="square" rtlCol="0">
                <a:spAutoFit/>
              </a:bodyPr>
              <a:lstStyle/>
              <a:p>
                <a:r>
                  <a:rPr lang="en-GB" sz="2000" b="1" u="sng" dirty="0">
                    <a:solidFill>
                      <a:schemeClr val="accent5"/>
                    </a:solidFill>
                  </a:rPr>
                  <a:t>Goal</a:t>
                </a:r>
                <a:r>
                  <a:rPr lang="en-GB" sz="2000" dirty="0">
                    <a:solidFill>
                      <a:schemeClr val="accent5"/>
                    </a:solidFill>
                  </a:rPr>
                  <a:t>: find </a:t>
                </a:r>
                <a14:m>
                  <m:oMath xmlns:m="http://schemas.openxmlformats.org/officeDocument/2006/math">
                    <m:acc>
                      <m:accPr>
                        <m:chr m:val="̂"/>
                        <m:ctrlPr>
                          <a:rPr lang="en-GB" sz="2000" i="1" dirty="0">
                            <a:solidFill>
                              <a:schemeClr val="accent5"/>
                            </a:solidFill>
                            <a:latin typeface="Cambria Math" panose="02040503050406030204" pitchFamily="18" charset="0"/>
                          </a:rPr>
                        </m:ctrlPr>
                      </m:accPr>
                      <m:e>
                        <m:r>
                          <a:rPr lang="en-GB" sz="2000" i="1" dirty="0">
                            <a:solidFill>
                              <a:schemeClr val="accent5"/>
                            </a:solidFill>
                            <a:latin typeface="Cambria Math" panose="02040503050406030204" pitchFamily="18" charset="0"/>
                          </a:rPr>
                          <m:t>𝐾</m:t>
                        </m:r>
                      </m:e>
                    </m:acc>
                  </m:oMath>
                </a14:m>
                <a:r>
                  <a:rPr lang="en-GB" sz="2000" dirty="0">
                    <a:solidFill>
                      <a:schemeClr val="accent5"/>
                    </a:solidFill>
                  </a:rPr>
                  <a:t> such </a:t>
                </a:r>
                <a14:m>
                  <m:oMath xmlns:m="http://schemas.openxmlformats.org/officeDocument/2006/math">
                    <m:f>
                      <m:fPr>
                        <m:ctrlPr>
                          <a:rPr lang="en-GB" sz="2000" i="1">
                            <a:solidFill>
                              <a:schemeClr val="accent5"/>
                            </a:solidFill>
                            <a:latin typeface="Cambria Math" panose="02040503050406030204" pitchFamily="18" charset="0"/>
                          </a:rPr>
                        </m:ctrlPr>
                      </m:fPr>
                      <m:num>
                        <m:acc>
                          <m:accPr>
                            <m:chr m:val="̂"/>
                            <m:ctrlPr>
                              <a:rPr lang="en-GB" sz="2000" i="1">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𝐶</m:t>
                                </m:r>
                              </m:e>
                              <m:sub>
                                <m:r>
                                  <a:rPr lang="en-GB" sz="2000" i="1">
                                    <a:solidFill>
                                      <a:schemeClr val="accent5"/>
                                    </a:solidFill>
                                    <a:latin typeface="Cambria Math" panose="02040503050406030204" pitchFamily="18" charset="0"/>
                                  </a:rPr>
                                  <m:t>𝑡</m:t>
                                </m:r>
                              </m:sub>
                            </m:sSub>
                          </m:e>
                        </m:acc>
                        <m:r>
                          <a:rPr lang="en-GB" sz="2000" i="1">
                            <a:solidFill>
                              <a:schemeClr val="accent5"/>
                            </a:solidFill>
                            <a:latin typeface="Cambria Math" panose="02040503050406030204" pitchFamily="18" charset="0"/>
                          </a:rPr>
                          <m:t>−</m:t>
                        </m:r>
                        <m:acc>
                          <m:accPr>
                            <m:chr m:val="̂"/>
                            <m:ctrlPr>
                              <a:rPr lang="en-GB" sz="2000" i="1">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𝑃</m:t>
                                </m:r>
                              </m:e>
                              <m:sub>
                                <m:r>
                                  <a:rPr lang="en-GB" sz="2000" i="1">
                                    <a:solidFill>
                                      <a:schemeClr val="accent5"/>
                                    </a:solidFill>
                                    <a:latin typeface="Cambria Math" panose="02040503050406030204" pitchFamily="18" charset="0"/>
                                  </a:rPr>
                                  <m:t>𝑡</m:t>
                                </m:r>
                              </m:sub>
                            </m:sSub>
                          </m:e>
                        </m:acc>
                      </m:num>
                      <m:den>
                        <m:r>
                          <a:rPr lang="en-GB" sz="2000" i="1">
                            <a:solidFill>
                              <a:schemeClr val="accent5"/>
                            </a:solidFill>
                            <a:latin typeface="Cambria Math" panose="02040503050406030204" pitchFamily="18" charset="0"/>
                          </a:rPr>
                          <m:t>𝐷</m:t>
                        </m:r>
                        <m:sSubSup>
                          <m:sSubSupPr>
                            <m:ctrlPr>
                              <a:rPr lang="en-GB" sz="2000" i="1">
                                <a:solidFill>
                                  <a:schemeClr val="accent5"/>
                                </a:solidFill>
                                <a:latin typeface="Cambria Math" panose="02040503050406030204" pitchFamily="18" charset="0"/>
                              </a:rPr>
                            </m:ctrlPr>
                          </m:sSubSupPr>
                          <m:e>
                            <m:r>
                              <a:rPr lang="en-GB" sz="2000" i="1">
                                <a:solidFill>
                                  <a:schemeClr val="accent5"/>
                                </a:solidFill>
                                <a:latin typeface="Cambria Math" panose="02040503050406030204" pitchFamily="18" charset="0"/>
                              </a:rPr>
                              <m:t>𝐹</m:t>
                            </m:r>
                          </m:e>
                          <m:sub>
                            <m:r>
                              <a:rPr lang="en-GB" sz="2000" i="1">
                                <a:solidFill>
                                  <a:schemeClr val="accent5"/>
                                </a:solidFill>
                                <a:latin typeface="Cambria Math" panose="02040503050406030204" pitchFamily="18" charset="0"/>
                              </a:rPr>
                              <m:t>𝑡</m:t>
                            </m:r>
                          </m:sub>
                          <m:sup>
                            <m:r>
                              <a:rPr lang="en-GB" sz="2000" i="1">
                                <a:solidFill>
                                  <a:schemeClr val="accent5"/>
                                </a:solidFill>
                                <a:latin typeface="Cambria Math" panose="02040503050406030204" pitchFamily="18" charset="0"/>
                              </a:rPr>
                              <m:t>𝐹𝑤𝑑</m:t>
                            </m:r>
                          </m:sup>
                        </m:sSubSup>
                      </m:den>
                    </m:f>
                    <m:r>
                      <a:rPr lang="en-GB" sz="2000" i="1">
                        <a:solidFill>
                          <a:schemeClr val="accent5"/>
                        </a:solidFill>
                        <a:latin typeface="Cambria Math" panose="02040503050406030204" pitchFamily="18" charset="0"/>
                      </a:rPr>
                      <m:t> </m:t>
                    </m:r>
                    <m:r>
                      <a:rPr lang="en-GB" sz="2000" b="0" i="1" smtClean="0">
                        <a:solidFill>
                          <a:schemeClr val="accent5"/>
                        </a:solidFill>
                        <a:latin typeface="Cambria Math" panose="02040503050406030204" pitchFamily="18" charset="0"/>
                      </a:rPr>
                      <m:t>=0</m:t>
                    </m:r>
                  </m:oMath>
                </a14:m>
                <a:r>
                  <a:rPr lang="en-GB" sz="2000" dirty="0">
                    <a:solidFill>
                      <a:schemeClr val="accent5"/>
                    </a:solidFill>
                  </a:rPr>
                  <a:t>  </a:t>
                </a:r>
              </a:p>
            </p:txBody>
          </p:sp>
        </mc:Choice>
        <mc:Fallback xmlns="">
          <p:sp>
            <p:nvSpPr>
              <p:cNvPr id="28" name="TextBox 27">
                <a:extLst>
                  <a:ext uri="{FF2B5EF4-FFF2-40B4-BE49-F238E27FC236}">
                    <a16:creationId xmlns:a16="http://schemas.microsoft.com/office/drawing/2014/main" id="{D19FD244-1B8B-D75E-1FDB-838BF0655FFE}"/>
                  </a:ext>
                </a:extLst>
              </p:cNvPr>
              <p:cNvSpPr txBox="1">
                <a:spLocks noRot="1" noChangeAspect="1" noMove="1" noResize="1" noEditPoints="1" noAdjustHandles="1" noChangeArrowheads="1" noChangeShapeType="1" noTextEdit="1"/>
              </p:cNvSpPr>
              <p:nvPr/>
            </p:nvSpPr>
            <p:spPr>
              <a:xfrm>
                <a:off x="4367961" y="5892956"/>
                <a:ext cx="3198996" cy="626197"/>
              </a:xfrm>
              <a:prstGeom prst="rect">
                <a:avLst/>
              </a:prstGeom>
              <a:blipFill>
                <a:blip r:embed="rId9"/>
                <a:stretch>
                  <a:fillRect l="-2099"/>
                </a:stretch>
              </a:blipFill>
            </p:spPr>
            <p:txBody>
              <a:bodyPr/>
              <a:lstStyle/>
              <a:p>
                <a:r>
                  <a:rPr lang="en-GB">
                    <a:noFill/>
                  </a:rPr>
                  <a:t> </a:t>
                </a:r>
              </a:p>
            </p:txBody>
          </p:sp>
        </mc:Fallback>
      </mc:AlternateContent>
      <p:sp>
        <p:nvSpPr>
          <p:cNvPr id="29" name="TextBox 28">
            <a:extLst>
              <a:ext uri="{FF2B5EF4-FFF2-40B4-BE49-F238E27FC236}">
                <a16:creationId xmlns:a16="http://schemas.microsoft.com/office/drawing/2014/main" id="{36FE792E-21D2-A29E-3DC2-0033796F99D3}"/>
              </a:ext>
            </a:extLst>
          </p:cNvPr>
          <p:cNvSpPr txBox="1"/>
          <p:nvPr/>
        </p:nvSpPr>
        <p:spPr>
          <a:xfrm>
            <a:off x="508911" y="5293042"/>
            <a:ext cx="11683089" cy="646331"/>
          </a:xfrm>
          <a:prstGeom prst="rect">
            <a:avLst/>
          </a:prstGeom>
          <a:noFill/>
        </p:spPr>
        <p:txBody>
          <a:bodyPr wrap="square" rtlCol="0">
            <a:spAutoFit/>
          </a:bodyPr>
          <a:lstStyle/>
          <a:p>
            <a:r>
              <a:rPr lang="en-GB" b="1" i="1" u="sng" dirty="0">
                <a:solidFill>
                  <a:schemeClr val="accent1"/>
                </a:solidFill>
              </a:rPr>
              <a:t>Arbitrage-Free Property</a:t>
            </a:r>
            <a:r>
              <a:rPr lang="en-GB" i="1" dirty="0">
                <a:solidFill>
                  <a:schemeClr val="accent1"/>
                </a:solidFill>
              </a:rPr>
              <a:t>: the forward price of the asset aligns closely with the strike price if the call price and put price are 		           nearly identical (after adjusting for the discount factor) -&gt; At-the-Money Forward (ATMF)</a:t>
            </a:r>
          </a:p>
        </p:txBody>
      </p:sp>
    </p:spTree>
    <p:extLst>
      <p:ext uri="{BB962C8B-B14F-4D97-AF65-F5344CB8AC3E}">
        <p14:creationId xmlns:p14="http://schemas.microsoft.com/office/powerpoint/2010/main" val="1728361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AF73-5841-5A62-FFBE-F6A42E278CF1}"/>
              </a:ext>
            </a:extLst>
          </p:cNvPr>
          <p:cNvSpPr>
            <a:spLocks noGrp="1"/>
          </p:cNvSpPr>
          <p:nvPr>
            <p:ph type="ctrTitle"/>
          </p:nvPr>
        </p:nvSpPr>
        <p:spPr/>
        <p:txBody>
          <a:bodyPr>
            <a:normAutofit/>
          </a:bodyPr>
          <a:lstStyle/>
          <a:p>
            <a:r>
              <a:rPr lang="en-GB" dirty="0"/>
              <a:t>Equity Option Premium Case - Equity Forward Calculation</a:t>
            </a:r>
          </a:p>
        </p:txBody>
      </p:sp>
      <p:sp>
        <p:nvSpPr>
          <p:cNvPr id="3" name="Text Placeholder 2">
            <a:extLst>
              <a:ext uri="{FF2B5EF4-FFF2-40B4-BE49-F238E27FC236}">
                <a16:creationId xmlns:a16="http://schemas.microsoft.com/office/drawing/2014/main" id="{3F63F525-7D6B-0DCA-02EE-1A5CA8DA44F9}"/>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5" name="TextBox 4">
            <a:extLst>
              <a:ext uri="{FF2B5EF4-FFF2-40B4-BE49-F238E27FC236}">
                <a16:creationId xmlns:a16="http://schemas.microsoft.com/office/drawing/2014/main" id="{9C94DEDE-B018-4DAA-9F3C-C85D090888B9}"/>
              </a:ext>
            </a:extLst>
          </p:cNvPr>
          <p:cNvSpPr txBox="1"/>
          <p:nvPr/>
        </p:nvSpPr>
        <p:spPr>
          <a:xfrm>
            <a:off x="295422" y="942860"/>
            <a:ext cx="8356209" cy="461665"/>
          </a:xfrm>
          <a:prstGeom prst="rect">
            <a:avLst/>
          </a:prstGeom>
          <a:solidFill>
            <a:schemeClr val="accent5"/>
          </a:solidFill>
        </p:spPr>
        <p:txBody>
          <a:bodyPr wrap="square" rtlCol="0" anchor="ctr">
            <a:spAutoFit/>
          </a:bodyPr>
          <a:lstStyle/>
          <a:p>
            <a:pPr algn="ctr"/>
            <a:r>
              <a:rPr lang="en-GB" sz="2400" b="1" dirty="0">
                <a:solidFill>
                  <a:schemeClr val="bg1"/>
                </a:solidFill>
              </a:rPr>
              <a:t>The Algorithm</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528BF47-9EB7-800C-E67C-230A661021F3}"/>
                  </a:ext>
                </a:extLst>
              </p:cNvPr>
              <p:cNvGraphicFramePr>
                <a:graphicFrameLocks noGrp="1"/>
              </p:cNvGraphicFramePr>
              <p:nvPr>
                <p:extLst>
                  <p:ext uri="{D42A27DB-BD31-4B8C-83A1-F6EECF244321}">
                    <p14:modId xmlns:p14="http://schemas.microsoft.com/office/powerpoint/2010/main" val="684875951"/>
                  </p:ext>
                </p:extLst>
              </p:nvPr>
            </p:nvGraphicFramePr>
            <p:xfrm>
              <a:off x="295422" y="2114062"/>
              <a:ext cx="3963964" cy="3759200"/>
            </p:xfrm>
            <a:graphic>
              <a:graphicData uri="http://schemas.openxmlformats.org/drawingml/2006/table">
                <a:tbl>
                  <a:tblPr firstCol="1">
                    <a:tableStyleId>{7DF18680-E054-41AD-8BC1-D1AEF772440D}</a:tableStyleId>
                  </a:tblPr>
                  <a:tblGrid>
                    <a:gridCol w="990991">
                      <a:extLst>
                        <a:ext uri="{9D8B030D-6E8A-4147-A177-3AD203B41FA5}">
                          <a16:colId xmlns:a16="http://schemas.microsoft.com/office/drawing/2014/main" val="346967508"/>
                        </a:ext>
                      </a:extLst>
                    </a:gridCol>
                    <a:gridCol w="820618">
                      <a:extLst>
                        <a:ext uri="{9D8B030D-6E8A-4147-A177-3AD203B41FA5}">
                          <a16:colId xmlns:a16="http://schemas.microsoft.com/office/drawing/2014/main" val="2917265135"/>
                        </a:ext>
                      </a:extLst>
                    </a:gridCol>
                    <a:gridCol w="956603">
                      <a:extLst>
                        <a:ext uri="{9D8B030D-6E8A-4147-A177-3AD203B41FA5}">
                          <a16:colId xmlns:a16="http://schemas.microsoft.com/office/drawing/2014/main" val="2665946954"/>
                        </a:ext>
                      </a:extLst>
                    </a:gridCol>
                    <a:gridCol w="1195752">
                      <a:extLst>
                        <a:ext uri="{9D8B030D-6E8A-4147-A177-3AD203B41FA5}">
                          <a16:colId xmlns:a16="http://schemas.microsoft.com/office/drawing/2014/main" val="1137804618"/>
                        </a:ext>
                      </a:extLst>
                    </a:gridCol>
                  </a:tblGrid>
                  <a:tr h="509393">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Strike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Call Price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Put Price</a:t>
                          </a:r>
                        </a:p>
                      </a:txBody>
                      <a:tcPr anchor="ctr">
                        <a:solidFill>
                          <a:srgbClr val="009999"/>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𝑪</m:t>
                                    </m:r>
                                  </m:e>
                                  <m: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𝒊</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𝒋</m:t>
                                    </m:r>
                                  </m:sub>
                                </m:s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𝑷</m:t>
                                    </m:r>
                                  </m:e>
                                  <m:sub>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𝒊</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GB"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𝒋</m:t>
                                    </m:r>
                                  </m:sub>
                                </m:sSub>
                              </m:oMath>
                            </m:oMathPara>
                          </a14:m>
                          <a:endParaRPr kumimoji="0" lang="en-GB" sz="1800" b="1" u="none" strike="noStrike" kern="1200" cap="none" spc="0" normalizeH="0" baseline="0" noProof="0" dirty="0">
                            <a:ln>
                              <a:noFill/>
                            </a:ln>
                            <a:solidFill>
                              <a:srgbClr val="FFFFFF"/>
                            </a:solidFill>
                            <a:effectLst/>
                            <a:uLnTx/>
                            <a:uFillTx/>
                            <a:latin typeface="+mn-lt"/>
                            <a:ea typeface="+mn-ea"/>
                            <a:cs typeface="+mn-cs"/>
                          </a:endParaRPr>
                        </a:p>
                      </a:txBody>
                      <a:tcPr anchor="ctr">
                        <a:solidFill>
                          <a:srgbClr val="009999"/>
                        </a:solidFill>
                      </a:tcPr>
                    </a:tc>
                    <a:extLst>
                      <a:ext uri="{0D108BD9-81ED-4DB2-BD59-A6C34878D82A}">
                        <a16:rowId xmlns:a16="http://schemas.microsoft.com/office/drawing/2014/main" val="232910719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,1</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85358881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,2</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2</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2</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62935957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,3</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3</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r>
                                      <a:rPr lang="en-GB" b="0" i="1" smtClean="0">
                                        <a:latin typeface="Cambria Math" panose="02040503050406030204" pitchFamily="18" charset="0"/>
                                      </a:rPr>
                                      <m:t>3</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1179616275"/>
                      </a:ext>
                    </a:extLst>
                  </a:tr>
                  <a:tr h="370840">
                    <a:tc>
                      <a:txBody>
                        <a:bodyPr/>
                        <a:lstStyle/>
                        <a:p>
                          <a:pPr algn="ctr"/>
                          <a:r>
                            <a:rPr lang="en-GB" dirty="0"/>
                            <a:t>…</a:t>
                          </a:r>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r>
                            <a:rPr lang="en-GB" dirty="0"/>
                            <a:t>…</a:t>
                          </a:r>
                        </a:p>
                      </a:txBody>
                      <a:tcPr/>
                    </a:tc>
                    <a:extLst>
                      <a:ext uri="{0D108BD9-81ED-4DB2-BD59-A6C34878D82A}">
                        <a16:rowId xmlns:a16="http://schemas.microsoft.com/office/drawing/2014/main" val="223312268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a:rPr lang="en-GB" b="0" i="1" smtClean="0">
                                        <a:latin typeface="Cambria Math" panose="02040503050406030204" pitchFamily="18" charset="0"/>
                                      </a:rPr>
                                      <m:t>𝑖</m:t>
                                    </m:r>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m:t>
                                    </m:r>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−1 </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i="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−1</m:t>
                                    </m:r>
                                  </m:sub>
                                </m:sSub>
                              </m:oMath>
                            </m:oMathPara>
                          </a14:m>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mn-lt"/>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mn-lt"/>
                            <a:ea typeface="+mn-ea"/>
                            <a:cs typeface="+mn-cs"/>
                          </a:endParaRPr>
                        </a:p>
                      </a:txBody>
                      <a:tcPr/>
                    </a:tc>
                    <a:extLst>
                      <a:ext uri="{0D108BD9-81ED-4DB2-BD59-A6C34878D82A}">
                        <a16:rowId xmlns:a16="http://schemas.microsoft.com/office/drawing/2014/main" val="94217567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r>
                                      <a:rPr lang="en-GB" b="0" i="1" smtClean="0">
                                        <a:latin typeface="Cambria Math" panose="02040503050406030204" pitchFamily="18" charset="0"/>
                                      </a:rPr>
                                      <m:t> </m:t>
                                    </m:r>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𝑗</m:t>
                                        </m:r>
                                      </m:e>
                                    </m:acc>
                                  </m:sub>
                                </m:sSub>
                              </m:oMath>
                            </m:oMathPara>
                          </a14:m>
                          <a:endParaRPr lang="en-GB" dirty="0"/>
                        </a:p>
                      </a:txBody>
                      <a:tcPr/>
                    </a:tc>
                    <a:tc>
                      <a:txBody>
                        <a:bodyPr/>
                        <a:lstStyle/>
                        <a:p>
                          <a:pPr marL="0" algn="ctr" defTabSz="914400" rtl="0" eaLnBrk="1" latinLnBrk="0" hangingPunct="1"/>
                          <a:r>
                            <a:rPr lang="en-GB" sz="2000" b="1" kern="1200" dirty="0">
                              <a:solidFill>
                                <a:srgbClr val="009999"/>
                              </a:solidFill>
                              <a:latin typeface="+mn-lt"/>
                              <a:ea typeface="+mn-ea"/>
                              <a:cs typeface="+mn-cs"/>
                              <a:sym typeface="Wingdings" panose="05000000000000000000" pitchFamily="2" charset="2"/>
                            </a:rPr>
                            <a:t></a:t>
                          </a:r>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3759802537"/>
                      </a:ext>
                    </a:extLst>
                  </a:tr>
                  <a:tr h="370840">
                    <a:tc>
                      <a:txBody>
                        <a:bodyPr/>
                        <a:lstStyle/>
                        <a:p>
                          <a:pPr algn="ctr"/>
                          <a:r>
                            <a:rPr lang="en-GB" dirty="0"/>
                            <a:t>…</a:t>
                          </a:r>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a:txBody>
                      <a:tcPr/>
                    </a:tc>
                    <a:tc>
                      <a:txBody>
                        <a:bodyPr/>
                        <a:lstStyle/>
                        <a:p>
                          <a:pPr algn="ctr"/>
                          <a:r>
                            <a:rPr lang="en-GB" dirty="0"/>
                            <a:t>…</a:t>
                          </a:r>
                        </a:p>
                      </a:txBody>
                      <a:tcPr/>
                    </a:tc>
                    <a:extLst>
                      <a:ext uri="{0D108BD9-81ED-4DB2-BD59-A6C34878D82A}">
                        <a16:rowId xmlns:a16="http://schemas.microsoft.com/office/drawing/2014/main" val="3089178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𝐾</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m:rPr>
                                            <m:sty m:val="p"/>
                                          </m:rPr>
                                          <a:rPr lang="en-GB" b="0" i="0" smtClean="0">
                                            <a:latin typeface="Cambria Math" panose="02040503050406030204" pitchFamily="18" charset="0"/>
                                          </a:rPr>
                                          <m:t>i</m:t>
                                        </m:r>
                                      </m:sub>
                                    </m:sSub>
                                  </m:sub>
                                </m:sSub>
                              </m:oMath>
                            </m:oMathPara>
                          </a14:m>
                          <a:endParaRPr lang="en-GB" dirty="0"/>
                        </a:p>
                      </a:txBody>
                      <a:tcPr>
                        <a:solidFill>
                          <a:srgbClr val="0099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𝑖</m:t>
                                        </m:r>
                                      </m:sub>
                                    </m:sSub>
                                  </m:sub>
                                </m:sSub>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m:rPr>
                                        <m:sty m:val="p"/>
                                      </m:rPr>
                                      <a:rPr lang="en-GB" b="0" i="0" smtClean="0">
                                        <a:latin typeface="Cambria Math" panose="02040503050406030204" pitchFamily="18" charset="0"/>
                                      </a:rPr>
                                      <m:t>i</m:t>
                                    </m:r>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𝑖</m:t>
                                        </m:r>
                                      </m:sub>
                                    </m:sSub>
                                  </m:sub>
                                </m:sSub>
                              </m:oMath>
                            </m:oMathPara>
                          </a14:m>
                          <a:endParaRPr lang="en-GB" dirty="0"/>
                        </a:p>
                      </a:txBody>
                      <a:tcPr/>
                    </a:tc>
                    <a:tc>
                      <a:txBody>
                        <a:bodyPr/>
                        <a:lstStyle/>
                        <a:p>
                          <a:pPr marL="0" algn="ctr" defTabSz="914400" rtl="0" eaLnBrk="1" latinLnBrk="0" hangingPunct="1"/>
                          <a:r>
                            <a:rPr lang="en-GB" sz="2000" b="1" kern="1200" dirty="0">
                              <a:solidFill>
                                <a:srgbClr val="009999"/>
                              </a:solidFill>
                              <a:latin typeface="+mn-lt"/>
                              <a:ea typeface="+mn-ea"/>
                              <a:cs typeface="+mn-cs"/>
                              <a:sym typeface="Wingdings" panose="05000000000000000000" pitchFamily="2" charset="2"/>
                            </a:rPr>
                            <a:t></a:t>
                          </a:r>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516700339"/>
                      </a:ext>
                    </a:extLst>
                  </a:tr>
                </a:tbl>
              </a:graphicData>
            </a:graphic>
          </p:graphicFrame>
        </mc:Choice>
        <mc:Fallback xmlns="">
          <p:graphicFrame>
            <p:nvGraphicFramePr>
              <p:cNvPr id="6" name="Table 5">
                <a:extLst>
                  <a:ext uri="{FF2B5EF4-FFF2-40B4-BE49-F238E27FC236}">
                    <a16:creationId xmlns:a16="http://schemas.microsoft.com/office/drawing/2014/main" id="{7528BF47-9EB7-800C-E67C-230A661021F3}"/>
                  </a:ext>
                </a:extLst>
              </p:cNvPr>
              <p:cNvGraphicFramePr>
                <a:graphicFrameLocks noGrp="1"/>
              </p:cNvGraphicFramePr>
              <p:nvPr>
                <p:extLst>
                  <p:ext uri="{D42A27DB-BD31-4B8C-83A1-F6EECF244321}">
                    <p14:modId xmlns:p14="http://schemas.microsoft.com/office/powerpoint/2010/main" val="684875951"/>
                  </p:ext>
                </p:extLst>
              </p:nvPr>
            </p:nvGraphicFramePr>
            <p:xfrm>
              <a:off x="295422" y="2114062"/>
              <a:ext cx="3963964" cy="3759200"/>
            </p:xfrm>
            <a:graphic>
              <a:graphicData uri="http://schemas.openxmlformats.org/drawingml/2006/table">
                <a:tbl>
                  <a:tblPr firstCol="1">
                    <a:tableStyleId>{7DF18680-E054-41AD-8BC1-D1AEF772440D}</a:tableStyleId>
                  </a:tblPr>
                  <a:tblGrid>
                    <a:gridCol w="990991">
                      <a:extLst>
                        <a:ext uri="{9D8B030D-6E8A-4147-A177-3AD203B41FA5}">
                          <a16:colId xmlns:a16="http://schemas.microsoft.com/office/drawing/2014/main" val="346967508"/>
                        </a:ext>
                      </a:extLst>
                    </a:gridCol>
                    <a:gridCol w="820618">
                      <a:extLst>
                        <a:ext uri="{9D8B030D-6E8A-4147-A177-3AD203B41FA5}">
                          <a16:colId xmlns:a16="http://schemas.microsoft.com/office/drawing/2014/main" val="2917265135"/>
                        </a:ext>
                      </a:extLst>
                    </a:gridCol>
                    <a:gridCol w="956603">
                      <a:extLst>
                        <a:ext uri="{9D8B030D-6E8A-4147-A177-3AD203B41FA5}">
                          <a16:colId xmlns:a16="http://schemas.microsoft.com/office/drawing/2014/main" val="2665946954"/>
                        </a:ext>
                      </a:extLst>
                    </a:gridCol>
                    <a:gridCol w="1195752">
                      <a:extLst>
                        <a:ext uri="{9D8B030D-6E8A-4147-A177-3AD203B41FA5}">
                          <a16:colId xmlns:a16="http://schemas.microsoft.com/office/drawing/2014/main" val="1137804618"/>
                        </a:ext>
                      </a:extLst>
                    </a:gridCol>
                  </a:tblGrid>
                  <a:tr h="640080">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Strike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Call Price</a:t>
                          </a:r>
                        </a:p>
                      </a:txBody>
                      <a:tcPr anchor="ctr">
                        <a:solidFill>
                          <a:srgbClr val="009999"/>
                        </a:solidFill>
                      </a:tcPr>
                    </a:tc>
                    <a:tc>
                      <a:txBody>
                        <a:bodyPr/>
                        <a:lstStyle/>
                        <a:p>
                          <a:pPr marL="0" algn="ctr" defTabSz="914400" rtl="0" eaLnBrk="1" latinLnBrk="0" hangingPunct="1"/>
                          <a:r>
                            <a:rPr kumimoji="0" lang="en-GB" sz="1800" b="1" u="none" strike="noStrike" kern="1200" cap="none" spc="0" normalizeH="0" baseline="0" noProof="0" dirty="0">
                              <a:ln>
                                <a:noFill/>
                              </a:ln>
                              <a:solidFill>
                                <a:srgbClr val="FFFFFF"/>
                              </a:solidFill>
                              <a:effectLst/>
                              <a:uLnTx/>
                              <a:uFillTx/>
                              <a:latin typeface="+mn-lt"/>
                              <a:ea typeface="+mn-ea"/>
                              <a:cs typeface="+mn-cs"/>
                            </a:rPr>
                            <a:t>Put Price</a:t>
                          </a:r>
                        </a:p>
                      </a:txBody>
                      <a:tcPr anchor="ctr">
                        <a:solidFill>
                          <a:srgbClr val="009999"/>
                        </a:solidFill>
                      </a:tcPr>
                    </a:tc>
                    <a:tc>
                      <a:txBody>
                        <a:bodyPr/>
                        <a:lstStyle/>
                        <a:p>
                          <a:endParaRPr lang="en-US"/>
                        </a:p>
                      </a:txBody>
                      <a:tcPr anchor="ctr">
                        <a:blipFill>
                          <a:blip r:embed="rId3"/>
                          <a:stretch>
                            <a:fillRect l="-232653" t="-4762" r="-1020" b="-503810"/>
                          </a:stretch>
                        </a:blipFill>
                      </a:tcPr>
                    </a:tc>
                    <a:extLst>
                      <a:ext uri="{0D108BD9-81ED-4DB2-BD59-A6C34878D82A}">
                        <a16:rowId xmlns:a16="http://schemas.microsoft.com/office/drawing/2014/main" val="2329107193"/>
                      </a:ext>
                    </a:extLst>
                  </a:tr>
                  <a:tr h="396240">
                    <a:tc>
                      <a:txBody>
                        <a:bodyPr/>
                        <a:lstStyle/>
                        <a:p>
                          <a:endParaRPr lang="en-US"/>
                        </a:p>
                      </a:txBody>
                      <a:tcPr>
                        <a:blipFill>
                          <a:blip r:embed="rId3"/>
                          <a:stretch>
                            <a:fillRect l="-613" t="-169231" r="-300613" b="-713846"/>
                          </a:stretch>
                        </a:blipFill>
                      </a:tcPr>
                    </a:tc>
                    <a:tc>
                      <a:txBody>
                        <a:bodyPr/>
                        <a:lstStyle/>
                        <a:p>
                          <a:endParaRPr lang="en-US"/>
                        </a:p>
                      </a:txBody>
                      <a:tcPr>
                        <a:blipFill>
                          <a:blip r:embed="rId3"/>
                          <a:stretch>
                            <a:fillRect l="-121481" t="-169231" r="-262963" b="-713846"/>
                          </a:stretch>
                        </a:blipFill>
                      </a:tcPr>
                    </a:tc>
                    <a:tc>
                      <a:txBody>
                        <a:bodyPr/>
                        <a:lstStyle/>
                        <a:p>
                          <a:endParaRPr lang="en-US"/>
                        </a:p>
                      </a:txBody>
                      <a:tcPr>
                        <a:blipFill>
                          <a:blip r:embed="rId3"/>
                          <a:stretch>
                            <a:fillRect l="-190446" t="-169231" r="-126115" b="-71384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853588818"/>
                      </a:ext>
                    </a:extLst>
                  </a:tr>
                  <a:tr h="396240">
                    <a:tc>
                      <a:txBody>
                        <a:bodyPr/>
                        <a:lstStyle/>
                        <a:p>
                          <a:endParaRPr lang="en-US"/>
                        </a:p>
                      </a:txBody>
                      <a:tcPr>
                        <a:blipFill>
                          <a:blip r:embed="rId3"/>
                          <a:stretch>
                            <a:fillRect l="-613" t="-265152" r="-300613" b="-603030"/>
                          </a:stretch>
                        </a:blipFill>
                      </a:tcPr>
                    </a:tc>
                    <a:tc>
                      <a:txBody>
                        <a:bodyPr/>
                        <a:lstStyle/>
                        <a:p>
                          <a:endParaRPr lang="en-US"/>
                        </a:p>
                      </a:txBody>
                      <a:tcPr>
                        <a:blipFill>
                          <a:blip r:embed="rId3"/>
                          <a:stretch>
                            <a:fillRect l="-121481" t="-265152" r="-262963" b="-603030"/>
                          </a:stretch>
                        </a:blipFill>
                      </a:tcPr>
                    </a:tc>
                    <a:tc>
                      <a:txBody>
                        <a:bodyPr/>
                        <a:lstStyle/>
                        <a:p>
                          <a:endParaRPr lang="en-US"/>
                        </a:p>
                      </a:txBody>
                      <a:tcPr>
                        <a:blipFill>
                          <a:blip r:embed="rId3"/>
                          <a:stretch>
                            <a:fillRect l="-190446" t="-265152" r="-126115" b="-60303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2629359575"/>
                      </a:ext>
                    </a:extLst>
                  </a:tr>
                  <a:tr h="396240">
                    <a:tc>
                      <a:txBody>
                        <a:bodyPr/>
                        <a:lstStyle/>
                        <a:p>
                          <a:endParaRPr lang="en-US"/>
                        </a:p>
                      </a:txBody>
                      <a:tcPr>
                        <a:blipFill>
                          <a:blip r:embed="rId3"/>
                          <a:stretch>
                            <a:fillRect l="-613" t="-370769" r="-300613" b="-512308"/>
                          </a:stretch>
                        </a:blipFill>
                      </a:tcPr>
                    </a:tc>
                    <a:tc>
                      <a:txBody>
                        <a:bodyPr/>
                        <a:lstStyle/>
                        <a:p>
                          <a:endParaRPr lang="en-US"/>
                        </a:p>
                      </a:txBody>
                      <a:tcPr>
                        <a:blipFill>
                          <a:blip r:embed="rId3"/>
                          <a:stretch>
                            <a:fillRect l="-121481" t="-370769" r="-262963" b="-512308"/>
                          </a:stretch>
                        </a:blipFill>
                      </a:tcPr>
                    </a:tc>
                    <a:tc>
                      <a:txBody>
                        <a:bodyPr/>
                        <a:lstStyle/>
                        <a:p>
                          <a:endParaRPr lang="en-US"/>
                        </a:p>
                      </a:txBody>
                      <a:tcPr>
                        <a:blipFill>
                          <a:blip r:embed="rId3"/>
                          <a:stretch>
                            <a:fillRect l="-190446" t="-370769" r="-126115" b="-51230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Calibri" panose="020F0502020204030204"/>
                            <a:ea typeface="+mn-ea"/>
                            <a:cs typeface="+mn-cs"/>
                          </a:endParaRPr>
                        </a:p>
                      </a:txBody>
                      <a:tcPr/>
                    </a:tc>
                    <a:extLst>
                      <a:ext uri="{0D108BD9-81ED-4DB2-BD59-A6C34878D82A}">
                        <a16:rowId xmlns:a16="http://schemas.microsoft.com/office/drawing/2014/main" val="1179616275"/>
                      </a:ext>
                    </a:extLst>
                  </a:tr>
                  <a:tr h="370840">
                    <a:tc>
                      <a:txBody>
                        <a:bodyPr/>
                        <a:lstStyle/>
                        <a:p>
                          <a:pPr algn="ctr"/>
                          <a:r>
                            <a:rPr lang="en-GB" dirty="0"/>
                            <a:t>…</a:t>
                          </a:r>
                        </a:p>
                      </a:txBody>
                      <a:tcPr>
                        <a:solidFill>
                          <a:srgbClr val="009999"/>
                        </a:solidFill>
                      </a:tcPr>
                    </a:tc>
                    <a:tc>
                      <a:txBody>
                        <a:bodyPr/>
                        <a:lstStyle/>
                        <a:p>
                          <a:endParaRPr lang="en-US"/>
                        </a:p>
                      </a:txBody>
                      <a:tcPr>
                        <a:blipFill>
                          <a:blip r:embed="rId3"/>
                          <a:stretch>
                            <a:fillRect l="-121481" t="-501639" r="-262963" b="-445902"/>
                          </a:stretch>
                        </a:blipFill>
                      </a:tcPr>
                    </a:tc>
                    <a:tc>
                      <a:txBody>
                        <a:bodyPr/>
                        <a:lstStyle/>
                        <a:p>
                          <a:endParaRPr lang="en-US"/>
                        </a:p>
                      </a:txBody>
                      <a:tcPr>
                        <a:blipFill>
                          <a:blip r:embed="rId3"/>
                          <a:stretch>
                            <a:fillRect l="-190446" t="-501639" r="-126115" b="-445902"/>
                          </a:stretch>
                        </a:blipFill>
                      </a:tcPr>
                    </a:tc>
                    <a:tc>
                      <a:txBody>
                        <a:bodyPr/>
                        <a:lstStyle/>
                        <a:p>
                          <a:pPr algn="ctr"/>
                          <a:r>
                            <a:rPr lang="en-GB" dirty="0"/>
                            <a:t>…</a:t>
                          </a:r>
                        </a:p>
                      </a:txBody>
                      <a:tcPr/>
                    </a:tc>
                    <a:extLst>
                      <a:ext uri="{0D108BD9-81ED-4DB2-BD59-A6C34878D82A}">
                        <a16:rowId xmlns:a16="http://schemas.microsoft.com/office/drawing/2014/main" val="2233122687"/>
                      </a:ext>
                    </a:extLst>
                  </a:tr>
                  <a:tr h="396240">
                    <a:tc>
                      <a:txBody>
                        <a:bodyPr/>
                        <a:lstStyle/>
                        <a:p>
                          <a:endParaRPr lang="en-US"/>
                        </a:p>
                      </a:txBody>
                      <a:tcPr>
                        <a:blipFill>
                          <a:blip r:embed="rId3"/>
                          <a:stretch>
                            <a:fillRect l="-613" t="-564615" r="-300613" b="-318462"/>
                          </a:stretch>
                        </a:blipFill>
                      </a:tcPr>
                    </a:tc>
                    <a:tc>
                      <a:txBody>
                        <a:bodyPr/>
                        <a:lstStyle/>
                        <a:p>
                          <a:endParaRPr lang="en-US"/>
                        </a:p>
                      </a:txBody>
                      <a:tcPr>
                        <a:blipFill>
                          <a:blip r:embed="rId3"/>
                          <a:stretch>
                            <a:fillRect l="-121481" t="-564615" r="-262963" b="-318462"/>
                          </a:stretch>
                        </a:blipFill>
                      </a:tcPr>
                    </a:tc>
                    <a:tc>
                      <a:txBody>
                        <a:bodyPr/>
                        <a:lstStyle/>
                        <a:p>
                          <a:endParaRPr lang="en-US"/>
                        </a:p>
                      </a:txBody>
                      <a:tcPr>
                        <a:blipFill>
                          <a:blip r:embed="rId3"/>
                          <a:stretch>
                            <a:fillRect l="-190446" t="-564615" r="-126115" b="-31846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mn-lt"/>
                              <a:ea typeface="+mn-ea"/>
                              <a:cs typeface="+mn-cs"/>
                              <a:sym typeface="Wingdings" panose="05000000000000000000" pitchFamily="2" charset="2"/>
                            </a:rPr>
                            <a:t></a:t>
                          </a:r>
                          <a:endParaRPr kumimoji="0" lang="en-GB" sz="2000" b="1" i="0" u="none" strike="noStrike" kern="1200" cap="none" spc="0" normalizeH="0" baseline="0" noProof="0" dirty="0">
                            <a:ln>
                              <a:noFill/>
                            </a:ln>
                            <a:solidFill>
                              <a:srgbClr val="C00000"/>
                            </a:solidFill>
                            <a:effectLst/>
                            <a:uLnTx/>
                            <a:uFillTx/>
                            <a:latin typeface="+mn-lt"/>
                            <a:ea typeface="+mn-ea"/>
                            <a:cs typeface="+mn-cs"/>
                          </a:endParaRPr>
                        </a:p>
                      </a:txBody>
                      <a:tcPr/>
                    </a:tc>
                    <a:extLst>
                      <a:ext uri="{0D108BD9-81ED-4DB2-BD59-A6C34878D82A}">
                        <a16:rowId xmlns:a16="http://schemas.microsoft.com/office/drawing/2014/main" val="942175673"/>
                      </a:ext>
                    </a:extLst>
                  </a:tr>
                  <a:tr h="396240">
                    <a:tc>
                      <a:txBody>
                        <a:bodyPr/>
                        <a:lstStyle/>
                        <a:p>
                          <a:endParaRPr lang="en-US"/>
                        </a:p>
                      </a:txBody>
                      <a:tcPr>
                        <a:blipFill>
                          <a:blip r:embed="rId3"/>
                          <a:stretch>
                            <a:fillRect l="-613" t="-664615" r="-300613" b="-218462"/>
                          </a:stretch>
                        </a:blipFill>
                      </a:tcPr>
                    </a:tc>
                    <a:tc>
                      <a:txBody>
                        <a:bodyPr/>
                        <a:lstStyle/>
                        <a:p>
                          <a:endParaRPr lang="en-US"/>
                        </a:p>
                      </a:txBody>
                      <a:tcPr>
                        <a:blipFill>
                          <a:blip r:embed="rId3"/>
                          <a:stretch>
                            <a:fillRect l="-121481" t="-664615" r="-262963" b="-218462"/>
                          </a:stretch>
                        </a:blipFill>
                      </a:tcPr>
                    </a:tc>
                    <a:tc>
                      <a:txBody>
                        <a:bodyPr/>
                        <a:lstStyle/>
                        <a:p>
                          <a:endParaRPr lang="en-US"/>
                        </a:p>
                      </a:txBody>
                      <a:tcPr>
                        <a:blipFill>
                          <a:blip r:embed="rId3"/>
                          <a:stretch>
                            <a:fillRect l="-190446" t="-664615" r="-126115" b="-218462"/>
                          </a:stretch>
                        </a:blipFill>
                      </a:tcPr>
                    </a:tc>
                    <a:tc>
                      <a:txBody>
                        <a:bodyPr/>
                        <a:lstStyle/>
                        <a:p>
                          <a:pPr marL="0" algn="ctr" defTabSz="914400" rtl="0" eaLnBrk="1" latinLnBrk="0" hangingPunct="1"/>
                          <a:r>
                            <a:rPr lang="en-GB" sz="2000" b="1" kern="1200" dirty="0">
                              <a:solidFill>
                                <a:srgbClr val="009999"/>
                              </a:solidFill>
                              <a:latin typeface="+mn-lt"/>
                              <a:ea typeface="+mn-ea"/>
                              <a:cs typeface="+mn-cs"/>
                              <a:sym typeface="Wingdings" panose="05000000000000000000" pitchFamily="2" charset="2"/>
                            </a:rPr>
                            <a:t></a:t>
                          </a:r>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3759802537"/>
                      </a:ext>
                    </a:extLst>
                  </a:tr>
                  <a:tr h="370840">
                    <a:tc>
                      <a:txBody>
                        <a:bodyPr/>
                        <a:lstStyle/>
                        <a:p>
                          <a:pPr algn="ctr"/>
                          <a:r>
                            <a:rPr lang="en-GB" dirty="0"/>
                            <a:t>…</a:t>
                          </a:r>
                        </a:p>
                      </a:txBody>
                      <a:tcPr>
                        <a:solidFill>
                          <a:srgbClr val="009999"/>
                        </a:solidFill>
                      </a:tcPr>
                    </a:tc>
                    <a:tc>
                      <a:txBody>
                        <a:bodyPr/>
                        <a:lstStyle/>
                        <a:p>
                          <a:endParaRPr lang="en-US"/>
                        </a:p>
                      </a:txBody>
                      <a:tcPr>
                        <a:blipFill>
                          <a:blip r:embed="rId3"/>
                          <a:stretch>
                            <a:fillRect l="-121481" t="-814754" r="-262963" b="-132787"/>
                          </a:stretch>
                        </a:blipFill>
                      </a:tcPr>
                    </a:tc>
                    <a:tc>
                      <a:txBody>
                        <a:bodyPr/>
                        <a:lstStyle/>
                        <a:p>
                          <a:endParaRPr lang="en-US"/>
                        </a:p>
                      </a:txBody>
                      <a:tcPr>
                        <a:blipFill>
                          <a:blip r:embed="rId3"/>
                          <a:stretch>
                            <a:fillRect l="-190446" t="-814754" r="-126115" b="-132787"/>
                          </a:stretch>
                        </a:blipFill>
                      </a:tcPr>
                    </a:tc>
                    <a:tc>
                      <a:txBody>
                        <a:bodyPr/>
                        <a:lstStyle/>
                        <a:p>
                          <a:pPr algn="ctr"/>
                          <a:r>
                            <a:rPr lang="en-GB" dirty="0"/>
                            <a:t>…</a:t>
                          </a:r>
                        </a:p>
                      </a:txBody>
                      <a:tcPr/>
                    </a:tc>
                    <a:extLst>
                      <a:ext uri="{0D108BD9-81ED-4DB2-BD59-A6C34878D82A}">
                        <a16:rowId xmlns:a16="http://schemas.microsoft.com/office/drawing/2014/main" val="3089178513"/>
                      </a:ext>
                    </a:extLst>
                  </a:tr>
                  <a:tr h="396240">
                    <a:tc>
                      <a:txBody>
                        <a:bodyPr/>
                        <a:lstStyle/>
                        <a:p>
                          <a:endParaRPr lang="en-US"/>
                        </a:p>
                      </a:txBody>
                      <a:tcPr>
                        <a:blipFill>
                          <a:blip r:embed="rId3"/>
                          <a:stretch>
                            <a:fillRect l="-613" t="-858462" r="-300613" b="-24615"/>
                          </a:stretch>
                        </a:blipFill>
                      </a:tcPr>
                    </a:tc>
                    <a:tc>
                      <a:txBody>
                        <a:bodyPr/>
                        <a:lstStyle/>
                        <a:p>
                          <a:endParaRPr lang="en-US"/>
                        </a:p>
                      </a:txBody>
                      <a:tcPr>
                        <a:blipFill>
                          <a:blip r:embed="rId3"/>
                          <a:stretch>
                            <a:fillRect l="-121481" t="-858462" r="-262963" b="-24615"/>
                          </a:stretch>
                        </a:blipFill>
                      </a:tcPr>
                    </a:tc>
                    <a:tc>
                      <a:txBody>
                        <a:bodyPr/>
                        <a:lstStyle/>
                        <a:p>
                          <a:endParaRPr lang="en-US"/>
                        </a:p>
                      </a:txBody>
                      <a:tcPr>
                        <a:blipFill>
                          <a:blip r:embed="rId3"/>
                          <a:stretch>
                            <a:fillRect l="-190446" t="-858462" r="-126115" b="-24615"/>
                          </a:stretch>
                        </a:blipFill>
                      </a:tcPr>
                    </a:tc>
                    <a:tc>
                      <a:txBody>
                        <a:bodyPr/>
                        <a:lstStyle/>
                        <a:p>
                          <a:pPr marL="0" algn="ctr" defTabSz="914400" rtl="0" eaLnBrk="1" latinLnBrk="0" hangingPunct="1"/>
                          <a:r>
                            <a:rPr lang="en-GB" sz="2000" b="1" kern="1200" dirty="0">
                              <a:solidFill>
                                <a:srgbClr val="009999"/>
                              </a:solidFill>
                              <a:latin typeface="+mn-lt"/>
                              <a:ea typeface="+mn-ea"/>
                              <a:cs typeface="+mn-cs"/>
                              <a:sym typeface="Wingdings" panose="05000000000000000000" pitchFamily="2" charset="2"/>
                            </a:rPr>
                            <a:t></a:t>
                          </a:r>
                          <a:endParaRPr lang="en-GB" sz="2000" b="1" kern="1200" dirty="0">
                            <a:solidFill>
                              <a:srgbClr val="009999"/>
                            </a:solidFill>
                            <a:latin typeface="+mn-lt"/>
                            <a:ea typeface="+mn-ea"/>
                            <a:cs typeface="+mn-cs"/>
                          </a:endParaRPr>
                        </a:p>
                      </a:txBody>
                      <a:tcPr/>
                    </a:tc>
                    <a:extLst>
                      <a:ext uri="{0D108BD9-81ED-4DB2-BD59-A6C34878D82A}">
                        <a16:rowId xmlns:a16="http://schemas.microsoft.com/office/drawing/2014/main" val="516700339"/>
                      </a:ext>
                    </a:extLst>
                  </a:tr>
                </a:tbl>
              </a:graphicData>
            </a:graphic>
          </p:graphicFrame>
        </mc:Fallback>
      </mc:AlternateContent>
      <p:sp>
        <p:nvSpPr>
          <p:cNvPr id="8" name="Arrow: Down 7">
            <a:extLst>
              <a:ext uri="{FF2B5EF4-FFF2-40B4-BE49-F238E27FC236}">
                <a16:creationId xmlns:a16="http://schemas.microsoft.com/office/drawing/2014/main" id="{C26463C1-171B-D761-B8BF-14EC7EF7CCF4}"/>
              </a:ext>
            </a:extLst>
          </p:cNvPr>
          <p:cNvSpPr/>
          <p:nvPr/>
        </p:nvSpPr>
        <p:spPr>
          <a:xfrm>
            <a:off x="4536018" y="2749141"/>
            <a:ext cx="369404" cy="1828797"/>
          </a:xfrm>
          <a:prstGeom prst="downArrow">
            <a:avLst>
              <a:gd name="adj1" fmla="val 7284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35657E4C-0D47-8FBB-9565-71D228527D59}"/>
              </a:ext>
            </a:extLst>
          </p:cNvPr>
          <p:cNvCxnSpPr>
            <a:cxnSpLocks/>
          </p:cNvCxnSpPr>
          <p:nvPr/>
        </p:nvCxnSpPr>
        <p:spPr>
          <a:xfrm>
            <a:off x="87829" y="4710141"/>
            <a:ext cx="582060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271135-F6BF-35A5-0562-2079418363D3}"/>
              </a:ext>
            </a:extLst>
          </p:cNvPr>
          <p:cNvSpPr txBox="1"/>
          <p:nvPr/>
        </p:nvSpPr>
        <p:spPr>
          <a:xfrm>
            <a:off x="295422" y="1520194"/>
            <a:ext cx="5613009" cy="461665"/>
          </a:xfrm>
          <a:prstGeom prst="rect">
            <a:avLst/>
          </a:prstGeom>
          <a:solidFill>
            <a:schemeClr val="tx1"/>
          </a:solidFill>
        </p:spPr>
        <p:txBody>
          <a:bodyPr wrap="square" rtlCol="0">
            <a:spAutoFit/>
          </a:bodyPr>
          <a:lstStyle/>
          <a:p>
            <a:pPr algn="ctr"/>
            <a:r>
              <a:rPr lang="en-GB" sz="2400" b="1" dirty="0">
                <a:solidFill>
                  <a:schemeClr val="bg1"/>
                </a:solidFill>
              </a:rPr>
              <a:t>Step 1 – Initial Guess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1C37C3-935B-5F9F-D0FB-959C3F986C74}"/>
                  </a:ext>
                </a:extLst>
              </p:cNvPr>
              <p:cNvSpPr txBox="1"/>
              <p:nvPr/>
            </p:nvSpPr>
            <p:spPr>
              <a:xfrm>
                <a:off x="4053580" y="4799639"/>
                <a:ext cx="2150273" cy="5588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600" b="0" i="1" smtClean="0">
                              <a:latin typeface="Cambria Math" panose="02040503050406030204" pitchFamily="18" charset="0"/>
                            </a:rPr>
                          </m:ctrlPr>
                        </m:acc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𝐹</m:t>
                              </m:r>
                            </m:e>
                            <m:sub>
                              <m:r>
                                <a:rPr lang="en-GB" sz="1600" b="0" i="1" smtClean="0">
                                  <a:latin typeface="Cambria Math" panose="02040503050406030204" pitchFamily="18" charset="0"/>
                                </a:rPr>
                                <m:t>𝑡</m:t>
                              </m:r>
                            </m:sub>
                          </m:sSub>
                        </m:e>
                      </m:acc>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b>
                            <m:sSubPr>
                              <m:ctrlPr>
                                <a:rPr lang="en-GB" sz="1600" i="1">
                                  <a:latin typeface="Cambria Math" panose="02040503050406030204" pitchFamily="18" charset="0"/>
                                </a:rPr>
                              </m:ctrlPr>
                            </m:sSubPr>
                            <m:e>
                              <m:r>
                                <a:rPr lang="en-GB" sz="1600">
                                  <a:latin typeface="Cambria Math" panose="02040503050406030204" pitchFamily="18" charset="0"/>
                                </a:rPr>
                                <m:t>𝐾</m:t>
                              </m:r>
                            </m:e>
                            <m:sub>
                              <m:r>
                                <m:rPr>
                                  <m:sty m:val="p"/>
                                </m:rPr>
                                <a:rPr lang="en-GB" sz="1600" b="0" i="0" smtClean="0">
                                  <a:latin typeface="Cambria Math" panose="02040503050406030204" pitchFamily="18" charset="0"/>
                                </a:rPr>
                                <m:t>i</m:t>
                              </m:r>
                              <m:r>
                                <a:rPr lang="en-GB" sz="1600">
                                  <a:latin typeface="Cambria Math" panose="02040503050406030204" pitchFamily="18" charset="0"/>
                                </a:rPr>
                                <m:t>,</m:t>
                              </m:r>
                              <m:acc>
                                <m:accPr>
                                  <m:chr m:val="̌"/>
                                  <m:ctrlPr>
                                    <a:rPr lang="en-GB" sz="1600" i="1">
                                      <a:latin typeface="Cambria Math" panose="02040503050406030204" pitchFamily="18" charset="0"/>
                                    </a:rPr>
                                  </m:ctrlPr>
                                </m:accPr>
                                <m:e>
                                  <m:r>
                                    <a:rPr lang="en-GB" sz="1600" i="1">
                                      <a:latin typeface="Cambria Math" panose="02040503050406030204" pitchFamily="18" charset="0"/>
                                    </a:rPr>
                                    <m:t>𝑗</m:t>
                                  </m:r>
                                </m:e>
                              </m:acc>
                              <m:r>
                                <a:rPr lang="en-GB" sz="1600" i="1">
                                  <a:latin typeface="Cambria Math" panose="02040503050406030204" pitchFamily="18" charset="0"/>
                                </a:rPr>
                                <m:t>−1</m:t>
                              </m:r>
                            </m:sub>
                          </m:sSub>
                          <m:r>
                            <m:rPr>
                              <m:nor/>
                            </m:rPr>
                            <a:rPr lang="en-GB" sz="1600" dirty="0"/>
                            <m:t> </m:t>
                          </m:r>
                          <m:r>
                            <a:rPr lang="en-GB" sz="1600" b="0" i="1" dirty="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𝐾</m:t>
                              </m:r>
                            </m:e>
                            <m:sub>
                              <m:r>
                                <m:rPr>
                                  <m:sty m:val="p"/>
                                </m:rPr>
                                <a:rPr lang="en-GB" sz="1600" b="0" i="0" smtClean="0">
                                  <a:latin typeface="Cambria Math" panose="02040503050406030204" pitchFamily="18" charset="0"/>
                                </a:rPr>
                                <m:t>i</m:t>
                              </m:r>
                              <m:r>
                                <a:rPr lang="en-GB" sz="1600">
                                  <a:latin typeface="Cambria Math" panose="02040503050406030204" pitchFamily="18" charset="0"/>
                                </a:rPr>
                                <m:t>,</m:t>
                              </m:r>
                              <m:acc>
                                <m:accPr>
                                  <m:chr m:val="̌"/>
                                  <m:ctrlPr>
                                    <a:rPr lang="en-GB" sz="1600" i="1">
                                      <a:latin typeface="Cambria Math" panose="02040503050406030204" pitchFamily="18" charset="0"/>
                                    </a:rPr>
                                  </m:ctrlPr>
                                </m:accPr>
                                <m:e>
                                  <m:r>
                                    <a:rPr lang="en-GB" sz="1600" i="1">
                                      <a:latin typeface="Cambria Math" panose="02040503050406030204" pitchFamily="18" charset="0"/>
                                    </a:rPr>
                                    <m:t>𝑗</m:t>
                                  </m:r>
                                </m:e>
                              </m:acc>
                            </m:sub>
                          </m:sSub>
                          <m:r>
                            <m:rPr>
                              <m:nor/>
                            </m:rPr>
                            <a:rPr lang="en-GB" sz="1600" dirty="0"/>
                            <m:t> </m:t>
                          </m:r>
                        </m:num>
                        <m:den>
                          <m:r>
                            <a:rPr lang="en-GB" sz="1600" b="0" i="1" smtClean="0">
                              <a:latin typeface="Cambria Math" panose="02040503050406030204" pitchFamily="18" charset="0"/>
                            </a:rPr>
                            <m:t>2</m:t>
                          </m:r>
                        </m:den>
                      </m:f>
                    </m:oMath>
                  </m:oMathPara>
                </a14:m>
                <a:endParaRPr lang="en-GB" sz="1600" dirty="0"/>
              </a:p>
            </p:txBody>
          </p:sp>
        </mc:Choice>
        <mc:Fallback xmlns="">
          <p:sp>
            <p:nvSpPr>
              <p:cNvPr id="16" name="TextBox 15">
                <a:extLst>
                  <a:ext uri="{FF2B5EF4-FFF2-40B4-BE49-F238E27FC236}">
                    <a16:creationId xmlns:a16="http://schemas.microsoft.com/office/drawing/2014/main" id="{491C37C3-935B-5F9F-D0FB-959C3F986C74}"/>
                  </a:ext>
                </a:extLst>
              </p:cNvPr>
              <p:cNvSpPr txBox="1">
                <a:spLocks noRot="1" noChangeAspect="1" noMove="1" noResize="1" noEditPoints="1" noAdjustHandles="1" noChangeArrowheads="1" noChangeShapeType="1" noTextEdit="1"/>
              </p:cNvSpPr>
              <p:nvPr/>
            </p:nvSpPr>
            <p:spPr>
              <a:xfrm>
                <a:off x="4053580" y="4799639"/>
                <a:ext cx="2150273" cy="558807"/>
              </a:xfrm>
              <a:prstGeom prst="rect">
                <a:avLst/>
              </a:prstGeom>
              <a:blipFill>
                <a:blip r:embed="rId4"/>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A5925B8-8546-CACB-3DCA-5FC9FE47C729}"/>
              </a:ext>
            </a:extLst>
          </p:cNvPr>
          <p:cNvSpPr txBox="1"/>
          <p:nvPr/>
        </p:nvSpPr>
        <p:spPr>
          <a:xfrm>
            <a:off x="6203853" y="1520193"/>
            <a:ext cx="5613009" cy="461665"/>
          </a:xfrm>
          <a:prstGeom prst="rect">
            <a:avLst/>
          </a:prstGeom>
          <a:solidFill>
            <a:schemeClr val="tx1"/>
          </a:solidFill>
        </p:spPr>
        <p:txBody>
          <a:bodyPr wrap="square" rtlCol="0">
            <a:spAutoFit/>
          </a:bodyPr>
          <a:lstStyle/>
          <a:p>
            <a:pPr algn="ctr"/>
            <a:r>
              <a:rPr lang="en-GB" sz="2400" b="1" dirty="0">
                <a:solidFill>
                  <a:schemeClr val="bg1"/>
                </a:solidFill>
              </a:rPr>
              <a:t>Step 2 - Refinement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74E91D6-44AC-6215-6638-A054EBC432FD}"/>
                  </a:ext>
                </a:extLst>
              </p:cNvPr>
              <p:cNvSpPr txBox="1"/>
              <p:nvPr/>
            </p:nvSpPr>
            <p:spPr>
              <a:xfrm>
                <a:off x="4501514" y="5485640"/>
                <a:ext cx="1502786" cy="5735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 </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𝐶</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𝑗</m:t>
                          </m:r>
                        </m:sub>
                      </m:s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&gt;</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𝑃</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𝑗</m:t>
                          </m:r>
                        </m:sub>
                      </m:sSub>
                      <m:r>
                        <a:rPr lang="en-GB" sz="1400" i="1">
                          <a:solidFill>
                            <a:schemeClr val="accent1"/>
                          </a:solidFill>
                          <a:latin typeface="Cambria Math" panose="02040503050406030204" pitchFamily="18" charset="0"/>
                          <a:ea typeface="Cambria Math" panose="02040503050406030204" pitchFamily="18" charset="0"/>
                        </a:rPr>
                        <m:t>∀</m:t>
                      </m:r>
                      <m:r>
                        <a:rPr lang="en-GB" sz="1400" i="1">
                          <a:solidFill>
                            <a:schemeClr val="accent1"/>
                          </a:solidFill>
                          <a:latin typeface="Cambria Math" panose="02040503050406030204" pitchFamily="18" charset="0"/>
                          <a:ea typeface="Cambria Math" panose="02040503050406030204" pitchFamily="18" charset="0"/>
                        </a:rPr>
                        <m:t>𝑗</m:t>
                      </m:r>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a:solidFill>
                                <a:schemeClr val="accent1"/>
                              </a:solidFill>
                              <a:latin typeface="Cambria Math" panose="02040503050406030204" pitchFamily="18" charset="0"/>
                            </a:rPr>
                          </m:ctrlPr>
                        </m:accPr>
                        <m:e>
                          <m:sSub>
                            <m:sSubPr>
                              <m:ctrlPr>
                                <a:rPr lang="en-GB" sz="1400" b="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𝐹</m:t>
                              </m:r>
                            </m:e>
                            <m:sub>
                              <m:r>
                                <a:rPr lang="en-GB" sz="1400" b="0" i="1" smtClean="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𝐾</m:t>
                          </m:r>
                        </m:e>
                        <m:sub>
                          <m:r>
                            <a:rPr lang="en-GB" sz="1400" b="0" i="1" smtClean="0">
                              <a:solidFill>
                                <a:schemeClr val="accent1"/>
                              </a:solidFill>
                              <a:latin typeface="Cambria Math" panose="02040503050406030204" pitchFamily="18" charset="0"/>
                            </a:rPr>
                            <m:t>𝑖</m:t>
                          </m:r>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𝑚</m:t>
                              </m:r>
                            </m:e>
                            <m:sub>
                              <m:r>
                                <a:rPr lang="en-GB" sz="1400" b="0" i="1" smtClean="0">
                                  <a:solidFill>
                                    <a:schemeClr val="accent1"/>
                                  </a:solidFill>
                                  <a:latin typeface="Cambria Math" panose="02040503050406030204" pitchFamily="18" charset="0"/>
                                </a:rPr>
                                <m:t>𝑖</m:t>
                              </m:r>
                            </m:sub>
                          </m:sSub>
                        </m:sub>
                      </m:sSub>
                    </m:oMath>
                  </m:oMathPara>
                </a14:m>
                <a:endParaRPr lang="en-GB" sz="1400" dirty="0">
                  <a:solidFill>
                    <a:schemeClr val="accent1"/>
                  </a:solidFill>
                </a:endParaRPr>
              </a:p>
            </p:txBody>
          </p:sp>
        </mc:Choice>
        <mc:Fallback xmlns="">
          <p:sp>
            <p:nvSpPr>
              <p:cNvPr id="28" name="TextBox 27">
                <a:extLst>
                  <a:ext uri="{FF2B5EF4-FFF2-40B4-BE49-F238E27FC236}">
                    <a16:creationId xmlns:a16="http://schemas.microsoft.com/office/drawing/2014/main" id="{774E91D6-44AC-6215-6638-A054EBC432FD}"/>
                  </a:ext>
                </a:extLst>
              </p:cNvPr>
              <p:cNvSpPr txBox="1">
                <a:spLocks noRot="1" noChangeAspect="1" noMove="1" noResize="1" noEditPoints="1" noAdjustHandles="1" noChangeArrowheads="1" noChangeShapeType="1" noTextEdit="1"/>
              </p:cNvSpPr>
              <p:nvPr/>
            </p:nvSpPr>
            <p:spPr>
              <a:xfrm>
                <a:off x="4501514" y="5485640"/>
                <a:ext cx="1502786" cy="57355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8EBA6E-E07A-1645-BB2E-81923E4F69F5}"/>
                  </a:ext>
                </a:extLst>
              </p:cNvPr>
              <p:cNvSpPr txBox="1"/>
              <p:nvPr/>
            </p:nvSpPr>
            <p:spPr>
              <a:xfrm>
                <a:off x="4158513" y="2267427"/>
                <a:ext cx="6169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b="0" i="1" u="none" strike="noStrike" kern="1200" cap="none" spc="0" normalizeH="0" baseline="0" noProof="0" smtClean="0">
                          <a:ln>
                            <a:noFill/>
                          </a:ln>
                          <a:solidFill>
                            <a:srgbClr val="009999"/>
                          </a:solidFill>
                          <a:effectLst/>
                          <a:uLnTx/>
                          <a:uFillTx/>
                          <a:latin typeface="Cambria Math" panose="02040503050406030204" pitchFamily="18" charset="0"/>
                          <a:ea typeface="Cambria Math" panose="02040503050406030204" pitchFamily="18" charset="0"/>
                        </a:rPr>
                        <m:t>∀</m:t>
                      </m:r>
                      <m:r>
                        <a:rPr kumimoji="0" lang="en-GB" b="0" i="1" u="none" strike="noStrike" kern="1200" cap="none" spc="0" normalizeH="0" baseline="0" noProof="0" smtClean="0">
                          <a:ln>
                            <a:noFill/>
                          </a:ln>
                          <a:solidFill>
                            <a:srgbClr val="009999"/>
                          </a:solidFill>
                          <a:effectLst/>
                          <a:uLnTx/>
                          <a:uFillTx/>
                          <a:latin typeface="Cambria Math" panose="02040503050406030204" pitchFamily="18" charset="0"/>
                          <a:ea typeface="Cambria Math" panose="02040503050406030204" pitchFamily="18" charset="0"/>
                        </a:rPr>
                        <m:t>𝑖</m:t>
                      </m:r>
                    </m:oMath>
                  </m:oMathPara>
                </a14:m>
                <a:endParaRPr lang="en-GB" dirty="0">
                  <a:solidFill>
                    <a:srgbClr val="009999"/>
                  </a:solidFill>
                </a:endParaRPr>
              </a:p>
            </p:txBody>
          </p:sp>
        </mc:Choice>
        <mc:Fallback xmlns="">
          <p:sp>
            <p:nvSpPr>
              <p:cNvPr id="30" name="TextBox 29">
                <a:extLst>
                  <a:ext uri="{FF2B5EF4-FFF2-40B4-BE49-F238E27FC236}">
                    <a16:creationId xmlns:a16="http://schemas.microsoft.com/office/drawing/2014/main" id="{768EBA6E-E07A-1645-BB2E-81923E4F69F5}"/>
                  </a:ext>
                </a:extLst>
              </p:cNvPr>
              <p:cNvSpPr txBox="1">
                <a:spLocks noRot="1" noChangeAspect="1" noMove="1" noResize="1" noEditPoints="1" noAdjustHandles="1" noChangeArrowheads="1" noChangeShapeType="1" noTextEdit="1"/>
              </p:cNvSpPr>
              <p:nvPr/>
            </p:nvSpPr>
            <p:spPr>
              <a:xfrm>
                <a:off x="4158513" y="2267427"/>
                <a:ext cx="616930"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360A35-18F8-6FAC-C855-A0DF356ED30F}"/>
                  </a:ext>
                </a:extLst>
              </p:cNvPr>
              <p:cNvSpPr txBox="1"/>
              <p:nvPr/>
            </p:nvSpPr>
            <p:spPr>
              <a:xfrm>
                <a:off x="4462437" y="6250903"/>
                <a:ext cx="1404342" cy="554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 </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𝐶</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,1</m:t>
                          </m:r>
                        </m:sub>
                      </m:s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&lt;</m:t>
                      </m:r>
                      <m:sSub>
                        <m:sSubPr>
                          <m:ctrlPr>
                            <a:rPr kumimoji="0" lang="en-GB" sz="1400" i="1" u="none" strike="noStrike" kern="1200" cap="none" spc="0" normalizeH="0" baseline="0" noProof="0" smtClean="0">
                              <a:ln>
                                <a:noFill/>
                              </a:ln>
                              <a:solidFill>
                                <a:schemeClr val="accent1"/>
                              </a:solidFill>
                              <a:effectLst/>
                              <a:uLnTx/>
                              <a:uFillTx/>
                              <a:latin typeface="Cambria Math" panose="02040503050406030204" pitchFamily="18" charset="0"/>
                            </a:rPr>
                          </m:ctrlPr>
                        </m:sSubPr>
                        <m:e>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𝑃</m:t>
                          </m:r>
                        </m:e>
                        <m:sub>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m:t>
                          </m:r>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,1</m:t>
                          </m:r>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a:solidFill>
                                <a:schemeClr val="accent1"/>
                              </a:solidFill>
                              <a:latin typeface="Cambria Math" panose="02040503050406030204" pitchFamily="18" charset="0"/>
                            </a:rPr>
                          </m:ctrlPr>
                        </m:accPr>
                        <m:e>
                          <m:sSub>
                            <m:sSubPr>
                              <m:ctrlPr>
                                <a:rPr lang="en-GB" sz="1400" b="0" i="1" smtClean="0">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𝐹</m:t>
                              </m:r>
                            </m:e>
                            <m:sub>
                              <m:r>
                                <a:rPr lang="en-GB" sz="1400" b="0" i="1" smtClean="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𝐾</m:t>
                          </m:r>
                        </m:e>
                        <m:sub>
                          <m:r>
                            <a:rPr lang="en-GB" sz="1400" b="0" i="1" smtClean="0">
                              <a:solidFill>
                                <a:schemeClr val="accent1"/>
                              </a:solidFill>
                              <a:latin typeface="Cambria Math" panose="02040503050406030204" pitchFamily="18" charset="0"/>
                            </a:rPr>
                            <m:t>𝑖</m:t>
                          </m:r>
                          <m:r>
                            <a:rPr lang="en-GB" sz="1400" b="0" i="1" smtClean="0">
                              <a:solidFill>
                                <a:schemeClr val="accent1"/>
                              </a:solidFill>
                              <a:latin typeface="Cambria Math" panose="02040503050406030204" pitchFamily="18" charset="0"/>
                            </a:rPr>
                            <m:t>,1</m:t>
                          </m:r>
                        </m:sub>
                      </m:sSub>
                    </m:oMath>
                  </m:oMathPara>
                </a14:m>
                <a:endParaRPr lang="en-GB" sz="1400" dirty="0">
                  <a:solidFill>
                    <a:schemeClr val="accent1"/>
                  </a:solidFill>
                </a:endParaRPr>
              </a:p>
            </p:txBody>
          </p:sp>
        </mc:Choice>
        <mc:Fallback xmlns="">
          <p:sp>
            <p:nvSpPr>
              <p:cNvPr id="32" name="TextBox 31">
                <a:extLst>
                  <a:ext uri="{FF2B5EF4-FFF2-40B4-BE49-F238E27FC236}">
                    <a16:creationId xmlns:a16="http://schemas.microsoft.com/office/drawing/2014/main" id="{D0360A35-18F8-6FAC-C855-A0DF356ED30F}"/>
                  </a:ext>
                </a:extLst>
              </p:cNvPr>
              <p:cNvSpPr txBox="1">
                <a:spLocks noRot="1" noChangeAspect="1" noMove="1" noResize="1" noEditPoints="1" noAdjustHandles="1" noChangeArrowheads="1" noChangeShapeType="1" noTextEdit="1"/>
              </p:cNvSpPr>
              <p:nvPr/>
            </p:nvSpPr>
            <p:spPr>
              <a:xfrm>
                <a:off x="4462437" y="6250903"/>
                <a:ext cx="1404342" cy="554062"/>
              </a:xfrm>
              <a:prstGeom prst="rect">
                <a:avLst/>
              </a:prstGeom>
              <a:blipFill>
                <a:blip r:embed="rId7"/>
                <a:stretch>
                  <a:fillRect/>
                </a:stretch>
              </a:blipFill>
            </p:spPr>
            <p:txBody>
              <a:bodyPr/>
              <a:lstStyle/>
              <a:p>
                <a:r>
                  <a:rPr lang="en-GB">
                    <a:noFill/>
                  </a:rPr>
                  <a:t> </a:t>
                </a:r>
              </a:p>
            </p:txBody>
          </p:sp>
        </mc:Fallback>
      </mc:AlternateContent>
      <p:sp>
        <p:nvSpPr>
          <p:cNvPr id="33" name="Left Brace 32">
            <a:extLst>
              <a:ext uri="{FF2B5EF4-FFF2-40B4-BE49-F238E27FC236}">
                <a16:creationId xmlns:a16="http://schemas.microsoft.com/office/drawing/2014/main" id="{BDE19E25-484C-C127-86E0-7EB4BD38777A}"/>
              </a:ext>
            </a:extLst>
          </p:cNvPr>
          <p:cNvSpPr/>
          <p:nvPr/>
        </p:nvSpPr>
        <p:spPr>
          <a:xfrm>
            <a:off x="4280674" y="5485640"/>
            <a:ext cx="276632" cy="12496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FA535C99-766F-C5B5-8A05-281B51EFBACB}"/>
              </a:ext>
            </a:extLst>
          </p:cNvPr>
          <p:cNvSpPr txBox="1"/>
          <p:nvPr/>
        </p:nvSpPr>
        <p:spPr>
          <a:xfrm>
            <a:off x="3011867" y="5943126"/>
            <a:ext cx="1404341" cy="307777"/>
          </a:xfrm>
          <a:prstGeom prst="rect">
            <a:avLst/>
          </a:prstGeom>
          <a:noFill/>
        </p:spPr>
        <p:txBody>
          <a:bodyPr wrap="square" rtlCol="0">
            <a:spAutoFit/>
          </a:bodyPr>
          <a:lstStyle/>
          <a:p>
            <a:pPr algn="ctr"/>
            <a:r>
              <a:rPr lang="en-GB" sz="1400" i="1" dirty="0">
                <a:solidFill>
                  <a:schemeClr val="accent1"/>
                </a:solidFill>
              </a:rPr>
              <a:t>Special Cases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B66E61-FC44-7801-6F3A-753E7FC156EE}"/>
                  </a:ext>
                </a:extLst>
              </p:cNvPr>
              <p:cNvSpPr txBox="1"/>
              <p:nvPr/>
            </p:nvSpPr>
            <p:spPr>
              <a:xfrm>
                <a:off x="8651631" y="857101"/>
                <a:ext cx="3165230" cy="624915"/>
              </a:xfrm>
              <a:prstGeom prst="rect">
                <a:avLst/>
              </a:prstGeom>
              <a:noFill/>
              <a:ln>
                <a:solidFill>
                  <a:schemeClr val="accent5"/>
                </a:solidFill>
              </a:ln>
            </p:spPr>
            <p:txBody>
              <a:bodyPr wrap="square" rtlCol="0">
                <a:spAutoFit/>
              </a:bodyPr>
              <a:lstStyle/>
              <a:p>
                <a:pPr algn="r"/>
                <a:r>
                  <a:rPr lang="en-GB" sz="2000" b="1" u="sng" dirty="0">
                    <a:solidFill>
                      <a:schemeClr val="accent5"/>
                    </a:solidFill>
                  </a:rPr>
                  <a:t>Goal</a:t>
                </a:r>
                <a:r>
                  <a:rPr lang="en-GB" sz="2000" dirty="0">
                    <a:solidFill>
                      <a:schemeClr val="accent5"/>
                    </a:solidFill>
                  </a:rPr>
                  <a:t>: find </a:t>
                </a:r>
                <a14:m>
                  <m:oMath xmlns:m="http://schemas.openxmlformats.org/officeDocument/2006/math">
                    <m:acc>
                      <m:accPr>
                        <m:chr m:val="̂"/>
                        <m:ctrlPr>
                          <a:rPr lang="en-GB" sz="2000" i="1" dirty="0" smtClean="0">
                            <a:solidFill>
                              <a:schemeClr val="accent5"/>
                            </a:solidFill>
                            <a:latin typeface="Cambria Math" panose="02040503050406030204" pitchFamily="18" charset="0"/>
                          </a:rPr>
                        </m:ctrlPr>
                      </m:accPr>
                      <m:e>
                        <m:r>
                          <a:rPr lang="en-GB" sz="2000" b="0" i="1" dirty="0" smtClean="0">
                            <a:solidFill>
                              <a:schemeClr val="accent5"/>
                            </a:solidFill>
                            <a:latin typeface="Cambria Math" panose="02040503050406030204" pitchFamily="18" charset="0"/>
                          </a:rPr>
                          <m:t>𝐾</m:t>
                        </m:r>
                      </m:e>
                    </m:acc>
                  </m:oMath>
                </a14:m>
                <a:r>
                  <a:rPr lang="en-GB" sz="2000" dirty="0">
                    <a:solidFill>
                      <a:schemeClr val="accent5"/>
                    </a:solidFill>
                  </a:rPr>
                  <a:t> such </a:t>
                </a:r>
                <a14:m>
                  <m:oMath xmlns:m="http://schemas.openxmlformats.org/officeDocument/2006/math">
                    <m:f>
                      <m:fPr>
                        <m:ctrlPr>
                          <a:rPr lang="en-GB" sz="2000" b="0" i="1" smtClean="0">
                            <a:solidFill>
                              <a:schemeClr val="accent5"/>
                            </a:solidFill>
                            <a:latin typeface="Cambria Math" panose="02040503050406030204" pitchFamily="18" charset="0"/>
                          </a:rPr>
                        </m:ctrlPr>
                      </m:fPr>
                      <m:num>
                        <m:acc>
                          <m:accPr>
                            <m:chr m:val="̂"/>
                            <m:ctrlPr>
                              <a:rPr lang="en-GB" sz="2000" b="0" i="1" smtClean="0">
                                <a:solidFill>
                                  <a:schemeClr val="accent5"/>
                                </a:solidFill>
                                <a:latin typeface="Cambria Math" panose="02040503050406030204" pitchFamily="18" charset="0"/>
                              </a:rPr>
                            </m:ctrlPr>
                          </m:accPr>
                          <m:e>
                            <m:sSub>
                              <m:sSubPr>
                                <m:ctrlPr>
                                  <a:rPr lang="en-GB" sz="2000" i="1">
                                    <a:solidFill>
                                      <a:schemeClr val="accent5"/>
                                    </a:solidFill>
                                    <a:latin typeface="Cambria Math" panose="02040503050406030204" pitchFamily="18" charset="0"/>
                                  </a:rPr>
                                </m:ctrlPr>
                              </m:sSubPr>
                              <m:e>
                                <m:r>
                                  <a:rPr lang="en-GB" sz="2000" i="1">
                                    <a:solidFill>
                                      <a:schemeClr val="accent5"/>
                                    </a:solidFill>
                                    <a:latin typeface="Cambria Math" panose="02040503050406030204" pitchFamily="18" charset="0"/>
                                  </a:rPr>
                                  <m:t>𝐶</m:t>
                                </m:r>
                              </m:e>
                              <m:sub>
                                <m:r>
                                  <a:rPr lang="en-GB" sz="2000" i="1">
                                    <a:solidFill>
                                      <a:schemeClr val="accent5"/>
                                    </a:solidFill>
                                    <a:latin typeface="Cambria Math" panose="02040503050406030204" pitchFamily="18" charset="0"/>
                                  </a:rPr>
                                  <m:t>𝑡</m:t>
                                </m:r>
                              </m:sub>
                            </m:sSub>
                          </m:e>
                        </m:acc>
                        <m:r>
                          <a:rPr lang="en-GB" sz="2000" b="0" i="1" smtClean="0">
                            <a:solidFill>
                              <a:schemeClr val="accent5"/>
                            </a:solidFill>
                            <a:latin typeface="Cambria Math" panose="02040503050406030204" pitchFamily="18" charset="0"/>
                          </a:rPr>
                          <m:t>−</m:t>
                        </m:r>
                        <m:acc>
                          <m:accPr>
                            <m:chr m:val="̂"/>
                            <m:ctrlPr>
                              <a:rPr lang="en-GB" sz="2000" b="0" i="1" smtClean="0">
                                <a:solidFill>
                                  <a:schemeClr val="accent5"/>
                                </a:solidFill>
                                <a:latin typeface="Cambria Math" panose="02040503050406030204" pitchFamily="18" charset="0"/>
                              </a:rPr>
                            </m:ctrlPr>
                          </m:accPr>
                          <m:e>
                            <m:sSub>
                              <m:sSubPr>
                                <m:ctrlPr>
                                  <a:rPr lang="en-GB" sz="2000" b="0" i="1" smtClean="0">
                                    <a:solidFill>
                                      <a:schemeClr val="accent5"/>
                                    </a:solidFill>
                                    <a:latin typeface="Cambria Math" panose="02040503050406030204" pitchFamily="18" charset="0"/>
                                  </a:rPr>
                                </m:ctrlPr>
                              </m:sSubPr>
                              <m:e>
                                <m:r>
                                  <a:rPr lang="en-GB" sz="2000" b="0" i="1" smtClean="0">
                                    <a:solidFill>
                                      <a:schemeClr val="accent5"/>
                                    </a:solidFill>
                                    <a:latin typeface="Cambria Math" panose="02040503050406030204" pitchFamily="18" charset="0"/>
                                  </a:rPr>
                                  <m:t>𝑃</m:t>
                                </m:r>
                              </m:e>
                              <m:sub>
                                <m:r>
                                  <a:rPr lang="en-GB" sz="2000" b="0" i="1" smtClean="0">
                                    <a:solidFill>
                                      <a:schemeClr val="accent5"/>
                                    </a:solidFill>
                                    <a:latin typeface="Cambria Math" panose="02040503050406030204" pitchFamily="18" charset="0"/>
                                  </a:rPr>
                                  <m:t>𝑡</m:t>
                                </m:r>
                              </m:sub>
                            </m:sSub>
                          </m:e>
                        </m:acc>
                      </m:num>
                      <m:den>
                        <m:r>
                          <a:rPr lang="en-GB" sz="2000" b="0" i="1" smtClean="0">
                            <a:solidFill>
                              <a:schemeClr val="accent5"/>
                            </a:solidFill>
                            <a:latin typeface="Cambria Math" panose="02040503050406030204" pitchFamily="18" charset="0"/>
                          </a:rPr>
                          <m:t>𝐷</m:t>
                        </m:r>
                        <m:sSubSup>
                          <m:sSubSupPr>
                            <m:ctrlPr>
                              <a:rPr lang="en-GB" sz="2000" b="0" i="1" smtClean="0">
                                <a:solidFill>
                                  <a:schemeClr val="accent5"/>
                                </a:solidFill>
                                <a:latin typeface="Cambria Math" panose="02040503050406030204" pitchFamily="18" charset="0"/>
                              </a:rPr>
                            </m:ctrlPr>
                          </m:sSubSupPr>
                          <m:e>
                            <m:r>
                              <a:rPr lang="en-GB" sz="2000" b="0" i="1" smtClean="0">
                                <a:solidFill>
                                  <a:schemeClr val="accent5"/>
                                </a:solidFill>
                                <a:latin typeface="Cambria Math" panose="02040503050406030204" pitchFamily="18" charset="0"/>
                              </a:rPr>
                              <m:t>𝐹</m:t>
                            </m:r>
                          </m:e>
                          <m:sub>
                            <m:r>
                              <a:rPr lang="en-GB" sz="2000" b="0" i="1" smtClean="0">
                                <a:solidFill>
                                  <a:schemeClr val="accent5"/>
                                </a:solidFill>
                                <a:latin typeface="Cambria Math" panose="02040503050406030204" pitchFamily="18" charset="0"/>
                              </a:rPr>
                              <m:t>𝑡</m:t>
                            </m:r>
                          </m:sub>
                          <m:sup>
                            <m:r>
                              <a:rPr lang="en-GB" sz="2000" b="0" i="1" smtClean="0">
                                <a:solidFill>
                                  <a:schemeClr val="accent5"/>
                                </a:solidFill>
                                <a:latin typeface="Cambria Math" panose="02040503050406030204" pitchFamily="18" charset="0"/>
                              </a:rPr>
                              <m:t>𝐹𝑤𝑑</m:t>
                            </m:r>
                          </m:sup>
                        </m:sSubSup>
                      </m:den>
                    </m:f>
                    <m:r>
                      <a:rPr lang="en-GB" sz="2000" i="1">
                        <a:solidFill>
                          <a:schemeClr val="accent5"/>
                        </a:solidFill>
                        <a:latin typeface="Cambria Math" panose="02040503050406030204" pitchFamily="18" charset="0"/>
                        <a:ea typeface="Cambria Math" panose="02040503050406030204" pitchFamily="18" charset="0"/>
                      </a:rPr>
                      <m:t>≈</m:t>
                    </m:r>
                    <m:r>
                      <a:rPr lang="en-GB" sz="2000" b="0" i="1" smtClean="0">
                        <a:solidFill>
                          <a:schemeClr val="accent5"/>
                        </a:solidFill>
                        <a:latin typeface="Cambria Math" panose="02040503050406030204" pitchFamily="18" charset="0"/>
                      </a:rPr>
                      <m:t>0</m:t>
                    </m:r>
                  </m:oMath>
                </a14:m>
                <a:r>
                  <a:rPr lang="en-GB" sz="2000" dirty="0">
                    <a:solidFill>
                      <a:schemeClr val="accent5"/>
                    </a:solidFill>
                  </a:rPr>
                  <a:t>  </a:t>
                </a:r>
              </a:p>
            </p:txBody>
          </p:sp>
        </mc:Choice>
        <mc:Fallback xmlns="">
          <p:sp>
            <p:nvSpPr>
              <p:cNvPr id="35" name="TextBox 34">
                <a:extLst>
                  <a:ext uri="{FF2B5EF4-FFF2-40B4-BE49-F238E27FC236}">
                    <a16:creationId xmlns:a16="http://schemas.microsoft.com/office/drawing/2014/main" id="{FCB66E61-FC44-7801-6F3A-753E7FC156EE}"/>
                  </a:ext>
                </a:extLst>
              </p:cNvPr>
              <p:cNvSpPr txBox="1">
                <a:spLocks noRot="1" noChangeAspect="1" noMove="1" noResize="1" noEditPoints="1" noAdjustHandles="1" noChangeArrowheads="1" noChangeShapeType="1" noTextEdit="1"/>
              </p:cNvSpPr>
              <p:nvPr/>
            </p:nvSpPr>
            <p:spPr>
              <a:xfrm>
                <a:off x="8651631" y="857101"/>
                <a:ext cx="3165230" cy="624915"/>
              </a:xfrm>
              <a:prstGeom prst="rect">
                <a:avLst/>
              </a:prstGeom>
              <a:blipFill>
                <a:blip r:embed="rId8"/>
                <a:stretch>
                  <a:fillRect/>
                </a:stretch>
              </a:blipFill>
              <a:ln>
                <a:solidFill>
                  <a:schemeClr val="accent5"/>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0237F63-3FA8-A5E7-83E0-CC639E201D7D}"/>
                  </a:ext>
                </a:extLst>
              </p:cNvPr>
              <p:cNvSpPr txBox="1"/>
              <p:nvPr/>
            </p:nvSpPr>
            <p:spPr>
              <a:xfrm>
                <a:off x="6225140" y="3552398"/>
                <a:ext cx="2276585" cy="649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r>
                            <a:rPr lang="en-GB" b="0" i="1" smtClean="0">
                              <a:latin typeface="Cambria Math" panose="02040503050406030204" pitchFamily="18" charset="0"/>
                            </a:rPr>
                            <m:t>+1</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r>
                        <a:rPr lang="en-GB" b="0" i="1" smtClean="0">
                          <a:latin typeface="Cambria Math" panose="02040503050406030204" pitchFamily="18" charset="0"/>
                        </a:rPr>
                        <m:t>+</m:t>
                      </m:r>
                      <m:f>
                        <m:fPr>
                          <m:ctrlPr>
                            <a:rPr lang="en-GB" b="0" i="1" smtClean="0">
                              <a:latin typeface="Cambria Math" panose="02040503050406030204" pitchFamily="18" charset="0"/>
                            </a:rPr>
                          </m:ctrlPr>
                        </m:fPr>
                        <m:num>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𝐶</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𝑃</m:t>
                              </m:r>
                            </m:e>
                            <m:sub>
                              <m:r>
                                <a:rPr lang="en-GB" b="0" i="1" smtClean="0">
                                  <a:latin typeface="Cambria Math" panose="02040503050406030204" pitchFamily="18" charset="0"/>
                                </a:rPr>
                                <m:t>𝑡</m:t>
                              </m:r>
                            </m:sub>
                            <m:sup>
                              <m:r>
                                <a:rPr lang="en-GB" b="0" i="1" smtClean="0">
                                  <a:latin typeface="Cambria Math" panose="02040503050406030204" pitchFamily="18" charset="0"/>
                                </a:rPr>
                                <m:t>𝑘</m:t>
                              </m:r>
                            </m:sup>
                          </m:sSubSup>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36" name="TextBox 35">
                <a:extLst>
                  <a:ext uri="{FF2B5EF4-FFF2-40B4-BE49-F238E27FC236}">
                    <a16:creationId xmlns:a16="http://schemas.microsoft.com/office/drawing/2014/main" id="{70237F63-3FA8-A5E7-83E0-CC639E201D7D}"/>
                  </a:ext>
                </a:extLst>
              </p:cNvPr>
              <p:cNvSpPr txBox="1">
                <a:spLocks noRot="1" noChangeAspect="1" noMove="1" noResize="1" noEditPoints="1" noAdjustHandles="1" noChangeArrowheads="1" noChangeShapeType="1" noTextEdit="1"/>
              </p:cNvSpPr>
              <p:nvPr/>
            </p:nvSpPr>
            <p:spPr>
              <a:xfrm>
                <a:off x="6225140" y="3552398"/>
                <a:ext cx="2276585" cy="64973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33B767-00B2-D5FA-9574-12E114158C4F}"/>
                  </a:ext>
                </a:extLst>
              </p:cNvPr>
              <p:cNvSpPr txBox="1"/>
              <p:nvPr/>
            </p:nvSpPr>
            <p:spPr>
              <a:xfrm>
                <a:off x="7914326" y="2102017"/>
                <a:ext cx="1695912" cy="594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m:t>
                              </m:r>
                            </m:sub>
                          </m:sSub>
                        </m:num>
                        <m:den>
                          <m:r>
                            <a:rPr lang="en-GB" b="0" i="1" smtClean="0">
                              <a:latin typeface="Cambria Math" panose="02040503050406030204" pitchFamily="18" charset="0"/>
                            </a:rPr>
                            <m:t>𝐷</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𝐹𝑤𝑑</m:t>
                              </m:r>
                            </m:sup>
                          </m:sSubSup>
                        </m:den>
                      </m:f>
                    </m:oMath>
                  </m:oMathPara>
                </a14:m>
                <a:endParaRPr lang="en-GB" dirty="0"/>
              </a:p>
            </p:txBody>
          </p:sp>
        </mc:Choice>
        <mc:Fallback xmlns="">
          <p:sp>
            <p:nvSpPr>
              <p:cNvPr id="37" name="TextBox 36">
                <a:extLst>
                  <a:ext uri="{FF2B5EF4-FFF2-40B4-BE49-F238E27FC236}">
                    <a16:creationId xmlns:a16="http://schemas.microsoft.com/office/drawing/2014/main" id="{A533B767-00B2-D5FA-9574-12E114158C4F}"/>
                  </a:ext>
                </a:extLst>
              </p:cNvPr>
              <p:cNvSpPr txBox="1">
                <a:spLocks noRot="1" noChangeAspect="1" noMove="1" noResize="1" noEditPoints="1" noAdjustHandles="1" noChangeArrowheads="1" noChangeShapeType="1" noTextEdit="1"/>
              </p:cNvSpPr>
              <p:nvPr/>
            </p:nvSpPr>
            <p:spPr>
              <a:xfrm>
                <a:off x="7914326" y="2102017"/>
                <a:ext cx="1695912" cy="594778"/>
              </a:xfrm>
              <a:prstGeom prst="rect">
                <a:avLst/>
              </a:prstGeom>
              <a:blipFill>
                <a:blip r:embed="rId10"/>
                <a:stretch>
                  <a:fillRect b="-1031"/>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E258E911-9A2B-A972-6BA3-AD0E3038EF2C}"/>
              </a:ext>
            </a:extLst>
          </p:cNvPr>
          <p:cNvSpPr txBox="1"/>
          <p:nvPr/>
        </p:nvSpPr>
        <p:spPr>
          <a:xfrm>
            <a:off x="6203853" y="2228596"/>
            <a:ext cx="1895244" cy="369332"/>
          </a:xfrm>
          <a:prstGeom prst="rect">
            <a:avLst/>
          </a:prstGeom>
          <a:noFill/>
        </p:spPr>
        <p:txBody>
          <a:bodyPr wrap="square" rtlCol="0">
            <a:spAutoFit/>
          </a:bodyPr>
          <a:lstStyle/>
          <a:p>
            <a:r>
              <a:rPr lang="en-GB" dirty="0"/>
              <a:t>Reminding that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5FDEB82-446F-D938-FEA2-8CAE7F133808}"/>
                  </a:ext>
                </a:extLst>
              </p:cNvPr>
              <p:cNvSpPr txBox="1"/>
              <p:nvPr/>
            </p:nvSpPr>
            <p:spPr>
              <a:xfrm>
                <a:off x="6203853" y="2832500"/>
                <a:ext cx="5427641" cy="664413"/>
              </a:xfrm>
              <a:prstGeom prst="rect">
                <a:avLst/>
              </a:prstGeom>
              <a:noFill/>
            </p:spPr>
            <p:txBody>
              <a:bodyPr wrap="square" rtlCol="0">
                <a:spAutoFit/>
              </a:bodyPr>
              <a:lstStyle/>
              <a:p>
                <a:r>
                  <a:rPr lang="en-GB" dirty="0"/>
                  <a:t>We can replace </a:t>
                </a:r>
                <a14:m>
                  <m:oMath xmlns:m="http://schemas.openxmlformats.org/officeDocument/2006/math">
                    <m:r>
                      <a:rPr lang="en-GB" i="1" dirty="0" smtClean="0">
                        <a:latin typeface="Cambria Math" panose="02040503050406030204" pitchFamily="18" charset="0"/>
                      </a:rPr>
                      <m:t>𝐾</m:t>
                    </m:r>
                  </m:oMath>
                </a14:m>
                <a:r>
                  <a:rPr lang="en-GB" dirty="0"/>
                  <a:t> by </a:t>
                </a: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r>
                      <a:rPr lang="en-GB" i="1">
                        <a:latin typeface="Cambria Math" panose="02040503050406030204" pitchFamily="18" charset="0"/>
                      </a:rPr>
                      <m:t> </m:t>
                    </m:r>
                  </m:oMath>
                </a14:m>
                <a:r>
                  <a:rPr lang="en-GB" dirty="0"/>
                  <a:t>in the Call/Put Parity Equation and increment </a:t>
                </a: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oMath>
                </a14:m>
                <a:r>
                  <a:rPr lang="en-GB" dirty="0"/>
                  <a:t>:</a:t>
                </a:r>
              </a:p>
            </p:txBody>
          </p:sp>
        </mc:Choice>
        <mc:Fallback xmlns="">
          <p:sp>
            <p:nvSpPr>
              <p:cNvPr id="39" name="TextBox 38">
                <a:extLst>
                  <a:ext uri="{FF2B5EF4-FFF2-40B4-BE49-F238E27FC236}">
                    <a16:creationId xmlns:a16="http://schemas.microsoft.com/office/drawing/2014/main" id="{F5FDEB82-446F-D938-FEA2-8CAE7F133808}"/>
                  </a:ext>
                </a:extLst>
              </p:cNvPr>
              <p:cNvSpPr txBox="1">
                <a:spLocks noRot="1" noChangeAspect="1" noMove="1" noResize="1" noEditPoints="1" noAdjustHandles="1" noChangeArrowheads="1" noChangeShapeType="1" noTextEdit="1"/>
              </p:cNvSpPr>
              <p:nvPr/>
            </p:nvSpPr>
            <p:spPr>
              <a:xfrm>
                <a:off x="6203853" y="2832500"/>
                <a:ext cx="5427641" cy="664413"/>
              </a:xfrm>
              <a:prstGeom prst="rect">
                <a:avLst/>
              </a:prstGeom>
              <a:blipFill>
                <a:blip r:embed="rId11"/>
                <a:stretch>
                  <a:fillRect l="-1011" t="-3670" b="-13761"/>
                </a:stretch>
              </a:blipFill>
            </p:spPr>
            <p:txBody>
              <a:bodyPr/>
              <a:lstStyle/>
              <a:p>
                <a:r>
                  <a:rPr lang="en-GB">
                    <a:noFill/>
                  </a:rPr>
                  <a:t> </a:t>
                </a:r>
              </a:p>
            </p:txBody>
          </p:sp>
        </mc:Fallback>
      </mc:AlternateContent>
      <p:sp>
        <p:nvSpPr>
          <p:cNvPr id="40" name="TextBox 39">
            <a:extLst>
              <a:ext uri="{FF2B5EF4-FFF2-40B4-BE49-F238E27FC236}">
                <a16:creationId xmlns:a16="http://schemas.microsoft.com/office/drawing/2014/main" id="{E9507834-7EFA-C37A-7156-1B5B0C263F22}"/>
              </a:ext>
            </a:extLst>
          </p:cNvPr>
          <p:cNvSpPr txBox="1"/>
          <p:nvPr/>
        </p:nvSpPr>
        <p:spPr>
          <a:xfrm>
            <a:off x="6203853" y="4210116"/>
            <a:ext cx="5427641" cy="378373"/>
          </a:xfrm>
          <a:prstGeom prst="rect">
            <a:avLst/>
          </a:prstGeom>
          <a:noFill/>
        </p:spPr>
        <p:txBody>
          <a:bodyPr wrap="square" rtlCol="0">
            <a:spAutoFit/>
          </a:bodyPr>
          <a:lstStyle/>
          <a:p>
            <a:r>
              <a:rPr lang="en-GB" dirty="0"/>
              <a:t>And we loop, until either:</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CCA7BC9-68F8-8F11-4748-0308897D59B5}"/>
                  </a:ext>
                </a:extLst>
              </p:cNvPr>
              <p:cNvSpPr txBox="1"/>
              <p:nvPr/>
            </p:nvSpPr>
            <p:spPr>
              <a:xfrm>
                <a:off x="6203853" y="4768861"/>
                <a:ext cx="3406385" cy="605615"/>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r>
                                  <a:rPr lang="en-GB" i="1">
                                    <a:latin typeface="Cambria Math" panose="02040503050406030204" pitchFamily="18" charset="0"/>
                                  </a:rPr>
                                  <m:t>+1</m:t>
                                </m:r>
                              </m:sup>
                            </m:sSubSup>
                            <m:r>
                              <a:rPr lang="en-GB" i="1">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num>
                          <m:den>
                            <m:sSubSup>
                              <m:sSubSupPr>
                                <m:ctrlPr>
                                  <a:rPr lang="en-GB" i="1">
                                    <a:latin typeface="Cambria Math" panose="02040503050406030204" pitchFamily="18" charset="0"/>
                                  </a:rPr>
                                </m:ctrlPr>
                              </m:sSubSupPr>
                              <m:e>
                                <m:r>
                                  <a:rPr lang="en-GB" i="1">
                                    <a:latin typeface="Cambria Math" panose="02040503050406030204" pitchFamily="18" charset="0"/>
                                  </a:rPr>
                                  <m:t>𝐹</m:t>
                                </m:r>
                              </m:e>
                              <m:sub>
                                <m:r>
                                  <a:rPr lang="en-GB" i="1">
                                    <a:latin typeface="Cambria Math" panose="02040503050406030204" pitchFamily="18" charset="0"/>
                                  </a:rPr>
                                  <m:t>𝑡</m:t>
                                </m:r>
                              </m:sub>
                              <m:sup>
                                <m:r>
                                  <a:rPr lang="en-GB" i="1">
                                    <a:latin typeface="Cambria Math" panose="02040503050406030204" pitchFamily="18" charset="0"/>
                                  </a:rPr>
                                  <m:t>𝑘</m:t>
                                </m:r>
                              </m:sup>
                            </m:sSubSup>
                          </m:den>
                        </m:f>
                      </m:e>
                    </m:d>
                    <m:r>
                      <a:rPr lang="en-GB" b="0" i="1" smtClean="0">
                        <a:latin typeface="Cambria Math" panose="02040503050406030204" pitchFamily="18" charset="0"/>
                      </a:rPr>
                      <m:t>&lt;0.1%</m:t>
                    </m:r>
                  </m:oMath>
                </a14:m>
                <a:endParaRPr lang="en-GB" dirty="0"/>
              </a:p>
            </p:txBody>
          </p:sp>
        </mc:Choice>
        <mc:Fallback xmlns="">
          <p:sp>
            <p:nvSpPr>
              <p:cNvPr id="42" name="TextBox 41">
                <a:extLst>
                  <a:ext uri="{FF2B5EF4-FFF2-40B4-BE49-F238E27FC236}">
                    <a16:creationId xmlns:a16="http://schemas.microsoft.com/office/drawing/2014/main" id="{7CCA7BC9-68F8-8F11-4748-0308897D59B5}"/>
                  </a:ext>
                </a:extLst>
              </p:cNvPr>
              <p:cNvSpPr txBox="1">
                <a:spLocks noRot="1" noChangeAspect="1" noMove="1" noResize="1" noEditPoints="1" noAdjustHandles="1" noChangeArrowheads="1" noChangeShapeType="1" noTextEdit="1"/>
              </p:cNvSpPr>
              <p:nvPr/>
            </p:nvSpPr>
            <p:spPr>
              <a:xfrm>
                <a:off x="6203853" y="4768861"/>
                <a:ext cx="3406385" cy="605615"/>
              </a:xfrm>
              <a:prstGeom prst="rect">
                <a:avLst/>
              </a:prstGeom>
              <a:blipFill>
                <a:blip r:embed="rId12"/>
                <a:stretch>
                  <a:fillRect/>
                </a:stretch>
              </a:blipFill>
            </p:spPr>
            <p:txBody>
              <a:bodyPr/>
              <a:lstStyle/>
              <a:p>
                <a:r>
                  <a:rPr lang="en-GB">
                    <a:noFill/>
                  </a:rPr>
                  <a:t> </a:t>
                </a:r>
              </a:p>
            </p:txBody>
          </p:sp>
        </mc:Fallback>
      </mc:AlternateContent>
      <p:sp>
        <p:nvSpPr>
          <p:cNvPr id="43" name="TextBox 42">
            <a:extLst>
              <a:ext uri="{FF2B5EF4-FFF2-40B4-BE49-F238E27FC236}">
                <a16:creationId xmlns:a16="http://schemas.microsoft.com/office/drawing/2014/main" id="{B84B57A0-AC17-02F1-9FB3-30C9466C3F83}"/>
              </a:ext>
            </a:extLst>
          </p:cNvPr>
          <p:cNvSpPr txBox="1"/>
          <p:nvPr/>
        </p:nvSpPr>
        <p:spPr>
          <a:xfrm>
            <a:off x="6225140" y="5541430"/>
            <a:ext cx="5427641" cy="378373"/>
          </a:xfrm>
          <a:prstGeom prst="rect">
            <a:avLst/>
          </a:prstGeom>
          <a:noFill/>
        </p:spPr>
        <p:txBody>
          <a:bodyPr wrap="square" rtlCol="0">
            <a:spAutoFit/>
          </a:bodyPr>
          <a:lstStyle/>
          <a:p>
            <a:r>
              <a:rPr lang="en-GB" dirty="0"/>
              <a:t>or</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8B6567E-4650-0CD8-BAED-9E0B4A9C1DFD}"/>
                  </a:ext>
                </a:extLst>
              </p:cNvPr>
              <p:cNvSpPr txBox="1"/>
              <p:nvPr/>
            </p:nvSpPr>
            <p:spPr>
              <a:xfrm>
                <a:off x="6203853" y="5923103"/>
                <a:ext cx="190679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=101</m:t>
                    </m:r>
                  </m:oMath>
                </a14:m>
                <a:endParaRPr lang="en-GB" dirty="0"/>
              </a:p>
            </p:txBody>
          </p:sp>
        </mc:Choice>
        <mc:Fallback xmlns="">
          <p:sp>
            <p:nvSpPr>
              <p:cNvPr id="45" name="TextBox 44">
                <a:extLst>
                  <a:ext uri="{FF2B5EF4-FFF2-40B4-BE49-F238E27FC236}">
                    <a16:creationId xmlns:a16="http://schemas.microsoft.com/office/drawing/2014/main" id="{98B6567E-4650-0CD8-BAED-9E0B4A9C1DFD}"/>
                  </a:ext>
                </a:extLst>
              </p:cNvPr>
              <p:cNvSpPr txBox="1">
                <a:spLocks noRot="1" noChangeAspect="1" noMove="1" noResize="1" noEditPoints="1" noAdjustHandles="1" noChangeArrowheads="1" noChangeShapeType="1" noTextEdit="1"/>
              </p:cNvSpPr>
              <p:nvPr/>
            </p:nvSpPr>
            <p:spPr>
              <a:xfrm>
                <a:off x="6203853" y="5923103"/>
                <a:ext cx="1906792" cy="369332"/>
              </a:xfrm>
              <a:prstGeom prst="rect">
                <a:avLst/>
              </a:prstGeom>
              <a:blipFill>
                <a:blip r:embed="rId13"/>
                <a:stretch>
                  <a:fillRect l="-2244" t="-5000"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8596347-A648-489A-4975-4D8C13F047A6}"/>
                  </a:ext>
                </a:extLst>
              </p:cNvPr>
              <p:cNvSpPr txBox="1"/>
              <p:nvPr/>
            </p:nvSpPr>
            <p:spPr>
              <a:xfrm>
                <a:off x="8594017" y="4873921"/>
                <a:ext cx="2960688" cy="410241"/>
              </a:xfrm>
              <a:prstGeom prst="rect">
                <a:avLst/>
              </a:prstGeom>
              <a:noFill/>
              <a:ln>
                <a:solidFill>
                  <a:schemeClr val="accent5"/>
                </a:solid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Sup>
                        <m:sSubSupPr>
                          <m:ctrlPr>
                            <a:rPr lang="en-GB" sz="2000" b="0" i="1" dirty="0" smtClean="0">
                              <a:solidFill>
                                <a:schemeClr val="accent5"/>
                              </a:solidFill>
                              <a:latin typeface="Cambria Math" panose="02040503050406030204" pitchFamily="18" charset="0"/>
                            </a:rPr>
                          </m:ctrlPr>
                        </m:sSubSupPr>
                        <m:e>
                          <m:acc>
                            <m:accPr>
                              <m:chr m:val="̂"/>
                              <m:ctrlPr>
                                <a:rPr lang="en-GB" sz="2000" b="0" i="1" dirty="0" smtClean="0">
                                  <a:solidFill>
                                    <a:schemeClr val="accent5"/>
                                  </a:solidFill>
                                  <a:latin typeface="Cambria Math" panose="02040503050406030204" pitchFamily="18" charset="0"/>
                                </a:rPr>
                              </m:ctrlPr>
                            </m:accPr>
                            <m:e>
                              <m:sSub>
                                <m:sSubPr>
                                  <m:ctrlPr>
                                    <a:rPr lang="en-GB" sz="2000" i="1" dirty="0">
                                      <a:solidFill>
                                        <a:schemeClr val="accent5"/>
                                      </a:solidFill>
                                      <a:latin typeface="Cambria Math" panose="02040503050406030204" pitchFamily="18" charset="0"/>
                                    </a:rPr>
                                  </m:ctrlPr>
                                </m:sSubPr>
                                <m:e>
                                  <m:r>
                                    <a:rPr lang="en-GB" sz="2000" i="1" dirty="0">
                                      <a:solidFill>
                                        <a:schemeClr val="accent5"/>
                                      </a:solidFill>
                                      <a:latin typeface="Cambria Math" panose="02040503050406030204" pitchFamily="18" charset="0"/>
                                    </a:rPr>
                                    <m:t>𝐹</m:t>
                                  </m:r>
                                </m:e>
                                <m:sub>
                                  <m:r>
                                    <a:rPr lang="en-GB" sz="2000" i="1" dirty="0">
                                      <a:solidFill>
                                        <a:schemeClr val="accent5"/>
                                      </a:solidFill>
                                      <a:latin typeface="Cambria Math" panose="02040503050406030204" pitchFamily="18" charset="0"/>
                                    </a:rPr>
                                    <m:t>𝑡</m:t>
                                  </m:r>
                                </m:sub>
                              </m:sSub>
                            </m:e>
                          </m:acc>
                          <m:r>
                            <a:rPr lang="en-GB" sz="2000" b="0" i="1" dirty="0" smtClean="0">
                              <a:solidFill>
                                <a:schemeClr val="accent5"/>
                              </a:solidFill>
                              <a:latin typeface="Cambria Math" panose="02040503050406030204" pitchFamily="18" charset="0"/>
                            </a:rPr>
                            <m:t>=</m:t>
                          </m:r>
                          <m:r>
                            <a:rPr lang="en-GB" sz="2000" b="0" i="1" dirty="0" smtClean="0">
                              <a:solidFill>
                                <a:schemeClr val="accent5"/>
                              </a:solidFill>
                              <a:latin typeface="Cambria Math" panose="02040503050406030204" pitchFamily="18" charset="0"/>
                            </a:rPr>
                            <m:t>𝐹</m:t>
                          </m:r>
                        </m:e>
                        <m:sub>
                          <m:r>
                            <a:rPr lang="en-GB" sz="2000" b="0" i="1" dirty="0" smtClean="0">
                              <a:solidFill>
                                <a:schemeClr val="accent5"/>
                              </a:solidFill>
                              <a:latin typeface="Cambria Math" panose="02040503050406030204" pitchFamily="18" charset="0"/>
                            </a:rPr>
                            <m:t>𝑡</m:t>
                          </m:r>
                        </m:sub>
                        <m:sup>
                          <m:r>
                            <a:rPr lang="en-GB" sz="2000" b="0" i="1" dirty="0" smtClean="0">
                              <a:solidFill>
                                <a:schemeClr val="accent5"/>
                              </a:solidFill>
                              <a:latin typeface="Cambria Math" panose="02040503050406030204" pitchFamily="18" charset="0"/>
                            </a:rPr>
                            <m:t>𝑘</m:t>
                          </m:r>
                          <m:r>
                            <a:rPr lang="en-GB" sz="2000" b="0" i="1" dirty="0" smtClean="0">
                              <a:solidFill>
                                <a:schemeClr val="accent5"/>
                              </a:solidFill>
                              <a:latin typeface="Cambria Math" panose="02040503050406030204" pitchFamily="18" charset="0"/>
                            </a:rPr>
                            <m:t>+1</m:t>
                          </m:r>
                        </m:sup>
                      </m:sSubSup>
                      <m:r>
                        <a:rPr lang="en-GB" sz="2000" i="1" dirty="0" smtClean="0">
                          <a:solidFill>
                            <a:schemeClr val="accent5"/>
                          </a:solidFill>
                          <a:latin typeface="Cambria Math" panose="02040503050406030204" pitchFamily="18" charset="0"/>
                          <a:ea typeface="Cambria Math" panose="02040503050406030204" pitchFamily="18" charset="0"/>
                        </a:rPr>
                        <m:t>≈</m:t>
                      </m:r>
                      <m:sSubSup>
                        <m:sSubSupPr>
                          <m:ctrlPr>
                            <a:rPr lang="en-GB" sz="2000" b="0" i="1" dirty="0" smtClean="0">
                              <a:solidFill>
                                <a:schemeClr val="accent5"/>
                              </a:solidFill>
                              <a:latin typeface="Cambria Math" panose="02040503050406030204" pitchFamily="18" charset="0"/>
                              <a:ea typeface="Cambria Math" panose="02040503050406030204" pitchFamily="18" charset="0"/>
                            </a:rPr>
                          </m:ctrlPr>
                        </m:sSubSupPr>
                        <m:e>
                          <m:r>
                            <a:rPr lang="en-GB" sz="2000" b="0" i="1" dirty="0" smtClean="0">
                              <a:solidFill>
                                <a:schemeClr val="accent5"/>
                              </a:solidFill>
                              <a:latin typeface="Cambria Math" panose="02040503050406030204" pitchFamily="18" charset="0"/>
                              <a:ea typeface="Cambria Math" panose="02040503050406030204" pitchFamily="18" charset="0"/>
                            </a:rPr>
                            <m:t>𝐹</m:t>
                          </m:r>
                        </m:e>
                        <m:sub>
                          <m:r>
                            <a:rPr lang="en-GB" sz="2000" b="0" i="1" dirty="0" smtClean="0">
                              <a:solidFill>
                                <a:schemeClr val="accent5"/>
                              </a:solidFill>
                              <a:latin typeface="Cambria Math" panose="02040503050406030204" pitchFamily="18" charset="0"/>
                              <a:ea typeface="Cambria Math" panose="02040503050406030204" pitchFamily="18" charset="0"/>
                            </a:rPr>
                            <m:t>𝑡</m:t>
                          </m:r>
                        </m:sub>
                        <m:sup>
                          <m:r>
                            <a:rPr lang="en-GB" sz="2000" b="0" i="1" dirty="0" smtClean="0">
                              <a:solidFill>
                                <a:schemeClr val="accent5"/>
                              </a:solidFill>
                              <a:latin typeface="Cambria Math" panose="02040503050406030204" pitchFamily="18" charset="0"/>
                              <a:ea typeface="Cambria Math" panose="02040503050406030204" pitchFamily="18" charset="0"/>
                            </a:rPr>
                            <m:t>𝑘</m:t>
                          </m:r>
                        </m:sup>
                      </m:sSubSup>
                      <m:r>
                        <a:rPr lang="en-GB" sz="2000" b="0" i="1" dirty="0" smtClean="0">
                          <a:solidFill>
                            <a:schemeClr val="accent5"/>
                          </a:solidFill>
                          <a:latin typeface="Cambria Math" panose="02040503050406030204" pitchFamily="18" charset="0"/>
                          <a:ea typeface="Cambria Math" panose="02040503050406030204" pitchFamily="18" charset="0"/>
                        </a:rPr>
                        <m:t>=</m:t>
                      </m:r>
                      <m:r>
                        <a:rPr lang="en-GB" sz="2000" b="0" i="1" dirty="0" smtClean="0">
                          <a:solidFill>
                            <a:schemeClr val="accent5"/>
                          </a:solidFill>
                          <a:latin typeface="Cambria Math" panose="02040503050406030204" pitchFamily="18" charset="0"/>
                          <a:ea typeface="Cambria Math" panose="02040503050406030204" pitchFamily="18" charset="0"/>
                        </a:rPr>
                        <m:t>𝐾</m:t>
                      </m:r>
                    </m:oMath>
                  </m:oMathPara>
                </a14:m>
                <a:endParaRPr lang="en-GB" sz="2000" dirty="0">
                  <a:solidFill>
                    <a:schemeClr val="accent5"/>
                  </a:solidFill>
                </a:endParaRPr>
              </a:p>
            </p:txBody>
          </p:sp>
        </mc:Choice>
        <mc:Fallback xmlns="">
          <p:sp>
            <p:nvSpPr>
              <p:cNvPr id="47" name="TextBox 46">
                <a:extLst>
                  <a:ext uri="{FF2B5EF4-FFF2-40B4-BE49-F238E27FC236}">
                    <a16:creationId xmlns:a16="http://schemas.microsoft.com/office/drawing/2014/main" id="{28596347-A648-489A-4975-4D8C13F047A6}"/>
                  </a:ext>
                </a:extLst>
              </p:cNvPr>
              <p:cNvSpPr txBox="1">
                <a:spLocks noRot="1" noChangeAspect="1" noMove="1" noResize="1" noEditPoints="1" noAdjustHandles="1" noChangeArrowheads="1" noChangeShapeType="1" noTextEdit="1"/>
              </p:cNvSpPr>
              <p:nvPr/>
            </p:nvSpPr>
            <p:spPr>
              <a:xfrm>
                <a:off x="8594017" y="4873921"/>
                <a:ext cx="2960688" cy="410241"/>
              </a:xfrm>
              <a:prstGeom prst="rect">
                <a:avLst/>
              </a:prstGeom>
              <a:blipFill>
                <a:blip r:embed="rId14"/>
                <a:stretch>
                  <a:fillRect t="-7246"/>
                </a:stretch>
              </a:blipFill>
              <a:ln>
                <a:solidFill>
                  <a:schemeClr val="accent5"/>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A033522-6C55-9D31-34E2-ED509BC17B48}"/>
                  </a:ext>
                </a:extLst>
              </p:cNvPr>
              <p:cNvSpPr txBox="1"/>
              <p:nvPr/>
            </p:nvSpPr>
            <p:spPr>
              <a:xfrm>
                <a:off x="8631200" y="3150616"/>
                <a:ext cx="2035126" cy="592855"/>
              </a:xfrm>
              <a:prstGeom prst="rect">
                <a:avLst/>
              </a:prstGeom>
              <a:noFill/>
            </p:spPr>
            <p:txBody>
              <a:bodyPr wrap="square" rtlCol="0">
                <a:spAutoFit/>
              </a:bodyPr>
              <a:lstStyle/>
              <a:p>
                <a:r>
                  <a:rPr lang="en-GB" sz="1600" dirty="0">
                    <a:solidFill>
                      <a:schemeClr val="accent5"/>
                    </a:solidFill>
                  </a:rPr>
                  <a:t>Interpolated Values</a:t>
                </a:r>
              </a:p>
              <a:p>
                <a:pPr algn="ctr"/>
                <a:r>
                  <a:rPr lang="en-GB" sz="1600" dirty="0">
                    <a:solidFill>
                      <a:schemeClr val="accent5"/>
                    </a:solidFill>
                  </a:rPr>
                  <a:t>at </a:t>
                </a:r>
                <a14:m>
                  <m:oMath xmlns:m="http://schemas.openxmlformats.org/officeDocument/2006/math">
                    <m:sSubSup>
                      <m:sSubSupPr>
                        <m:ctrlPr>
                          <a:rPr lang="en-GB" sz="1600" b="0" i="1" dirty="0" smtClean="0">
                            <a:solidFill>
                              <a:schemeClr val="accent5"/>
                            </a:solidFill>
                            <a:latin typeface="Cambria Math" panose="02040503050406030204" pitchFamily="18" charset="0"/>
                            <a:ea typeface="Cambria Math" panose="02040503050406030204" pitchFamily="18" charset="0"/>
                          </a:rPr>
                        </m:ctrlPr>
                      </m:sSubSupPr>
                      <m:e>
                        <m:r>
                          <a:rPr lang="en-GB" sz="1600" b="0" i="1" dirty="0" smtClean="0">
                            <a:solidFill>
                              <a:schemeClr val="accent5"/>
                            </a:solidFill>
                            <a:latin typeface="Cambria Math" panose="02040503050406030204" pitchFamily="18" charset="0"/>
                            <a:ea typeface="Cambria Math" panose="02040503050406030204" pitchFamily="18" charset="0"/>
                          </a:rPr>
                          <m:t>𝐹</m:t>
                        </m:r>
                      </m:e>
                      <m:sub>
                        <m:r>
                          <a:rPr lang="en-GB" sz="1600" b="0" i="1" dirty="0" smtClean="0">
                            <a:solidFill>
                              <a:schemeClr val="accent5"/>
                            </a:solidFill>
                            <a:latin typeface="Cambria Math" panose="02040503050406030204" pitchFamily="18" charset="0"/>
                            <a:ea typeface="Cambria Math" panose="02040503050406030204" pitchFamily="18" charset="0"/>
                          </a:rPr>
                          <m:t>𝑡</m:t>
                        </m:r>
                      </m:sub>
                      <m:sup>
                        <m:r>
                          <a:rPr lang="en-GB" sz="1600" b="0" i="1" dirty="0" smtClean="0">
                            <a:solidFill>
                              <a:schemeClr val="accent5"/>
                            </a:solidFill>
                            <a:latin typeface="Cambria Math" panose="02040503050406030204" pitchFamily="18" charset="0"/>
                            <a:ea typeface="Cambria Math" panose="02040503050406030204" pitchFamily="18" charset="0"/>
                          </a:rPr>
                          <m:t>𝑘</m:t>
                        </m:r>
                      </m:sup>
                    </m:sSubSup>
                  </m:oMath>
                </a14:m>
                <a:r>
                  <a:rPr lang="en-GB" sz="1600" dirty="0">
                    <a:solidFill>
                      <a:schemeClr val="accent5"/>
                    </a:solidFill>
                  </a:rPr>
                  <a:t> </a:t>
                </a:r>
              </a:p>
            </p:txBody>
          </p:sp>
        </mc:Choice>
        <mc:Fallback xmlns="">
          <p:sp>
            <p:nvSpPr>
              <p:cNvPr id="48" name="TextBox 47">
                <a:extLst>
                  <a:ext uri="{FF2B5EF4-FFF2-40B4-BE49-F238E27FC236}">
                    <a16:creationId xmlns:a16="http://schemas.microsoft.com/office/drawing/2014/main" id="{DA033522-6C55-9D31-34E2-ED509BC17B48}"/>
                  </a:ext>
                </a:extLst>
              </p:cNvPr>
              <p:cNvSpPr txBox="1">
                <a:spLocks noRot="1" noChangeAspect="1" noMove="1" noResize="1" noEditPoints="1" noAdjustHandles="1" noChangeArrowheads="1" noChangeShapeType="1" noTextEdit="1"/>
              </p:cNvSpPr>
              <p:nvPr/>
            </p:nvSpPr>
            <p:spPr>
              <a:xfrm>
                <a:off x="8631200" y="3150616"/>
                <a:ext cx="2035126" cy="592855"/>
              </a:xfrm>
              <a:prstGeom prst="rect">
                <a:avLst/>
              </a:prstGeom>
              <a:blipFill>
                <a:blip r:embed="rId15"/>
                <a:stretch>
                  <a:fillRect l="-1796" t="-3093" b="-13402"/>
                </a:stretch>
              </a:blipFill>
            </p:spPr>
            <p:txBody>
              <a:bodyPr/>
              <a:lstStyle/>
              <a:p>
                <a:r>
                  <a:rPr lang="en-GB">
                    <a:noFill/>
                  </a:rPr>
                  <a:t> </a:t>
                </a:r>
              </a:p>
            </p:txBody>
          </p:sp>
        </mc:Fallback>
      </mc:AlternateContent>
      <p:cxnSp>
        <p:nvCxnSpPr>
          <p:cNvPr id="50" name="Straight Arrow Connector 49">
            <a:extLst>
              <a:ext uri="{FF2B5EF4-FFF2-40B4-BE49-F238E27FC236}">
                <a16:creationId xmlns:a16="http://schemas.microsoft.com/office/drawing/2014/main" id="{8B5A1C0F-2D0B-33EC-DA25-9D7E7EDDB96A}"/>
              </a:ext>
            </a:extLst>
          </p:cNvPr>
          <p:cNvCxnSpPr>
            <a:cxnSpLocks/>
            <a:stCxn id="48" idx="1"/>
          </p:cNvCxnSpPr>
          <p:nvPr/>
        </p:nvCxnSpPr>
        <p:spPr>
          <a:xfrm flipH="1">
            <a:off x="7941883" y="3447044"/>
            <a:ext cx="689317" cy="160001"/>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p:cxnSp>
        <p:nvCxnSpPr>
          <p:cNvPr id="51" name="Straight Arrow Connector 50">
            <a:extLst>
              <a:ext uri="{FF2B5EF4-FFF2-40B4-BE49-F238E27FC236}">
                <a16:creationId xmlns:a16="http://schemas.microsoft.com/office/drawing/2014/main" id="{C4547F80-EF75-CFAC-3AB6-3F3795D90A84}"/>
              </a:ext>
            </a:extLst>
          </p:cNvPr>
          <p:cNvCxnSpPr>
            <a:cxnSpLocks/>
            <a:stCxn id="48" idx="1"/>
          </p:cNvCxnSpPr>
          <p:nvPr/>
        </p:nvCxnSpPr>
        <p:spPr>
          <a:xfrm flipH="1">
            <a:off x="8438031" y="3447044"/>
            <a:ext cx="193169" cy="202132"/>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2E69851-4DC8-EC18-35BA-2C20863FE68A}"/>
                  </a:ext>
                </a:extLst>
              </p:cNvPr>
              <p:cNvSpPr txBox="1"/>
              <p:nvPr/>
            </p:nvSpPr>
            <p:spPr>
              <a:xfrm>
                <a:off x="8651631" y="5464521"/>
                <a:ext cx="2953558" cy="5547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sSubSup>
                        <m:sSubSupPr>
                          <m:ctrlPr>
                            <a:rPr lang="en-GB" sz="1400" i="1" dirty="0">
                              <a:solidFill>
                                <a:schemeClr val="accent1"/>
                              </a:solidFill>
                              <a:latin typeface="Cambria Math" panose="02040503050406030204" pitchFamily="18" charset="0"/>
                              <a:ea typeface="Cambria Math" panose="02040503050406030204" pitchFamily="18" charset="0"/>
                            </a:rPr>
                          </m:ctrlPr>
                        </m:sSubSupPr>
                        <m:e>
                          <m:r>
                            <a:rPr lang="en-GB" sz="1400" b="0" i="1" dirty="0" smtClean="0">
                              <a:solidFill>
                                <a:schemeClr val="accent1"/>
                              </a:solidFill>
                              <a:latin typeface="Cambria Math" panose="02040503050406030204" pitchFamily="18" charset="0"/>
                              <a:ea typeface="Cambria Math" panose="02040503050406030204" pitchFamily="18" charset="0"/>
                            </a:rPr>
                            <m:t> </m:t>
                          </m:r>
                          <m:r>
                            <a:rPr lang="en-GB" sz="1400" i="1" dirty="0">
                              <a:solidFill>
                                <a:schemeClr val="accent1"/>
                              </a:solidFill>
                              <a:latin typeface="Cambria Math" panose="02040503050406030204" pitchFamily="18" charset="0"/>
                              <a:ea typeface="Cambria Math" panose="02040503050406030204" pitchFamily="18" charset="0"/>
                            </a:rPr>
                            <m:t>𝐹</m:t>
                          </m:r>
                        </m:e>
                        <m:sub>
                          <m:r>
                            <a:rPr lang="en-GB" sz="1400" i="1" dirty="0">
                              <a:solidFill>
                                <a:schemeClr val="accent1"/>
                              </a:solidFill>
                              <a:latin typeface="Cambria Math" panose="02040503050406030204" pitchFamily="18" charset="0"/>
                              <a:ea typeface="Cambria Math" panose="02040503050406030204" pitchFamily="18" charset="0"/>
                            </a:rPr>
                            <m:t>𝑡</m:t>
                          </m:r>
                        </m:sub>
                        <m:sup>
                          <m:r>
                            <a:rPr lang="en-GB" sz="1400" i="1" dirty="0">
                              <a:solidFill>
                                <a:schemeClr val="accent1"/>
                              </a:solidFill>
                              <a:latin typeface="Cambria Math" panose="02040503050406030204" pitchFamily="18" charset="0"/>
                              <a:ea typeface="Cambria Math" panose="02040503050406030204" pitchFamily="18" charset="0"/>
                            </a:rPr>
                            <m:t>𝑘</m:t>
                          </m:r>
                        </m:sup>
                      </m:sSubSup>
                      <m:r>
                        <a:rPr lang="en-GB" sz="1400" b="0" i="1" dirty="0" smtClean="0">
                          <a:solidFill>
                            <a:schemeClr val="accent1"/>
                          </a:solidFill>
                          <a:latin typeface="Cambria Math" panose="02040503050406030204" pitchFamily="18" charset="0"/>
                          <a:ea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dirty="0">
                              <a:solidFill>
                                <a:schemeClr val="accent1"/>
                              </a:solidFill>
                              <a:latin typeface="Cambria Math" panose="02040503050406030204" pitchFamily="18" charset="0"/>
                            </a:rPr>
                          </m:ctrlPr>
                        </m:accPr>
                        <m:e>
                          <m:sSub>
                            <m:sSubPr>
                              <m:ctrlPr>
                                <a:rPr lang="en-GB" sz="1400" i="1" dirty="0">
                                  <a:solidFill>
                                    <a:schemeClr val="accent1"/>
                                  </a:solidFill>
                                  <a:latin typeface="Cambria Math" panose="02040503050406030204" pitchFamily="18" charset="0"/>
                                </a:rPr>
                              </m:ctrlPr>
                            </m:sSubPr>
                            <m:e>
                              <m:r>
                                <a:rPr lang="en-GB" sz="1400" i="1" dirty="0">
                                  <a:solidFill>
                                    <a:schemeClr val="accent1"/>
                                  </a:solidFill>
                                  <a:latin typeface="Cambria Math" panose="02040503050406030204" pitchFamily="18" charset="0"/>
                                </a:rPr>
                                <m:t>𝐹</m:t>
                              </m:r>
                            </m:e>
                            <m:sub>
                              <m:r>
                                <a:rPr lang="en-GB" sz="1400" i="1" dirty="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i="1" smtClean="0">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b="0" i="1" smtClean="0">
                          <a:solidFill>
                            <a:schemeClr val="accent1"/>
                          </a:solidFill>
                          <a:latin typeface="Cambria Math" panose="02040503050406030204" pitchFamily="18" charset="0"/>
                        </a:rPr>
                        <m:t>+</m:t>
                      </m:r>
                      <m:f>
                        <m:fPr>
                          <m:ctrlPr>
                            <a:rPr lang="en-GB" sz="1400" i="1" smtClean="0">
                              <a:solidFill>
                                <a:schemeClr val="accent1"/>
                              </a:solidFill>
                              <a:latin typeface="Cambria Math" panose="02040503050406030204" pitchFamily="18" charset="0"/>
                            </a:rPr>
                          </m:ctrlPr>
                        </m:fPr>
                        <m:num>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𝐶</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r>
                            <a:rPr lang="en-GB" sz="1400" i="1">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𝑃</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,1</m:t>
                              </m:r>
                            </m:sub>
                          </m:sSub>
                        </m:num>
                        <m:den>
                          <m:r>
                            <a:rPr lang="en-GB" sz="1400" i="1">
                              <a:solidFill>
                                <a:schemeClr val="accent1"/>
                              </a:solidFill>
                              <a:latin typeface="Cambria Math" panose="02040503050406030204" pitchFamily="18" charset="0"/>
                            </a:rPr>
                            <m:t>𝐷</m:t>
                          </m:r>
                          <m:sSubSup>
                            <m:sSubSupPr>
                              <m:ctrlPr>
                                <a:rPr lang="en-GB" sz="1400" i="1">
                                  <a:solidFill>
                                    <a:schemeClr val="accent1"/>
                                  </a:solidFill>
                                  <a:latin typeface="Cambria Math" panose="02040503050406030204" pitchFamily="18" charset="0"/>
                                </a:rPr>
                              </m:ctrlPr>
                            </m:sSubSupPr>
                            <m:e>
                              <m:r>
                                <a:rPr lang="en-GB" sz="1400" i="1">
                                  <a:solidFill>
                                    <a:schemeClr val="accent1"/>
                                  </a:solidFill>
                                  <a:latin typeface="Cambria Math" panose="02040503050406030204" pitchFamily="18" charset="0"/>
                                </a:rPr>
                                <m:t>𝐹</m:t>
                              </m:r>
                            </m:e>
                            <m:sub>
                              <m:r>
                                <a:rPr lang="en-GB" sz="1400" i="1">
                                  <a:solidFill>
                                    <a:schemeClr val="accent1"/>
                                  </a:solidFill>
                                  <a:latin typeface="Cambria Math" panose="02040503050406030204" pitchFamily="18" charset="0"/>
                                </a:rPr>
                                <m:t>𝑡</m:t>
                              </m:r>
                            </m:sub>
                            <m:sup>
                              <m:r>
                                <a:rPr lang="en-GB" sz="1400" i="1">
                                  <a:solidFill>
                                    <a:schemeClr val="accent1"/>
                                  </a:solidFill>
                                  <a:latin typeface="Cambria Math" panose="02040503050406030204" pitchFamily="18" charset="0"/>
                                </a:rPr>
                                <m:t>𝐹𝑤𝑑</m:t>
                              </m:r>
                            </m:sup>
                          </m:sSubSup>
                        </m:den>
                      </m:f>
                    </m:oMath>
                  </m:oMathPara>
                </a14:m>
                <a:endParaRPr lang="en-GB" sz="1400" dirty="0">
                  <a:solidFill>
                    <a:schemeClr val="accent1"/>
                  </a:solidFill>
                </a:endParaRPr>
              </a:p>
            </p:txBody>
          </p:sp>
        </mc:Choice>
        <mc:Fallback xmlns="">
          <p:sp>
            <p:nvSpPr>
              <p:cNvPr id="57" name="TextBox 56">
                <a:extLst>
                  <a:ext uri="{FF2B5EF4-FFF2-40B4-BE49-F238E27FC236}">
                    <a16:creationId xmlns:a16="http://schemas.microsoft.com/office/drawing/2014/main" id="{62E69851-4DC8-EC18-35BA-2C20863FE68A}"/>
                  </a:ext>
                </a:extLst>
              </p:cNvPr>
              <p:cNvSpPr txBox="1">
                <a:spLocks noRot="1" noChangeAspect="1" noMove="1" noResize="1" noEditPoints="1" noAdjustHandles="1" noChangeArrowheads="1" noChangeShapeType="1" noTextEdit="1"/>
              </p:cNvSpPr>
              <p:nvPr/>
            </p:nvSpPr>
            <p:spPr>
              <a:xfrm>
                <a:off x="8651631" y="5464521"/>
                <a:ext cx="2953558" cy="554767"/>
              </a:xfrm>
              <a:prstGeom prst="rect">
                <a:avLst/>
              </a:prstGeom>
              <a:blipFill>
                <a:blip r:embed="rId16"/>
                <a:stretch>
                  <a:fillRect/>
                </a:stretch>
              </a:blipFill>
            </p:spPr>
            <p:txBody>
              <a:bodyPr/>
              <a:lstStyle/>
              <a:p>
                <a:r>
                  <a:rPr lang="en-GB">
                    <a:noFill/>
                  </a:rPr>
                  <a:t> </a:t>
                </a:r>
              </a:p>
            </p:txBody>
          </p:sp>
        </mc:Fallback>
      </mc:AlternateContent>
      <p:sp>
        <p:nvSpPr>
          <p:cNvPr id="59" name="Left Brace 58">
            <a:extLst>
              <a:ext uri="{FF2B5EF4-FFF2-40B4-BE49-F238E27FC236}">
                <a16:creationId xmlns:a16="http://schemas.microsoft.com/office/drawing/2014/main" id="{594F0674-3CA9-0BCC-503C-F0D14883BB50}"/>
              </a:ext>
            </a:extLst>
          </p:cNvPr>
          <p:cNvSpPr/>
          <p:nvPr/>
        </p:nvSpPr>
        <p:spPr>
          <a:xfrm>
            <a:off x="8443426" y="5521740"/>
            <a:ext cx="229910" cy="11272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TextBox 59">
            <a:extLst>
              <a:ext uri="{FF2B5EF4-FFF2-40B4-BE49-F238E27FC236}">
                <a16:creationId xmlns:a16="http://schemas.microsoft.com/office/drawing/2014/main" id="{DC462329-0308-1EA1-6FF5-05804A0CA90F}"/>
              </a:ext>
            </a:extLst>
          </p:cNvPr>
          <p:cNvSpPr txBox="1"/>
          <p:nvPr/>
        </p:nvSpPr>
        <p:spPr>
          <a:xfrm>
            <a:off x="7648152" y="5873262"/>
            <a:ext cx="901889" cy="523220"/>
          </a:xfrm>
          <a:prstGeom prst="rect">
            <a:avLst/>
          </a:prstGeom>
          <a:noFill/>
        </p:spPr>
        <p:txBody>
          <a:bodyPr wrap="square" rtlCol="0">
            <a:spAutoFit/>
          </a:bodyPr>
          <a:lstStyle/>
          <a:p>
            <a:pPr algn="ctr"/>
            <a:r>
              <a:rPr lang="en-GB" sz="1400" i="1" dirty="0">
                <a:solidFill>
                  <a:schemeClr val="accent1"/>
                </a:solidFill>
              </a:rPr>
              <a:t>Special Cases</a:t>
            </a:r>
          </a:p>
        </p:txBody>
      </p:sp>
      <p:sp>
        <p:nvSpPr>
          <p:cNvPr id="61" name="TextBox 60">
            <a:extLst>
              <a:ext uri="{FF2B5EF4-FFF2-40B4-BE49-F238E27FC236}">
                <a16:creationId xmlns:a16="http://schemas.microsoft.com/office/drawing/2014/main" id="{7B0D81E0-AAD4-9D03-33BB-1A02349265F0}"/>
              </a:ext>
            </a:extLst>
          </p:cNvPr>
          <p:cNvSpPr txBox="1"/>
          <p:nvPr/>
        </p:nvSpPr>
        <p:spPr>
          <a:xfrm>
            <a:off x="9861452" y="4445322"/>
            <a:ext cx="2035126" cy="338554"/>
          </a:xfrm>
          <a:prstGeom prst="rect">
            <a:avLst/>
          </a:prstGeom>
          <a:noFill/>
        </p:spPr>
        <p:txBody>
          <a:bodyPr wrap="square" rtlCol="0">
            <a:spAutoFit/>
          </a:bodyPr>
          <a:lstStyle/>
          <a:p>
            <a:r>
              <a:rPr lang="en-GB" sz="1600" dirty="0">
                <a:solidFill>
                  <a:schemeClr val="accent5"/>
                </a:solidFill>
              </a:rPr>
              <a:t>Result</a:t>
            </a:r>
          </a:p>
        </p:txBody>
      </p:sp>
      <p:cxnSp>
        <p:nvCxnSpPr>
          <p:cNvPr id="62" name="Straight Arrow Connector 61">
            <a:extLst>
              <a:ext uri="{FF2B5EF4-FFF2-40B4-BE49-F238E27FC236}">
                <a16:creationId xmlns:a16="http://schemas.microsoft.com/office/drawing/2014/main" id="{EFD5FDAF-E5BB-9F3D-84BC-FEF9CC1C5B41}"/>
              </a:ext>
            </a:extLst>
          </p:cNvPr>
          <p:cNvCxnSpPr>
            <a:cxnSpLocks/>
            <a:stCxn id="61" idx="1"/>
          </p:cNvCxnSpPr>
          <p:nvPr/>
        </p:nvCxnSpPr>
        <p:spPr>
          <a:xfrm flipH="1">
            <a:off x="9172135" y="4614599"/>
            <a:ext cx="689317" cy="287152"/>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089ECA6-F3FB-134C-B620-F6E6A1E9AFD3}"/>
                  </a:ext>
                </a:extLst>
              </p:cNvPr>
              <p:cNvSpPr txBox="1"/>
              <p:nvPr/>
            </p:nvSpPr>
            <p:spPr>
              <a:xfrm>
                <a:off x="8673336" y="6042154"/>
                <a:ext cx="3641959" cy="56464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GB" sz="1400" b="0" i="1" u="none" strike="noStrike" kern="1200" cap="none" spc="0" normalizeH="0" baseline="0" noProof="0" smtClean="0">
                          <a:ln>
                            <a:noFill/>
                          </a:ln>
                          <a:solidFill>
                            <a:schemeClr val="accent1"/>
                          </a:solidFill>
                          <a:effectLst/>
                          <a:uLnTx/>
                          <a:uFillTx/>
                          <a:latin typeface="Cambria Math" panose="02040503050406030204" pitchFamily="18" charset="0"/>
                        </a:rPr>
                        <m:t>𝑖𝑓</m:t>
                      </m:r>
                      <m:sSubSup>
                        <m:sSubSupPr>
                          <m:ctrlPr>
                            <a:rPr lang="en-GB" sz="1400" i="1" dirty="0">
                              <a:solidFill>
                                <a:schemeClr val="accent1"/>
                              </a:solidFill>
                              <a:latin typeface="Cambria Math" panose="02040503050406030204" pitchFamily="18" charset="0"/>
                              <a:ea typeface="Cambria Math" panose="02040503050406030204" pitchFamily="18" charset="0"/>
                            </a:rPr>
                          </m:ctrlPr>
                        </m:sSubSupPr>
                        <m:e>
                          <m:r>
                            <a:rPr lang="en-GB" sz="1400" b="0" i="1" dirty="0" smtClean="0">
                              <a:solidFill>
                                <a:schemeClr val="accent1"/>
                              </a:solidFill>
                              <a:latin typeface="Cambria Math" panose="02040503050406030204" pitchFamily="18" charset="0"/>
                              <a:ea typeface="Cambria Math" panose="02040503050406030204" pitchFamily="18" charset="0"/>
                            </a:rPr>
                            <m:t> </m:t>
                          </m:r>
                          <m:r>
                            <a:rPr lang="en-GB" sz="1400" i="1" dirty="0">
                              <a:solidFill>
                                <a:schemeClr val="accent1"/>
                              </a:solidFill>
                              <a:latin typeface="Cambria Math" panose="02040503050406030204" pitchFamily="18" charset="0"/>
                              <a:ea typeface="Cambria Math" panose="02040503050406030204" pitchFamily="18" charset="0"/>
                            </a:rPr>
                            <m:t>𝐹</m:t>
                          </m:r>
                        </m:e>
                        <m:sub>
                          <m:r>
                            <a:rPr lang="en-GB" sz="1400" i="1" dirty="0">
                              <a:solidFill>
                                <a:schemeClr val="accent1"/>
                              </a:solidFill>
                              <a:latin typeface="Cambria Math" panose="02040503050406030204" pitchFamily="18" charset="0"/>
                              <a:ea typeface="Cambria Math" panose="02040503050406030204" pitchFamily="18" charset="0"/>
                            </a:rPr>
                            <m:t>𝑡</m:t>
                          </m:r>
                        </m:sub>
                        <m:sup>
                          <m:r>
                            <a:rPr lang="en-GB" sz="1400" i="1" dirty="0">
                              <a:solidFill>
                                <a:schemeClr val="accent1"/>
                              </a:solidFill>
                              <a:latin typeface="Cambria Math" panose="02040503050406030204" pitchFamily="18" charset="0"/>
                              <a:ea typeface="Cambria Math" panose="02040503050406030204" pitchFamily="18" charset="0"/>
                            </a:rPr>
                            <m:t>𝑘</m:t>
                          </m:r>
                        </m:sup>
                      </m:sSubSup>
                      <m:r>
                        <a:rPr lang="en-GB" sz="1400" b="0" i="1" dirty="0" smtClean="0">
                          <a:solidFill>
                            <a:schemeClr val="accent1"/>
                          </a:solidFill>
                          <a:latin typeface="Cambria Math" panose="02040503050406030204" pitchFamily="18" charset="0"/>
                          <a:ea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b="0" i="1" smtClean="0">
                                  <a:solidFill>
                                    <a:schemeClr val="accent1"/>
                                  </a:solidFill>
                                  <a:latin typeface="Cambria Math" panose="02040503050406030204" pitchFamily="18" charset="0"/>
                                </a:rPr>
                              </m:ctrlPr>
                            </m:sSubPr>
                            <m:e>
                              <m:r>
                                <a:rPr lang="en-GB" sz="1400" b="0" i="1" smtClean="0">
                                  <a:solidFill>
                                    <a:schemeClr val="accent1"/>
                                  </a:solidFill>
                                  <a:latin typeface="Cambria Math" panose="02040503050406030204" pitchFamily="18" charset="0"/>
                                </a:rPr>
                                <m:t>𝑚</m:t>
                              </m:r>
                            </m:e>
                            <m:sub>
                              <m:r>
                                <a:rPr lang="en-GB" sz="1400" b="0" i="1" smtClean="0">
                                  <a:solidFill>
                                    <a:schemeClr val="accent1"/>
                                  </a:solidFill>
                                  <a:latin typeface="Cambria Math" panose="02040503050406030204" pitchFamily="18" charset="0"/>
                                </a:rPr>
                                <m:t>𝑖</m:t>
                              </m:r>
                            </m:sub>
                          </m:sSub>
                        </m:sub>
                      </m:sSub>
                      <m:r>
                        <a:rPr lang="en-GB" sz="1400" i="1">
                          <a:solidFill>
                            <a:schemeClr val="accent1"/>
                          </a:solidFill>
                          <a:latin typeface="Cambria Math" panose="02040503050406030204" pitchFamily="18" charset="0"/>
                          <a:ea typeface="Cambria Math" panose="02040503050406030204" pitchFamily="18" charset="0"/>
                        </a:rPr>
                        <m:t>⇒</m:t>
                      </m:r>
                      <m:acc>
                        <m:accPr>
                          <m:chr m:val="̂"/>
                          <m:ctrlPr>
                            <a:rPr lang="en-GB" sz="1400" i="1" dirty="0">
                              <a:solidFill>
                                <a:schemeClr val="accent1"/>
                              </a:solidFill>
                              <a:latin typeface="Cambria Math" panose="02040503050406030204" pitchFamily="18" charset="0"/>
                            </a:rPr>
                          </m:ctrlPr>
                        </m:accPr>
                        <m:e>
                          <m:sSub>
                            <m:sSubPr>
                              <m:ctrlPr>
                                <a:rPr lang="en-GB" sz="1400" i="1" dirty="0">
                                  <a:solidFill>
                                    <a:schemeClr val="accent1"/>
                                  </a:solidFill>
                                  <a:latin typeface="Cambria Math" panose="02040503050406030204" pitchFamily="18" charset="0"/>
                                </a:rPr>
                              </m:ctrlPr>
                            </m:sSubPr>
                            <m:e>
                              <m:r>
                                <a:rPr lang="en-GB" sz="1400" i="1" dirty="0">
                                  <a:solidFill>
                                    <a:schemeClr val="accent1"/>
                                  </a:solidFill>
                                  <a:latin typeface="Cambria Math" panose="02040503050406030204" pitchFamily="18" charset="0"/>
                                </a:rPr>
                                <m:t>𝐹</m:t>
                              </m:r>
                            </m:e>
                            <m:sub>
                              <m:r>
                                <a:rPr lang="en-GB" sz="1400" i="1" dirty="0">
                                  <a:solidFill>
                                    <a:schemeClr val="accent1"/>
                                  </a:solidFill>
                                  <a:latin typeface="Cambria Math" panose="02040503050406030204" pitchFamily="18" charset="0"/>
                                </a:rPr>
                                <m:t>𝑡</m:t>
                              </m:r>
                            </m:sub>
                          </m:sSub>
                        </m:e>
                      </m:acc>
                      <m:r>
                        <a:rPr lang="en-GB" sz="1400" b="0" i="1" smtClean="0">
                          <a:solidFill>
                            <a:schemeClr val="accent1"/>
                          </a:solidFill>
                          <a:latin typeface="Cambria Math" panose="02040503050406030204" pitchFamily="18" charset="0"/>
                        </a:rPr>
                        <m:t>=</m:t>
                      </m:r>
                      <m:sSub>
                        <m:sSubPr>
                          <m:ctrlPr>
                            <a:rPr lang="en-GB" sz="1400" i="1" smtClean="0">
                              <a:solidFill>
                                <a:schemeClr val="accent1"/>
                              </a:solidFill>
                              <a:latin typeface="Cambria Math" panose="02040503050406030204" pitchFamily="18" charset="0"/>
                            </a:rPr>
                          </m:ctrlPr>
                        </m:sSubPr>
                        <m:e>
                          <m:r>
                            <a:rPr lang="en-GB" sz="1400">
                              <a:solidFill>
                                <a:schemeClr val="accent1"/>
                              </a:solidFill>
                              <a:latin typeface="Cambria Math" panose="02040503050406030204" pitchFamily="18" charset="0"/>
                            </a:rPr>
                            <m:t>𝐾</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r>
                        <a:rPr lang="en-GB" sz="1400" b="0" i="1" smtClean="0">
                          <a:solidFill>
                            <a:schemeClr val="accent1"/>
                          </a:solidFill>
                          <a:latin typeface="Cambria Math" panose="02040503050406030204" pitchFamily="18" charset="0"/>
                        </a:rPr>
                        <m:t>+</m:t>
                      </m:r>
                      <m:f>
                        <m:fPr>
                          <m:ctrlPr>
                            <a:rPr lang="en-GB" sz="1400" i="1" smtClean="0">
                              <a:solidFill>
                                <a:schemeClr val="accent1"/>
                              </a:solidFill>
                              <a:latin typeface="Cambria Math" panose="02040503050406030204" pitchFamily="18" charset="0"/>
                            </a:rPr>
                          </m:ctrlPr>
                        </m:fPr>
                        <m:num>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𝐶</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r>
                            <a:rPr lang="en-GB" sz="1400" i="1">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𝑃</m:t>
                              </m:r>
                            </m:e>
                            <m:sub>
                              <m:r>
                                <m:rPr>
                                  <m:sty m:val="p"/>
                                </m:rPr>
                                <a:rPr lang="en-GB" sz="1400">
                                  <a:solidFill>
                                    <a:schemeClr val="accent1"/>
                                  </a:solidFill>
                                  <a:latin typeface="Cambria Math" panose="02040503050406030204" pitchFamily="18" charset="0"/>
                                </a:rPr>
                                <m:t>i</m:t>
                              </m:r>
                              <m:r>
                                <a:rPr lang="en-GB" sz="1400">
                                  <a:solidFill>
                                    <a:schemeClr val="accent1"/>
                                  </a:solidFill>
                                  <a:latin typeface="Cambria Math" panose="02040503050406030204" pitchFamily="18" charset="0"/>
                                </a:rPr>
                                <m:t>,</m:t>
                              </m:r>
                              <m:sSub>
                                <m:sSubPr>
                                  <m:ctrlPr>
                                    <a:rPr lang="en-GB" sz="1400" i="1">
                                      <a:solidFill>
                                        <a:schemeClr val="accent1"/>
                                      </a:solidFill>
                                      <a:latin typeface="Cambria Math" panose="02040503050406030204" pitchFamily="18" charset="0"/>
                                    </a:rPr>
                                  </m:ctrlPr>
                                </m:sSubPr>
                                <m:e>
                                  <m:r>
                                    <a:rPr lang="en-GB" sz="1400" i="1">
                                      <a:solidFill>
                                        <a:schemeClr val="accent1"/>
                                      </a:solidFill>
                                      <a:latin typeface="Cambria Math" panose="02040503050406030204" pitchFamily="18" charset="0"/>
                                    </a:rPr>
                                    <m:t>𝑚</m:t>
                                  </m:r>
                                </m:e>
                                <m:sub>
                                  <m:r>
                                    <a:rPr lang="en-GB" sz="1400" i="1">
                                      <a:solidFill>
                                        <a:schemeClr val="accent1"/>
                                      </a:solidFill>
                                      <a:latin typeface="Cambria Math" panose="02040503050406030204" pitchFamily="18" charset="0"/>
                                    </a:rPr>
                                    <m:t>𝑖</m:t>
                                  </m:r>
                                </m:sub>
                              </m:sSub>
                            </m:sub>
                          </m:sSub>
                        </m:num>
                        <m:den>
                          <m:r>
                            <a:rPr lang="en-GB" sz="1400" i="1">
                              <a:solidFill>
                                <a:schemeClr val="accent1"/>
                              </a:solidFill>
                              <a:latin typeface="Cambria Math" panose="02040503050406030204" pitchFamily="18" charset="0"/>
                            </a:rPr>
                            <m:t>𝐷</m:t>
                          </m:r>
                          <m:sSubSup>
                            <m:sSubSupPr>
                              <m:ctrlPr>
                                <a:rPr lang="en-GB" sz="1400" i="1">
                                  <a:solidFill>
                                    <a:schemeClr val="accent1"/>
                                  </a:solidFill>
                                  <a:latin typeface="Cambria Math" panose="02040503050406030204" pitchFamily="18" charset="0"/>
                                </a:rPr>
                              </m:ctrlPr>
                            </m:sSubSupPr>
                            <m:e>
                              <m:r>
                                <a:rPr lang="en-GB" sz="1400" i="1">
                                  <a:solidFill>
                                    <a:schemeClr val="accent1"/>
                                  </a:solidFill>
                                  <a:latin typeface="Cambria Math" panose="02040503050406030204" pitchFamily="18" charset="0"/>
                                </a:rPr>
                                <m:t>𝐹</m:t>
                              </m:r>
                            </m:e>
                            <m:sub>
                              <m:r>
                                <a:rPr lang="en-GB" sz="1400" i="1">
                                  <a:solidFill>
                                    <a:schemeClr val="accent1"/>
                                  </a:solidFill>
                                  <a:latin typeface="Cambria Math" panose="02040503050406030204" pitchFamily="18" charset="0"/>
                                </a:rPr>
                                <m:t>𝑡</m:t>
                              </m:r>
                            </m:sub>
                            <m:sup>
                              <m:r>
                                <a:rPr lang="en-GB" sz="1400" i="1">
                                  <a:solidFill>
                                    <a:schemeClr val="accent1"/>
                                  </a:solidFill>
                                  <a:latin typeface="Cambria Math" panose="02040503050406030204" pitchFamily="18" charset="0"/>
                                </a:rPr>
                                <m:t>𝐹𝑤𝑑</m:t>
                              </m:r>
                            </m:sup>
                          </m:sSubSup>
                        </m:den>
                      </m:f>
                    </m:oMath>
                  </m:oMathPara>
                </a14:m>
                <a:endParaRPr lang="en-GB" sz="1400" dirty="0">
                  <a:solidFill>
                    <a:schemeClr val="accent1"/>
                  </a:solidFill>
                </a:endParaRPr>
              </a:p>
            </p:txBody>
          </p:sp>
        </mc:Choice>
        <mc:Fallback xmlns="">
          <p:sp>
            <p:nvSpPr>
              <p:cNvPr id="63" name="TextBox 62">
                <a:extLst>
                  <a:ext uri="{FF2B5EF4-FFF2-40B4-BE49-F238E27FC236}">
                    <a16:creationId xmlns:a16="http://schemas.microsoft.com/office/drawing/2014/main" id="{2089ECA6-F3FB-134C-B620-F6E6A1E9AFD3}"/>
                  </a:ext>
                </a:extLst>
              </p:cNvPr>
              <p:cNvSpPr txBox="1">
                <a:spLocks noRot="1" noChangeAspect="1" noMove="1" noResize="1" noEditPoints="1" noAdjustHandles="1" noChangeArrowheads="1" noChangeShapeType="1" noTextEdit="1"/>
              </p:cNvSpPr>
              <p:nvPr/>
            </p:nvSpPr>
            <p:spPr>
              <a:xfrm>
                <a:off x="8673336" y="6042154"/>
                <a:ext cx="3641959" cy="564642"/>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340D9F5-E310-E3A2-BECF-CEF6D0C862AB}"/>
                  </a:ext>
                </a:extLst>
              </p:cNvPr>
              <p:cNvSpPr txBox="1"/>
              <p:nvPr/>
            </p:nvSpPr>
            <p:spPr>
              <a:xfrm>
                <a:off x="10562983" y="3701528"/>
                <a:ext cx="964999" cy="378309"/>
              </a:xfrm>
              <a:prstGeom prst="rect">
                <a:avLst/>
              </a:prstGeom>
              <a:noFill/>
            </p:spPr>
            <p:txBody>
              <a:bodyPr wrap="square">
                <a:spAutoFit/>
              </a:bodyPr>
              <a:lstStyle/>
              <a:p>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1</m:t>
                        </m:r>
                      </m:sup>
                    </m:sSubSup>
                    <m:r>
                      <a:rPr lang="en-GB" b="0" i="1" smtClean="0">
                        <a:latin typeface="Cambria Math" panose="02040503050406030204" pitchFamily="18" charset="0"/>
                      </a:rPr>
                      <m:t>=</m:t>
                    </m:r>
                  </m:oMath>
                </a14:m>
                <a:r>
                  <a:rPr lang="en-GB" dirty="0"/>
                  <a:t> </a:t>
                </a:r>
                <a14:m>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e>
                    </m:acc>
                  </m:oMath>
                </a14:m>
                <a:endParaRPr lang="en-GB" dirty="0"/>
              </a:p>
            </p:txBody>
          </p:sp>
        </mc:Choice>
        <mc:Fallback xmlns="">
          <p:sp>
            <p:nvSpPr>
              <p:cNvPr id="65" name="TextBox 64">
                <a:extLst>
                  <a:ext uri="{FF2B5EF4-FFF2-40B4-BE49-F238E27FC236}">
                    <a16:creationId xmlns:a16="http://schemas.microsoft.com/office/drawing/2014/main" id="{7340D9F5-E310-E3A2-BECF-CEF6D0C862AB}"/>
                  </a:ext>
                </a:extLst>
              </p:cNvPr>
              <p:cNvSpPr txBox="1">
                <a:spLocks noRot="1" noChangeAspect="1" noMove="1" noResize="1" noEditPoints="1" noAdjustHandles="1" noChangeArrowheads="1" noChangeShapeType="1" noTextEdit="1"/>
              </p:cNvSpPr>
              <p:nvPr/>
            </p:nvSpPr>
            <p:spPr>
              <a:xfrm>
                <a:off x="10562983" y="3701528"/>
                <a:ext cx="964999" cy="378309"/>
              </a:xfrm>
              <a:prstGeom prst="rect">
                <a:avLst/>
              </a:prstGeom>
              <a:blipFill>
                <a:blip r:embed="rId18"/>
                <a:stretch>
                  <a:fillRect t="-1613" r="-29747" b="-1613"/>
                </a:stretch>
              </a:blipFill>
            </p:spPr>
            <p:txBody>
              <a:bodyPr/>
              <a:lstStyle/>
              <a:p>
                <a:r>
                  <a:rPr lang="en-GB">
                    <a:noFill/>
                  </a:rPr>
                  <a:t> </a:t>
                </a:r>
              </a:p>
            </p:txBody>
          </p:sp>
        </mc:Fallback>
      </mc:AlternateContent>
      <p:sp>
        <p:nvSpPr>
          <p:cNvPr id="66" name="TextBox 65">
            <a:extLst>
              <a:ext uri="{FF2B5EF4-FFF2-40B4-BE49-F238E27FC236}">
                <a16:creationId xmlns:a16="http://schemas.microsoft.com/office/drawing/2014/main" id="{0F58B58A-AE1D-FD7A-B361-772A66141C23}"/>
              </a:ext>
            </a:extLst>
          </p:cNvPr>
          <p:cNvSpPr txBox="1"/>
          <p:nvPr/>
        </p:nvSpPr>
        <p:spPr>
          <a:xfrm>
            <a:off x="9010357" y="3723181"/>
            <a:ext cx="1895244" cy="369332"/>
          </a:xfrm>
          <a:prstGeom prst="rect">
            <a:avLst/>
          </a:prstGeom>
          <a:noFill/>
        </p:spPr>
        <p:txBody>
          <a:bodyPr wrap="square" rtlCol="0">
            <a:spAutoFit/>
          </a:bodyPr>
          <a:lstStyle/>
          <a:p>
            <a:r>
              <a:rPr lang="en-GB" dirty="0"/>
              <a:t>And we set:</a:t>
            </a:r>
          </a:p>
        </p:txBody>
      </p:sp>
      <p:sp>
        <p:nvSpPr>
          <p:cNvPr id="67" name="TextBox 66">
            <a:extLst>
              <a:ext uri="{FF2B5EF4-FFF2-40B4-BE49-F238E27FC236}">
                <a16:creationId xmlns:a16="http://schemas.microsoft.com/office/drawing/2014/main" id="{E2494F89-0CB8-72F4-A279-E7D30341007C}"/>
              </a:ext>
            </a:extLst>
          </p:cNvPr>
          <p:cNvSpPr txBox="1"/>
          <p:nvPr/>
        </p:nvSpPr>
        <p:spPr>
          <a:xfrm>
            <a:off x="4946063" y="4356390"/>
            <a:ext cx="2035126" cy="338554"/>
          </a:xfrm>
          <a:prstGeom prst="rect">
            <a:avLst/>
          </a:prstGeom>
          <a:noFill/>
        </p:spPr>
        <p:txBody>
          <a:bodyPr wrap="square" rtlCol="0">
            <a:spAutoFit/>
          </a:bodyPr>
          <a:lstStyle/>
          <a:p>
            <a:r>
              <a:rPr lang="en-GB" sz="1600" dirty="0">
                <a:solidFill>
                  <a:schemeClr val="accent5"/>
                </a:solidFill>
              </a:rPr>
              <a:t>Initial Guess</a:t>
            </a:r>
          </a:p>
        </p:txBody>
      </p:sp>
      <p:cxnSp>
        <p:nvCxnSpPr>
          <p:cNvPr id="68" name="Straight Arrow Connector 67">
            <a:extLst>
              <a:ext uri="{FF2B5EF4-FFF2-40B4-BE49-F238E27FC236}">
                <a16:creationId xmlns:a16="http://schemas.microsoft.com/office/drawing/2014/main" id="{950144E9-F32C-40B4-5822-68B14DBD5CE8}"/>
              </a:ext>
            </a:extLst>
          </p:cNvPr>
          <p:cNvCxnSpPr>
            <a:cxnSpLocks/>
            <a:stCxn id="67" idx="1"/>
          </p:cNvCxnSpPr>
          <p:nvPr/>
        </p:nvCxnSpPr>
        <p:spPr>
          <a:xfrm flipH="1">
            <a:off x="4557306" y="4525667"/>
            <a:ext cx="388757" cy="376084"/>
          </a:xfrm>
          <a:prstGeom prst="straightConnector1">
            <a:avLst/>
          </a:prstGeom>
          <a:ln w="31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06066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78BA-FE10-A212-ADB6-5DE6B5797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1F0F6-3733-19D5-74A1-7DDCD1E06007}"/>
              </a:ext>
            </a:extLst>
          </p:cNvPr>
          <p:cNvSpPr>
            <a:spLocks noGrp="1"/>
          </p:cNvSpPr>
          <p:nvPr>
            <p:ph type="ctrTitle"/>
          </p:nvPr>
        </p:nvSpPr>
        <p:spPr/>
        <p:txBody>
          <a:bodyPr/>
          <a:lstStyle/>
          <a:p>
            <a:r>
              <a:rPr lang="en-GB" dirty="0"/>
              <a:t>ORE Equity Volatility Configuration</a:t>
            </a:r>
          </a:p>
        </p:txBody>
      </p:sp>
      <p:pic>
        <p:nvPicPr>
          <p:cNvPr id="8" name="Graphic 7" descr="Paper with solid fill">
            <a:extLst>
              <a:ext uri="{FF2B5EF4-FFF2-40B4-BE49-F238E27FC236}">
                <a16:creationId xmlns:a16="http://schemas.microsoft.com/office/drawing/2014/main" id="{8E97B317-FCA3-F886-4A91-D6AFF9215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4981" y="1491426"/>
            <a:ext cx="560021" cy="560021"/>
          </a:xfrm>
          <a:prstGeom prst="rect">
            <a:avLst/>
          </a:prstGeom>
        </p:spPr>
      </p:pic>
      <p:sp>
        <p:nvSpPr>
          <p:cNvPr id="9" name="TextBox 8">
            <a:extLst>
              <a:ext uri="{FF2B5EF4-FFF2-40B4-BE49-F238E27FC236}">
                <a16:creationId xmlns:a16="http://schemas.microsoft.com/office/drawing/2014/main" id="{43B5CC0B-B202-1371-F058-459E55E32BAE}"/>
              </a:ext>
            </a:extLst>
          </p:cNvPr>
          <p:cNvSpPr txBox="1"/>
          <p:nvPr/>
        </p:nvSpPr>
        <p:spPr>
          <a:xfrm>
            <a:off x="3975002" y="1586770"/>
            <a:ext cx="2201008" cy="369332"/>
          </a:xfrm>
          <a:prstGeom prst="rect">
            <a:avLst/>
          </a:prstGeom>
          <a:noFill/>
        </p:spPr>
        <p:txBody>
          <a:bodyPr wrap="square" rtlCol="0">
            <a:spAutoFit/>
          </a:bodyPr>
          <a:lstStyle/>
          <a:p>
            <a:r>
              <a:rPr lang="en-GB" dirty="0"/>
              <a:t>curveconfig.xml</a:t>
            </a:r>
          </a:p>
        </p:txBody>
      </p:sp>
      <p:sp>
        <p:nvSpPr>
          <p:cNvPr id="10" name="TextBox 9">
            <a:extLst>
              <a:ext uri="{FF2B5EF4-FFF2-40B4-BE49-F238E27FC236}">
                <a16:creationId xmlns:a16="http://schemas.microsoft.com/office/drawing/2014/main" id="{F90BA232-944F-731D-54FA-CA000E1BC163}"/>
              </a:ext>
            </a:extLst>
          </p:cNvPr>
          <p:cNvSpPr txBox="1"/>
          <p:nvPr/>
        </p:nvSpPr>
        <p:spPr>
          <a:xfrm>
            <a:off x="527049" y="980190"/>
            <a:ext cx="7804866" cy="369332"/>
          </a:xfrm>
          <a:prstGeom prst="rect">
            <a:avLst/>
          </a:prstGeom>
          <a:solidFill>
            <a:schemeClr val="tx1"/>
          </a:solidFill>
        </p:spPr>
        <p:txBody>
          <a:bodyPr wrap="square" rtlCol="0">
            <a:spAutoFit/>
          </a:bodyPr>
          <a:lstStyle/>
          <a:p>
            <a:pPr algn="ctr"/>
            <a:r>
              <a:rPr lang="en-GB" b="1" dirty="0">
                <a:solidFill>
                  <a:schemeClr val="bg1"/>
                </a:solidFill>
              </a:rPr>
              <a:t>Curve Configuration</a:t>
            </a:r>
          </a:p>
        </p:txBody>
      </p:sp>
      <p:sp>
        <p:nvSpPr>
          <p:cNvPr id="11" name="TextBox 10">
            <a:extLst>
              <a:ext uri="{FF2B5EF4-FFF2-40B4-BE49-F238E27FC236}">
                <a16:creationId xmlns:a16="http://schemas.microsoft.com/office/drawing/2014/main" id="{01A58E62-9AC4-947F-A7CA-A83A105F4086}"/>
              </a:ext>
            </a:extLst>
          </p:cNvPr>
          <p:cNvSpPr txBox="1"/>
          <p:nvPr/>
        </p:nvSpPr>
        <p:spPr>
          <a:xfrm>
            <a:off x="8636000" y="980190"/>
            <a:ext cx="2875086" cy="369332"/>
          </a:xfrm>
          <a:prstGeom prst="rect">
            <a:avLst/>
          </a:prstGeom>
          <a:solidFill>
            <a:schemeClr val="tx1"/>
          </a:solidFill>
        </p:spPr>
        <p:txBody>
          <a:bodyPr wrap="square" rtlCol="0">
            <a:spAutoFit/>
          </a:bodyPr>
          <a:lstStyle/>
          <a:p>
            <a:pPr algn="ctr"/>
            <a:r>
              <a:rPr lang="en-GB" b="1" dirty="0">
                <a:solidFill>
                  <a:schemeClr val="bg1"/>
                </a:solidFill>
              </a:rPr>
              <a:t>Market Data</a:t>
            </a:r>
          </a:p>
        </p:txBody>
      </p:sp>
      <p:pic>
        <p:nvPicPr>
          <p:cNvPr id="12" name="Graphic 11" descr="Paper with solid fill">
            <a:extLst>
              <a:ext uri="{FF2B5EF4-FFF2-40B4-BE49-F238E27FC236}">
                <a16:creationId xmlns:a16="http://schemas.microsoft.com/office/drawing/2014/main" id="{99ED68B4-E97A-9721-1F3E-6A81489EB9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0057" y="1499874"/>
            <a:ext cx="560021" cy="560021"/>
          </a:xfrm>
          <a:prstGeom prst="rect">
            <a:avLst/>
          </a:prstGeom>
        </p:spPr>
      </p:pic>
      <p:sp>
        <p:nvSpPr>
          <p:cNvPr id="13" name="TextBox 12">
            <a:extLst>
              <a:ext uri="{FF2B5EF4-FFF2-40B4-BE49-F238E27FC236}">
                <a16:creationId xmlns:a16="http://schemas.microsoft.com/office/drawing/2014/main" id="{912D5BB3-4314-F1CD-539C-A744DBDE7039}"/>
              </a:ext>
            </a:extLst>
          </p:cNvPr>
          <p:cNvSpPr txBox="1"/>
          <p:nvPr/>
        </p:nvSpPr>
        <p:spPr>
          <a:xfrm>
            <a:off x="9310078" y="1595218"/>
            <a:ext cx="2201008" cy="369332"/>
          </a:xfrm>
          <a:prstGeom prst="rect">
            <a:avLst/>
          </a:prstGeom>
          <a:noFill/>
        </p:spPr>
        <p:txBody>
          <a:bodyPr wrap="square" rtlCol="0">
            <a:spAutoFit/>
          </a:bodyPr>
          <a:lstStyle/>
          <a:p>
            <a:r>
              <a:rPr lang="en-GB" dirty="0"/>
              <a:t>Marketdata.txt</a:t>
            </a:r>
          </a:p>
        </p:txBody>
      </p:sp>
      <p:sp>
        <p:nvSpPr>
          <p:cNvPr id="17" name="TextBox 16">
            <a:extLst>
              <a:ext uri="{FF2B5EF4-FFF2-40B4-BE49-F238E27FC236}">
                <a16:creationId xmlns:a16="http://schemas.microsoft.com/office/drawing/2014/main" id="{A993E970-A25E-6242-083D-E97D3022B616}"/>
              </a:ext>
            </a:extLst>
          </p:cNvPr>
          <p:cNvSpPr txBox="1"/>
          <p:nvPr/>
        </p:nvSpPr>
        <p:spPr>
          <a:xfrm>
            <a:off x="8646136" y="3367987"/>
            <a:ext cx="3539392" cy="369332"/>
          </a:xfrm>
          <a:prstGeom prst="rect">
            <a:avLst/>
          </a:prstGeom>
          <a:noFill/>
        </p:spPr>
        <p:txBody>
          <a:bodyPr wrap="square" rtlCol="0">
            <a:spAutoFit/>
          </a:bodyPr>
          <a:lstStyle/>
          <a:p>
            <a:r>
              <a:rPr lang="en-GB" dirty="0"/>
              <a:t>EQUITY_OPTION/RATE_LNVOL</a:t>
            </a:r>
          </a:p>
        </p:txBody>
      </p:sp>
      <p:sp>
        <p:nvSpPr>
          <p:cNvPr id="18" name="TextBox 17">
            <a:extLst>
              <a:ext uri="{FF2B5EF4-FFF2-40B4-BE49-F238E27FC236}">
                <a16:creationId xmlns:a16="http://schemas.microsoft.com/office/drawing/2014/main" id="{39FC8174-FE27-27F8-7992-49E47192246F}"/>
              </a:ext>
            </a:extLst>
          </p:cNvPr>
          <p:cNvSpPr txBox="1"/>
          <p:nvPr/>
        </p:nvSpPr>
        <p:spPr>
          <a:xfrm>
            <a:off x="8652608" y="2767642"/>
            <a:ext cx="3539392" cy="369332"/>
          </a:xfrm>
          <a:prstGeom prst="rect">
            <a:avLst/>
          </a:prstGeom>
          <a:noFill/>
        </p:spPr>
        <p:txBody>
          <a:bodyPr wrap="square" rtlCol="0">
            <a:spAutoFit/>
          </a:bodyPr>
          <a:lstStyle/>
          <a:p>
            <a:r>
              <a:rPr lang="en-GB" dirty="0"/>
              <a:t>EQUITY_OPTION/PRICE</a:t>
            </a:r>
          </a:p>
        </p:txBody>
      </p:sp>
      <p:pic>
        <p:nvPicPr>
          <p:cNvPr id="19" name="Graphic 18" descr="Paper with solid fill">
            <a:extLst>
              <a:ext uri="{FF2B5EF4-FFF2-40B4-BE49-F238E27FC236}">
                <a16:creationId xmlns:a16="http://schemas.microsoft.com/office/drawing/2014/main" id="{FCCCAAB2-CEAF-6AFD-AD87-05846B54F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751" y="1491426"/>
            <a:ext cx="560021" cy="560021"/>
          </a:xfrm>
          <a:prstGeom prst="rect">
            <a:avLst/>
          </a:prstGeom>
        </p:spPr>
      </p:pic>
      <p:sp>
        <p:nvSpPr>
          <p:cNvPr id="20" name="TextBox 19">
            <a:extLst>
              <a:ext uri="{FF2B5EF4-FFF2-40B4-BE49-F238E27FC236}">
                <a16:creationId xmlns:a16="http://schemas.microsoft.com/office/drawing/2014/main" id="{525C650B-AB75-FE17-790B-6DA3757DA0D5}"/>
              </a:ext>
            </a:extLst>
          </p:cNvPr>
          <p:cNvSpPr txBox="1"/>
          <p:nvPr/>
        </p:nvSpPr>
        <p:spPr>
          <a:xfrm>
            <a:off x="1166772" y="1586770"/>
            <a:ext cx="2201008" cy="369332"/>
          </a:xfrm>
          <a:prstGeom prst="rect">
            <a:avLst/>
          </a:prstGeom>
          <a:noFill/>
        </p:spPr>
        <p:txBody>
          <a:bodyPr wrap="square" rtlCol="0">
            <a:spAutoFit/>
          </a:bodyPr>
          <a:lstStyle/>
          <a:p>
            <a:r>
              <a:rPr lang="en-GB" dirty="0"/>
              <a:t>todaysmarket.xml</a:t>
            </a:r>
          </a:p>
        </p:txBody>
      </p:sp>
      <p:sp>
        <p:nvSpPr>
          <p:cNvPr id="23" name="TextBox 22">
            <a:extLst>
              <a:ext uri="{FF2B5EF4-FFF2-40B4-BE49-F238E27FC236}">
                <a16:creationId xmlns:a16="http://schemas.microsoft.com/office/drawing/2014/main" id="{336BA87B-A286-1B23-8E47-E95D212A3C44}"/>
              </a:ext>
            </a:extLst>
          </p:cNvPr>
          <p:cNvSpPr txBox="1"/>
          <p:nvPr/>
        </p:nvSpPr>
        <p:spPr>
          <a:xfrm>
            <a:off x="527049" y="2252900"/>
            <a:ext cx="2201008" cy="369332"/>
          </a:xfrm>
          <a:prstGeom prst="rect">
            <a:avLst/>
          </a:prstGeom>
          <a:noFill/>
        </p:spPr>
        <p:txBody>
          <a:bodyPr wrap="square">
            <a:spAutoFit/>
          </a:bodyPr>
          <a:lstStyle/>
          <a:p>
            <a:r>
              <a:rPr lang="en-GB" dirty="0"/>
              <a:t>&lt;</a:t>
            </a:r>
            <a:r>
              <a:rPr lang="en-GB" b="1" dirty="0"/>
              <a:t>EquityVolatilitiess</a:t>
            </a:r>
            <a:r>
              <a:rPr lang="en-GB" dirty="0"/>
              <a:t>&gt;</a:t>
            </a:r>
          </a:p>
        </p:txBody>
      </p:sp>
      <p:sp>
        <p:nvSpPr>
          <p:cNvPr id="28" name="TextBox 27">
            <a:extLst>
              <a:ext uri="{FF2B5EF4-FFF2-40B4-BE49-F238E27FC236}">
                <a16:creationId xmlns:a16="http://schemas.microsoft.com/office/drawing/2014/main" id="{54182676-7480-52D2-0C78-9560480FCB1E}"/>
              </a:ext>
            </a:extLst>
          </p:cNvPr>
          <p:cNvSpPr txBox="1"/>
          <p:nvPr/>
        </p:nvSpPr>
        <p:spPr>
          <a:xfrm>
            <a:off x="5335450" y="2699956"/>
            <a:ext cx="4339913" cy="276999"/>
          </a:xfrm>
          <a:prstGeom prst="rect">
            <a:avLst/>
          </a:prstGeom>
          <a:noFill/>
        </p:spPr>
        <p:txBody>
          <a:bodyPr wrap="square">
            <a:spAutoFit/>
          </a:bodyPr>
          <a:lstStyle/>
          <a:p>
            <a:r>
              <a:rPr lang="en-GB" sz="1200" dirty="0"/>
              <a:t>&lt;QuoteType&gt;ImpliedVolatility&lt;/QuoteType&gt;</a:t>
            </a:r>
          </a:p>
        </p:txBody>
      </p:sp>
      <p:sp>
        <p:nvSpPr>
          <p:cNvPr id="30" name="TextBox 29">
            <a:extLst>
              <a:ext uri="{FF2B5EF4-FFF2-40B4-BE49-F238E27FC236}">
                <a16:creationId xmlns:a16="http://schemas.microsoft.com/office/drawing/2014/main" id="{E2E776CC-205C-D043-740D-C2C8CD69F658}"/>
              </a:ext>
            </a:extLst>
          </p:cNvPr>
          <p:cNvSpPr txBox="1"/>
          <p:nvPr/>
        </p:nvSpPr>
        <p:spPr>
          <a:xfrm>
            <a:off x="3268273" y="2731449"/>
            <a:ext cx="1252904" cy="369332"/>
          </a:xfrm>
          <a:prstGeom prst="rect">
            <a:avLst/>
          </a:prstGeom>
          <a:noFill/>
        </p:spPr>
        <p:txBody>
          <a:bodyPr wrap="square">
            <a:spAutoFit/>
          </a:bodyPr>
          <a:lstStyle/>
          <a:p>
            <a:r>
              <a:rPr lang="en-GB" dirty="0"/>
              <a:t>&lt;Curve&gt;</a:t>
            </a:r>
          </a:p>
        </p:txBody>
      </p:sp>
      <p:sp>
        <p:nvSpPr>
          <p:cNvPr id="32" name="TextBox 31">
            <a:extLst>
              <a:ext uri="{FF2B5EF4-FFF2-40B4-BE49-F238E27FC236}">
                <a16:creationId xmlns:a16="http://schemas.microsoft.com/office/drawing/2014/main" id="{EC8FE89B-4382-ED38-56A0-E6A4FE1259DC}"/>
              </a:ext>
            </a:extLst>
          </p:cNvPr>
          <p:cNvSpPr txBox="1"/>
          <p:nvPr/>
        </p:nvSpPr>
        <p:spPr>
          <a:xfrm>
            <a:off x="3245178" y="3302280"/>
            <a:ext cx="1741483" cy="369332"/>
          </a:xfrm>
          <a:prstGeom prst="rect">
            <a:avLst/>
          </a:prstGeom>
          <a:noFill/>
        </p:spPr>
        <p:txBody>
          <a:bodyPr wrap="square">
            <a:spAutoFit/>
          </a:bodyPr>
          <a:lstStyle/>
          <a:p>
            <a:r>
              <a:rPr lang="en-GB" dirty="0"/>
              <a:t>&lt;StrikeSurface&gt;</a:t>
            </a:r>
          </a:p>
        </p:txBody>
      </p:sp>
      <p:sp>
        <p:nvSpPr>
          <p:cNvPr id="5" name="TextBox 4">
            <a:extLst>
              <a:ext uri="{FF2B5EF4-FFF2-40B4-BE49-F238E27FC236}">
                <a16:creationId xmlns:a16="http://schemas.microsoft.com/office/drawing/2014/main" id="{03E72830-6E56-FA57-4DF9-1D6BECD72DAC}"/>
              </a:ext>
            </a:extLst>
          </p:cNvPr>
          <p:cNvSpPr txBox="1"/>
          <p:nvPr/>
        </p:nvSpPr>
        <p:spPr>
          <a:xfrm>
            <a:off x="5335450" y="2928316"/>
            <a:ext cx="3722615" cy="276999"/>
          </a:xfrm>
          <a:prstGeom prst="rect">
            <a:avLst/>
          </a:prstGeom>
          <a:noFill/>
        </p:spPr>
        <p:txBody>
          <a:bodyPr wrap="square">
            <a:spAutoFit/>
          </a:bodyPr>
          <a:lstStyle/>
          <a:p>
            <a:r>
              <a:rPr lang="en-GB" sz="1200" dirty="0"/>
              <a:t>&lt;QuoteType&gt;Premium&lt;/QuoteType&gt;</a:t>
            </a:r>
          </a:p>
        </p:txBody>
      </p:sp>
      <p:sp>
        <p:nvSpPr>
          <p:cNvPr id="25" name="TextBox 24">
            <a:extLst>
              <a:ext uri="{FF2B5EF4-FFF2-40B4-BE49-F238E27FC236}">
                <a16:creationId xmlns:a16="http://schemas.microsoft.com/office/drawing/2014/main" id="{0CEDB1E1-4931-A8BC-6D55-F56176CEB533}"/>
              </a:ext>
            </a:extLst>
          </p:cNvPr>
          <p:cNvSpPr txBox="1"/>
          <p:nvPr/>
        </p:nvSpPr>
        <p:spPr>
          <a:xfrm>
            <a:off x="3245178" y="3954158"/>
            <a:ext cx="2193197" cy="369332"/>
          </a:xfrm>
          <a:prstGeom prst="rect">
            <a:avLst/>
          </a:prstGeom>
          <a:noFill/>
        </p:spPr>
        <p:txBody>
          <a:bodyPr wrap="square">
            <a:spAutoFit/>
          </a:bodyPr>
          <a:lstStyle/>
          <a:p>
            <a:r>
              <a:rPr lang="en-GB" dirty="0"/>
              <a:t>&lt;MoneynessSurface&gt;</a:t>
            </a:r>
          </a:p>
        </p:txBody>
      </p:sp>
      <p:cxnSp>
        <p:nvCxnSpPr>
          <p:cNvPr id="29" name="Straight Connector 28">
            <a:extLst>
              <a:ext uri="{FF2B5EF4-FFF2-40B4-BE49-F238E27FC236}">
                <a16:creationId xmlns:a16="http://schemas.microsoft.com/office/drawing/2014/main" id="{AB7BE004-550C-E80E-0E1D-FD2EAFFF0E35}"/>
              </a:ext>
            </a:extLst>
          </p:cNvPr>
          <p:cNvCxnSpPr>
            <a:cxnSpLocks/>
          </p:cNvCxnSpPr>
          <p:nvPr/>
        </p:nvCxnSpPr>
        <p:spPr>
          <a:xfrm>
            <a:off x="606751" y="2125325"/>
            <a:ext cx="10904335"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B7DECE24-E1AB-E4FF-002B-1C611A6907E8}"/>
              </a:ext>
            </a:extLst>
          </p:cNvPr>
          <p:cNvCxnSpPr>
            <a:cxnSpLocks/>
          </p:cNvCxnSpPr>
          <p:nvPr/>
        </p:nvCxnSpPr>
        <p:spPr>
          <a:xfrm>
            <a:off x="3194304" y="1410946"/>
            <a:ext cx="0" cy="4743111"/>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DC63149-8924-E2FA-E717-5C78BBF384F3}"/>
              </a:ext>
            </a:extLst>
          </p:cNvPr>
          <p:cNvCxnSpPr>
            <a:cxnSpLocks/>
          </p:cNvCxnSpPr>
          <p:nvPr/>
        </p:nvCxnSpPr>
        <p:spPr>
          <a:xfrm>
            <a:off x="8493497" y="1410946"/>
            <a:ext cx="0" cy="4743111"/>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082DD2D-5745-7807-758F-8D2BC81EE686}"/>
              </a:ext>
            </a:extLst>
          </p:cNvPr>
          <p:cNvSpPr txBox="1"/>
          <p:nvPr/>
        </p:nvSpPr>
        <p:spPr>
          <a:xfrm>
            <a:off x="3254876" y="5263753"/>
            <a:ext cx="6096000" cy="369332"/>
          </a:xfrm>
          <a:prstGeom prst="rect">
            <a:avLst/>
          </a:prstGeom>
          <a:noFill/>
        </p:spPr>
        <p:txBody>
          <a:bodyPr wrap="square">
            <a:spAutoFit/>
          </a:bodyPr>
          <a:lstStyle/>
          <a:p>
            <a:r>
              <a:rPr lang="en-GB" dirty="0"/>
              <a:t>&lt;ProxySurface&gt;</a:t>
            </a:r>
          </a:p>
        </p:txBody>
      </p:sp>
      <p:cxnSp>
        <p:nvCxnSpPr>
          <p:cNvPr id="45" name="Straight Connector 44">
            <a:extLst>
              <a:ext uri="{FF2B5EF4-FFF2-40B4-BE49-F238E27FC236}">
                <a16:creationId xmlns:a16="http://schemas.microsoft.com/office/drawing/2014/main" id="{EDC4B9B8-06B0-E734-F075-2147B198968A}"/>
              </a:ext>
            </a:extLst>
          </p:cNvPr>
          <p:cNvCxnSpPr>
            <a:cxnSpLocks/>
          </p:cNvCxnSpPr>
          <p:nvPr/>
        </p:nvCxnSpPr>
        <p:spPr>
          <a:xfrm>
            <a:off x="3193300" y="3302280"/>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72E938D-21C7-1FD5-B326-11AC2B5310A1}"/>
              </a:ext>
            </a:extLst>
          </p:cNvPr>
          <p:cNvCxnSpPr>
            <a:cxnSpLocks/>
          </p:cNvCxnSpPr>
          <p:nvPr/>
        </p:nvCxnSpPr>
        <p:spPr>
          <a:xfrm>
            <a:off x="3194304" y="3954158"/>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50F6E6B-96BC-2FC1-98B6-F8254D72D13E}"/>
              </a:ext>
            </a:extLst>
          </p:cNvPr>
          <p:cNvCxnSpPr>
            <a:cxnSpLocks/>
          </p:cNvCxnSpPr>
          <p:nvPr/>
        </p:nvCxnSpPr>
        <p:spPr>
          <a:xfrm>
            <a:off x="3092758" y="4521184"/>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DD9E2688-87B9-392F-F6BF-8328A30E9FB0}"/>
              </a:ext>
            </a:extLst>
          </p:cNvPr>
          <p:cNvCxnSpPr>
            <a:cxnSpLocks/>
          </p:cNvCxnSpPr>
          <p:nvPr/>
        </p:nvCxnSpPr>
        <p:spPr>
          <a:xfrm>
            <a:off x="2577948" y="2435285"/>
            <a:ext cx="676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C2875722-913F-05B0-F4B6-82CE260D9A73}"/>
              </a:ext>
            </a:extLst>
          </p:cNvPr>
          <p:cNvCxnSpPr>
            <a:cxnSpLocks/>
            <a:stCxn id="23" idx="3"/>
            <a:endCxn id="32" idx="1"/>
          </p:cNvCxnSpPr>
          <p:nvPr/>
        </p:nvCxnSpPr>
        <p:spPr>
          <a:xfrm>
            <a:off x="2728057" y="2437566"/>
            <a:ext cx="517121" cy="1049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0694BF11-A065-429B-2310-E769788AE005}"/>
              </a:ext>
            </a:extLst>
          </p:cNvPr>
          <p:cNvCxnSpPr>
            <a:cxnSpLocks/>
            <a:stCxn id="23" idx="3"/>
            <a:endCxn id="25" idx="1"/>
          </p:cNvCxnSpPr>
          <p:nvPr/>
        </p:nvCxnSpPr>
        <p:spPr>
          <a:xfrm>
            <a:off x="2728057" y="2437566"/>
            <a:ext cx="517121" cy="170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40536CB-9192-428E-A3FB-305DA1DDA841}"/>
              </a:ext>
            </a:extLst>
          </p:cNvPr>
          <p:cNvCxnSpPr>
            <a:cxnSpLocks/>
            <a:stCxn id="23" idx="3"/>
            <a:endCxn id="44" idx="1"/>
          </p:cNvCxnSpPr>
          <p:nvPr/>
        </p:nvCxnSpPr>
        <p:spPr>
          <a:xfrm>
            <a:off x="2728057" y="2437566"/>
            <a:ext cx="526819" cy="30108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B33312-6B9B-EAB3-5E44-3E0AADBA35FE}"/>
              </a:ext>
            </a:extLst>
          </p:cNvPr>
          <p:cNvSpPr txBox="1"/>
          <p:nvPr/>
        </p:nvSpPr>
        <p:spPr>
          <a:xfrm>
            <a:off x="3254876" y="2250619"/>
            <a:ext cx="1412374" cy="369332"/>
          </a:xfrm>
          <a:prstGeom prst="rect">
            <a:avLst/>
          </a:prstGeom>
          <a:noFill/>
        </p:spPr>
        <p:txBody>
          <a:bodyPr wrap="square">
            <a:spAutoFit/>
          </a:bodyPr>
          <a:lstStyle/>
          <a:p>
            <a:r>
              <a:rPr lang="en-GB" dirty="0"/>
              <a:t>&lt;Constant&gt;</a:t>
            </a:r>
          </a:p>
        </p:txBody>
      </p:sp>
      <p:cxnSp>
        <p:nvCxnSpPr>
          <p:cNvPr id="40" name="Connector: Elbow 39">
            <a:extLst>
              <a:ext uri="{FF2B5EF4-FFF2-40B4-BE49-F238E27FC236}">
                <a16:creationId xmlns:a16="http://schemas.microsoft.com/office/drawing/2014/main" id="{B4E4172C-49C6-202D-5927-B512F42B321B}"/>
              </a:ext>
            </a:extLst>
          </p:cNvPr>
          <p:cNvCxnSpPr>
            <a:cxnSpLocks/>
            <a:stCxn id="23" idx="3"/>
            <a:endCxn id="30" idx="1"/>
          </p:cNvCxnSpPr>
          <p:nvPr/>
        </p:nvCxnSpPr>
        <p:spPr>
          <a:xfrm>
            <a:off x="2728057" y="2437566"/>
            <a:ext cx="540216" cy="4785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419DCB8-1425-EA47-6BE2-227582C36366}"/>
              </a:ext>
            </a:extLst>
          </p:cNvPr>
          <p:cNvCxnSpPr>
            <a:cxnSpLocks/>
          </p:cNvCxnSpPr>
          <p:nvPr/>
        </p:nvCxnSpPr>
        <p:spPr>
          <a:xfrm>
            <a:off x="3193300" y="2698835"/>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8035319-6525-50B2-7CA6-620DA87E7F11}"/>
              </a:ext>
            </a:extLst>
          </p:cNvPr>
          <p:cNvSpPr txBox="1"/>
          <p:nvPr/>
        </p:nvSpPr>
        <p:spPr>
          <a:xfrm>
            <a:off x="5335450" y="3388241"/>
            <a:ext cx="4339913" cy="276999"/>
          </a:xfrm>
          <a:prstGeom prst="rect">
            <a:avLst/>
          </a:prstGeom>
          <a:noFill/>
        </p:spPr>
        <p:txBody>
          <a:bodyPr wrap="square">
            <a:spAutoFit/>
          </a:bodyPr>
          <a:lstStyle/>
          <a:p>
            <a:r>
              <a:rPr lang="en-GB" sz="1200" dirty="0"/>
              <a:t>&lt;QuoteType&gt;ImpliedVolatility&lt;/QuoteType&gt;</a:t>
            </a:r>
          </a:p>
        </p:txBody>
      </p:sp>
      <p:sp>
        <p:nvSpPr>
          <p:cNvPr id="27" name="TextBox 26">
            <a:extLst>
              <a:ext uri="{FF2B5EF4-FFF2-40B4-BE49-F238E27FC236}">
                <a16:creationId xmlns:a16="http://schemas.microsoft.com/office/drawing/2014/main" id="{0747F4A9-94AE-6313-20A4-EA12B46C767A}"/>
              </a:ext>
            </a:extLst>
          </p:cNvPr>
          <p:cNvSpPr txBox="1"/>
          <p:nvPr/>
        </p:nvSpPr>
        <p:spPr>
          <a:xfrm>
            <a:off x="5335450" y="3616601"/>
            <a:ext cx="3722615" cy="276999"/>
          </a:xfrm>
          <a:prstGeom prst="rect">
            <a:avLst/>
          </a:prstGeom>
          <a:noFill/>
        </p:spPr>
        <p:txBody>
          <a:bodyPr wrap="square">
            <a:spAutoFit/>
          </a:bodyPr>
          <a:lstStyle/>
          <a:p>
            <a:r>
              <a:rPr lang="en-GB" sz="1200" dirty="0"/>
              <a:t>&lt;QuoteType&gt;Premium&lt;/QuoteType&gt;</a:t>
            </a:r>
          </a:p>
        </p:txBody>
      </p:sp>
      <p:sp>
        <p:nvSpPr>
          <p:cNvPr id="31" name="TextBox 30">
            <a:extLst>
              <a:ext uri="{FF2B5EF4-FFF2-40B4-BE49-F238E27FC236}">
                <a16:creationId xmlns:a16="http://schemas.microsoft.com/office/drawing/2014/main" id="{EB113247-340C-EC16-B59B-280D5002F2D1}"/>
              </a:ext>
            </a:extLst>
          </p:cNvPr>
          <p:cNvSpPr txBox="1"/>
          <p:nvPr/>
        </p:nvSpPr>
        <p:spPr>
          <a:xfrm>
            <a:off x="5344697" y="3990202"/>
            <a:ext cx="4339913" cy="276999"/>
          </a:xfrm>
          <a:prstGeom prst="rect">
            <a:avLst/>
          </a:prstGeom>
          <a:noFill/>
        </p:spPr>
        <p:txBody>
          <a:bodyPr wrap="square">
            <a:spAutoFit/>
          </a:bodyPr>
          <a:lstStyle/>
          <a:p>
            <a:r>
              <a:rPr lang="en-GB" sz="1200" dirty="0"/>
              <a:t>&lt;QuoteType&gt;ImpliedVolatility&lt;/QuoteType&gt;</a:t>
            </a:r>
          </a:p>
        </p:txBody>
      </p:sp>
      <p:cxnSp>
        <p:nvCxnSpPr>
          <p:cNvPr id="87" name="Connector: Elbow 86">
            <a:extLst>
              <a:ext uri="{FF2B5EF4-FFF2-40B4-BE49-F238E27FC236}">
                <a16:creationId xmlns:a16="http://schemas.microsoft.com/office/drawing/2014/main" id="{49A19887-72CC-94B8-ECAB-E2E9C9ABFAF2}"/>
              </a:ext>
            </a:extLst>
          </p:cNvPr>
          <p:cNvCxnSpPr>
            <a:cxnSpLocks/>
          </p:cNvCxnSpPr>
          <p:nvPr/>
        </p:nvCxnSpPr>
        <p:spPr>
          <a:xfrm flipV="1">
            <a:off x="7781291" y="2957486"/>
            <a:ext cx="856788" cy="115336"/>
          </a:xfrm>
          <a:prstGeom prst="bentConnector3">
            <a:avLst>
              <a:gd name="adj1" fmla="val 4777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82AC034-BF34-5D72-1EF6-13B4BFD35C03}"/>
              </a:ext>
            </a:extLst>
          </p:cNvPr>
          <p:cNvCxnSpPr>
            <a:cxnSpLocks/>
          </p:cNvCxnSpPr>
          <p:nvPr/>
        </p:nvCxnSpPr>
        <p:spPr>
          <a:xfrm>
            <a:off x="8257916" y="3538111"/>
            <a:ext cx="391710" cy="171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D3E7E24-1ECE-640A-21D2-73331CEE2464}"/>
              </a:ext>
            </a:extLst>
          </p:cNvPr>
          <p:cNvCxnSpPr>
            <a:cxnSpLocks/>
          </p:cNvCxnSpPr>
          <p:nvPr/>
        </p:nvCxnSpPr>
        <p:spPr>
          <a:xfrm rot="5400000" flipH="1" flipV="1">
            <a:off x="7917098" y="3791108"/>
            <a:ext cx="612516" cy="76054"/>
          </a:xfrm>
          <a:prstGeom prst="bentConnector3">
            <a:avLst>
              <a:gd name="adj1" fmla="val 238"/>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A149F5F-35B0-55A1-63DB-21808430ABAE}"/>
              </a:ext>
            </a:extLst>
          </p:cNvPr>
          <p:cNvCxnSpPr>
            <a:cxnSpLocks/>
          </p:cNvCxnSpPr>
          <p:nvPr/>
        </p:nvCxnSpPr>
        <p:spPr>
          <a:xfrm rot="16200000" flipH="1">
            <a:off x="7881183" y="3152851"/>
            <a:ext cx="684406" cy="76115"/>
          </a:xfrm>
          <a:prstGeom prst="bentConnector3">
            <a:avLst>
              <a:gd name="adj1" fmla="val 246"/>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B0D7A4D-E248-747F-D651-9E9C83FF0916}"/>
              </a:ext>
            </a:extLst>
          </p:cNvPr>
          <p:cNvCxnSpPr>
            <a:cxnSpLocks/>
          </p:cNvCxnSpPr>
          <p:nvPr/>
        </p:nvCxnSpPr>
        <p:spPr>
          <a:xfrm flipV="1">
            <a:off x="8185328" y="3065779"/>
            <a:ext cx="0" cy="70236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3C5B2C9-D2EB-C796-50B0-60430E2CB1D4}"/>
              </a:ext>
            </a:extLst>
          </p:cNvPr>
          <p:cNvCxnSpPr>
            <a:cxnSpLocks/>
          </p:cNvCxnSpPr>
          <p:nvPr/>
        </p:nvCxnSpPr>
        <p:spPr>
          <a:xfrm>
            <a:off x="7763510" y="3768147"/>
            <a:ext cx="42181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08B2706-70F5-17A3-709D-95C5539BD1D0}"/>
              </a:ext>
            </a:extLst>
          </p:cNvPr>
          <p:cNvSpPr txBox="1"/>
          <p:nvPr/>
        </p:nvSpPr>
        <p:spPr>
          <a:xfrm>
            <a:off x="1155357" y="3846994"/>
            <a:ext cx="1934148" cy="369332"/>
          </a:xfrm>
          <a:prstGeom prst="rect">
            <a:avLst/>
          </a:prstGeom>
          <a:noFill/>
        </p:spPr>
        <p:txBody>
          <a:bodyPr wrap="square">
            <a:spAutoFit/>
          </a:bodyPr>
          <a:lstStyle/>
          <a:p>
            <a:r>
              <a:rPr lang="en-GB" dirty="0">
                <a:solidFill>
                  <a:schemeClr val="accent6"/>
                </a:solidFill>
              </a:rPr>
              <a:t>&lt;VolatilityConfig&gt;</a:t>
            </a:r>
          </a:p>
        </p:txBody>
      </p:sp>
      <p:sp>
        <p:nvSpPr>
          <p:cNvPr id="4" name="TextBox 3">
            <a:extLst>
              <a:ext uri="{FF2B5EF4-FFF2-40B4-BE49-F238E27FC236}">
                <a16:creationId xmlns:a16="http://schemas.microsoft.com/office/drawing/2014/main" id="{88ABC051-BEBD-7E50-756A-B3FD6C2F7BEA}"/>
              </a:ext>
            </a:extLst>
          </p:cNvPr>
          <p:cNvSpPr txBox="1"/>
          <p:nvPr/>
        </p:nvSpPr>
        <p:spPr>
          <a:xfrm>
            <a:off x="3245178" y="4510871"/>
            <a:ext cx="1741483" cy="369332"/>
          </a:xfrm>
          <a:prstGeom prst="rect">
            <a:avLst/>
          </a:prstGeom>
          <a:noFill/>
        </p:spPr>
        <p:txBody>
          <a:bodyPr wrap="square">
            <a:spAutoFit/>
          </a:bodyPr>
          <a:lstStyle/>
          <a:p>
            <a:r>
              <a:rPr lang="en-GB" dirty="0"/>
              <a:t>&lt;DeltaSurface&gt;</a:t>
            </a:r>
          </a:p>
        </p:txBody>
      </p:sp>
      <p:cxnSp>
        <p:nvCxnSpPr>
          <p:cNvPr id="34" name="Straight Connector 33">
            <a:extLst>
              <a:ext uri="{FF2B5EF4-FFF2-40B4-BE49-F238E27FC236}">
                <a16:creationId xmlns:a16="http://schemas.microsoft.com/office/drawing/2014/main" id="{1E7AC41E-BB48-9FE1-7B7A-DF2FACFD40D5}"/>
              </a:ext>
            </a:extLst>
          </p:cNvPr>
          <p:cNvCxnSpPr>
            <a:cxnSpLocks/>
          </p:cNvCxnSpPr>
          <p:nvPr/>
        </p:nvCxnSpPr>
        <p:spPr>
          <a:xfrm>
            <a:off x="3194304" y="5064233"/>
            <a:ext cx="5037758" cy="0"/>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770809E9-22F2-9FF5-7792-51F867ED3534}"/>
              </a:ext>
            </a:extLst>
          </p:cNvPr>
          <p:cNvSpPr txBox="1"/>
          <p:nvPr/>
        </p:nvSpPr>
        <p:spPr>
          <a:xfrm>
            <a:off x="5335450" y="4541548"/>
            <a:ext cx="4339913" cy="276999"/>
          </a:xfrm>
          <a:prstGeom prst="rect">
            <a:avLst/>
          </a:prstGeom>
          <a:noFill/>
        </p:spPr>
        <p:txBody>
          <a:bodyPr wrap="square">
            <a:spAutoFit/>
          </a:bodyPr>
          <a:lstStyle/>
          <a:p>
            <a:r>
              <a:rPr lang="en-GB" sz="1200" dirty="0"/>
              <a:t>&lt;QuoteType&gt;ImpliedVolatility&lt;/QuoteType&gt;</a:t>
            </a:r>
          </a:p>
        </p:txBody>
      </p:sp>
      <p:cxnSp>
        <p:nvCxnSpPr>
          <p:cNvPr id="93" name="Straight Connector 92">
            <a:extLst>
              <a:ext uri="{FF2B5EF4-FFF2-40B4-BE49-F238E27FC236}">
                <a16:creationId xmlns:a16="http://schemas.microsoft.com/office/drawing/2014/main" id="{107D8E2D-624C-9540-EF5B-3C7649631CC2}"/>
              </a:ext>
            </a:extLst>
          </p:cNvPr>
          <p:cNvCxnSpPr>
            <a:cxnSpLocks/>
          </p:cNvCxnSpPr>
          <p:nvPr/>
        </p:nvCxnSpPr>
        <p:spPr>
          <a:xfrm flipH="1">
            <a:off x="8160885" y="3537449"/>
            <a:ext cx="246701" cy="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95" name="Straight Connector 94">
            <a:extLst>
              <a:ext uri="{FF2B5EF4-FFF2-40B4-BE49-F238E27FC236}">
                <a16:creationId xmlns:a16="http://schemas.microsoft.com/office/drawing/2014/main" id="{7F4837A2-4080-2D92-0B04-21814907A007}"/>
              </a:ext>
            </a:extLst>
          </p:cNvPr>
          <p:cNvCxnSpPr>
            <a:cxnSpLocks/>
          </p:cNvCxnSpPr>
          <p:nvPr/>
        </p:nvCxnSpPr>
        <p:spPr>
          <a:xfrm flipH="1">
            <a:off x="8160885" y="4683721"/>
            <a:ext cx="97031" cy="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98" name="Straight Connector 97">
            <a:extLst>
              <a:ext uri="{FF2B5EF4-FFF2-40B4-BE49-F238E27FC236}">
                <a16:creationId xmlns:a16="http://schemas.microsoft.com/office/drawing/2014/main" id="{204F5E6E-FED7-83DF-E7BE-878E29A63FAE}"/>
              </a:ext>
            </a:extLst>
          </p:cNvPr>
          <p:cNvCxnSpPr>
            <a:cxnSpLocks/>
          </p:cNvCxnSpPr>
          <p:nvPr/>
        </p:nvCxnSpPr>
        <p:spPr>
          <a:xfrm flipH="1">
            <a:off x="8255272" y="4121773"/>
            <a:ext cx="4820" cy="558274"/>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cxnSp>
        <p:nvCxnSpPr>
          <p:cNvPr id="109" name="Connector: Elbow 108">
            <a:extLst>
              <a:ext uri="{FF2B5EF4-FFF2-40B4-BE49-F238E27FC236}">
                <a16:creationId xmlns:a16="http://schemas.microsoft.com/office/drawing/2014/main" id="{A60021B5-C532-032D-9C11-464F82927016}"/>
              </a:ext>
            </a:extLst>
          </p:cNvPr>
          <p:cNvCxnSpPr>
            <a:cxnSpLocks/>
          </p:cNvCxnSpPr>
          <p:nvPr/>
        </p:nvCxnSpPr>
        <p:spPr>
          <a:xfrm rot="16200000" flipH="1">
            <a:off x="7939042" y="2667613"/>
            <a:ext cx="568687" cy="76113"/>
          </a:xfrm>
          <a:prstGeom prst="bentConnector3">
            <a:avLst>
              <a:gd name="adj1" fmla="val 590"/>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110DB6-B342-CA89-552D-0C35B86804D5}"/>
              </a:ext>
            </a:extLst>
          </p:cNvPr>
          <p:cNvCxnSpPr>
            <a:cxnSpLocks/>
          </p:cNvCxnSpPr>
          <p:nvPr/>
        </p:nvCxnSpPr>
        <p:spPr>
          <a:xfrm flipH="1">
            <a:off x="4657894" y="2423314"/>
            <a:ext cx="3527433" cy="9420"/>
          </a:xfrm>
          <a:prstGeom prst="line">
            <a:avLst/>
          </a:prstGeom>
          <a:ln>
            <a:solidFill>
              <a:srgbClr val="00B0F0"/>
            </a:solidFill>
          </a:ln>
        </p:spPr>
        <p:style>
          <a:lnRef idx="1">
            <a:schemeClr val="accent6"/>
          </a:lnRef>
          <a:fillRef idx="0">
            <a:schemeClr val="accent6"/>
          </a:fillRef>
          <a:effectRef idx="0">
            <a:schemeClr val="accent6"/>
          </a:effectRef>
          <a:fontRef idx="minor">
            <a:schemeClr val="tx1"/>
          </a:fontRef>
        </p:style>
      </p:cxnSp>
      <p:sp>
        <p:nvSpPr>
          <p:cNvPr id="3" name="Text Placeholder 2">
            <a:extLst>
              <a:ext uri="{FF2B5EF4-FFF2-40B4-BE49-F238E27FC236}">
                <a16:creationId xmlns:a16="http://schemas.microsoft.com/office/drawing/2014/main" id="{B0147CCF-BC75-3468-B61D-0776193BB113}"/>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spTree>
    <p:extLst>
      <p:ext uri="{BB962C8B-B14F-4D97-AF65-F5344CB8AC3E}">
        <p14:creationId xmlns:p14="http://schemas.microsoft.com/office/powerpoint/2010/main" val="822528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39251-C1DB-A427-A37D-02ACA2B6B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240E2-1B44-DC66-5FC4-4918DF15FC6C}"/>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8234B8F-209C-3B6B-2101-4AD50ED04EC5}"/>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24" name="TextBox 23">
            <a:extLst>
              <a:ext uri="{FF2B5EF4-FFF2-40B4-BE49-F238E27FC236}">
                <a16:creationId xmlns:a16="http://schemas.microsoft.com/office/drawing/2014/main" id="{6A5E842D-295E-E38D-F807-29C4D86D065E}"/>
              </a:ext>
            </a:extLst>
          </p:cNvPr>
          <p:cNvSpPr txBox="1"/>
          <p:nvPr/>
        </p:nvSpPr>
        <p:spPr>
          <a:xfrm>
            <a:off x="4846336" y="5630895"/>
            <a:ext cx="4177192" cy="861774"/>
          </a:xfrm>
          <a:prstGeom prst="rect">
            <a:avLst/>
          </a:prstGeom>
          <a:noFill/>
        </p:spPr>
        <p:txBody>
          <a:bodyPr wrap="square">
            <a:spAutoFit/>
          </a:bodyPr>
          <a:lstStyle/>
          <a:p>
            <a:pPr algn="l"/>
            <a:r>
              <a:rPr lang="en-GB" sz="1600" b="0" i="0" u="none" strike="noStrike" baseline="0" dirty="0">
                <a:solidFill>
                  <a:srgbClr val="008000"/>
                </a:solidFill>
                <a:latin typeface="SFTT1000"/>
              </a:rPr>
              <a:t>&lt;Constant&gt;</a:t>
            </a:r>
          </a:p>
          <a:p>
            <a:pPr lvl="1"/>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 </a:t>
            </a:r>
          </a:p>
          <a:p>
            <a:r>
              <a:rPr lang="en-GB" sz="1600" b="0" i="0" u="none" strike="noStrike" baseline="0" dirty="0">
                <a:solidFill>
                  <a:srgbClr val="008000"/>
                </a:solidFill>
                <a:latin typeface="SFTT1000"/>
              </a:rPr>
              <a:t>&lt;/Constant&gt;</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7AFBC7D-0537-FAF5-2455-0D331C76FFFD}"/>
                  </a:ext>
                </a:extLst>
              </p:cNvPr>
              <p:cNvSpPr txBox="1"/>
              <p:nvPr/>
            </p:nvSpPr>
            <p:spPr>
              <a:xfrm>
                <a:off x="664108" y="3139818"/>
                <a:ext cx="1709571"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35" name="TextBox 34">
                <a:extLst>
                  <a:ext uri="{FF2B5EF4-FFF2-40B4-BE49-F238E27FC236}">
                    <a16:creationId xmlns:a16="http://schemas.microsoft.com/office/drawing/2014/main" id="{97AFBC7D-0537-FAF5-2455-0D331C76FFFD}"/>
                  </a:ext>
                </a:extLst>
              </p:cNvPr>
              <p:cNvSpPr txBox="1">
                <a:spLocks noRot="1" noChangeAspect="1" noMove="1" noResize="1" noEditPoints="1" noAdjustHandles="1" noChangeArrowheads="1" noChangeShapeType="1" noTextEdit="1"/>
              </p:cNvSpPr>
              <p:nvPr/>
            </p:nvSpPr>
            <p:spPr>
              <a:xfrm>
                <a:off x="664108" y="3139818"/>
                <a:ext cx="1709571" cy="289182"/>
              </a:xfrm>
              <a:prstGeom prst="rect">
                <a:avLst/>
              </a:prstGeom>
              <a:blipFill>
                <a:blip r:embed="rId3"/>
                <a:stretch>
                  <a:fillRect l="-1429" r="-2143" b="-12500"/>
                </a:stretch>
              </a:blipFill>
            </p:spPr>
            <p:txBody>
              <a:bodyPr/>
              <a:lstStyle/>
              <a:p>
                <a:r>
                  <a:rPr lang="en-GB">
                    <a:noFill/>
                  </a:rPr>
                  <a:t> </a:t>
                </a:r>
              </a:p>
            </p:txBody>
          </p:sp>
        </mc:Fallback>
      </mc:AlternateContent>
      <p:pic>
        <p:nvPicPr>
          <p:cNvPr id="36" name="Picture 35">
            <a:extLst>
              <a:ext uri="{FF2B5EF4-FFF2-40B4-BE49-F238E27FC236}">
                <a16:creationId xmlns:a16="http://schemas.microsoft.com/office/drawing/2014/main" id="{AE4A107C-2D1D-041A-D1EC-C9283C3FB48A}"/>
              </a:ext>
            </a:extLst>
          </p:cNvPr>
          <p:cNvPicPr>
            <a:picLocks noChangeAspect="1"/>
          </p:cNvPicPr>
          <p:nvPr/>
        </p:nvPicPr>
        <p:blipFill>
          <a:blip r:embed="rId4"/>
          <a:stretch>
            <a:fillRect/>
          </a:stretch>
        </p:blipFill>
        <p:spPr>
          <a:xfrm>
            <a:off x="2641600" y="1645312"/>
            <a:ext cx="8217335" cy="3567376"/>
          </a:xfrm>
          <a:prstGeom prst="rect">
            <a:avLst/>
          </a:prstGeom>
        </p:spPr>
      </p:pic>
      <p:sp>
        <p:nvSpPr>
          <p:cNvPr id="42" name="TextBox 41">
            <a:extLst>
              <a:ext uri="{FF2B5EF4-FFF2-40B4-BE49-F238E27FC236}">
                <a16:creationId xmlns:a16="http://schemas.microsoft.com/office/drawing/2014/main" id="{4E495671-8991-0826-8C75-361D2B551FD5}"/>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Constant</a:t>
            </a:r>
          </a:p>
        </p:txBody>
      </p:sp>
      <p:sp>
        <p:nvSpPr>
          <p:cNvPr id="43" name="TextBox 42">
            <a:extLst>
              <a:ext uri="{FF2B5EF4-FFF2-40B4-BE49-F238E27FC236}">
                <a16:creationId xmlns:a16="http://schemas.microsoft.com/office/drawing/2014/main" id="{AF41A686-B5F2-3C22-C2D3-661C182EA39C}"/>
              </a:ext>
            </a:extLst>
          </p:cNvPr>
          <p:cNvSpPr txBox="1"/>
          <p:nvPr/>
        </p:nvSpPr>
        <p:spPr>
          <a:xfrm>
            <a:off x="4873739" y="5323118"/>
            <a:ext cx="598519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a:t>
            </a:r>
            <a:r>
              <a:rPr lang="en-US" sz="1400" dirty="0">
                <a:solidFill>
                  <a:schemeClr val="accent3"/>
                </a:solidFill>
                <a:latin typeface="SFTT1200"/>
              </a:rPr>
              <a:t>STRIKE</a:t>
            </a:r>
            <a:r>
              <a:rPr lang="en-US" sz="1400" b="0" i="0" u="none" strike="noStrike" baseline="0" dirty="0">
                <a:solidFill>
                  <a:schemeClr val="accent3"/>
                </a:solidFill>
                <a:latin typeface="SFTT1200"/>
              </a:rPr>
              <a:t>]</a:t>
            </a:r>
            <a:endParaRPr lang="en-GB" sz="1400" dirty="0">
              <a:solidFill>
                <a:schemeClr val="accent3"/>
              </a:solidFill>
            </a:endParaRPr>
          </a:p>
        </p:txBody>
      </p:sp>
      <p:cxnSp>
        <p:nvCxnSpPr>
          <p:cNvPr id="5" name="Connector: Curved 4">
            <a:extLst>
              <a:ext uri="{FF2B5EF4-FFF2-40B4-BE49-F238E27FC236}">
                <a16:creationId xmlns:a16="http://schemas.microsoft.com/office/drawing/2014/main" id="{2D2600C3-A916-D338-60F3-509F5C172FB7}"/>
              </a:ext>
            </a:extLst>
          </p:cNvPr>
          <p:cNvCxnSpPr>
            <a:cxnSpLocks/>
          </p:cNvCxnSpPr>
          <p:nvPr/>
        </p:nvCxnSpPr>
        <p:spPr>
          <a:xfrm rot="16200000" flipV="1">
            <a:off x="10069053" y="5040396"/>
            <a:ext cx="293760" cy="11327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5DA0CE-6599-9532-1BB7-111E4C9B517F}"/>
              </a:ext>
            </a:extLst>
          </p:cNvPr>
          <p:cNvSpPr txBox="1"/>
          <p:nvPr/>
        </p:nvSpPr>
        <p:spPr>
          <a:xfrm>
            <a:off x="9744596" y="5767670"/>
            <a:ext cx="3065378" cy="523220"/>
          </a:xfrm>
          <a:prstGeom prst="rect">
            <a:avLst/>
          </a:prstGeom>
          <a:noFill/>
        </p:spPr>
        <p:txBody>
          <a:bodyPr wrap="square" rtlCol="0">
            <a:spAutoFit/>
          </a:bodyPr>
          <a:lstStyle/>
          <a:p>
            <a:pPr marL="285750" indent="-285750">
              <a:buFontTx/>
              <a:buChar char="-"/>
            </a:pPr>
            <a:r>
              <a:rPr lang="en-GB" sz="1400" i="1" dirty="0">
                <a:solidFill>
                  <a:srgbClr val="C00000"/>
                </a:solidFill>
              </a:rPr>
              <a:t>Absolute Strike (e.g. 4000) </a:t>
            </a:r>
          </a:p>
          <a:p>
            <a:pPr marL="285750" indent="-285750">
              <a:buFontTx/>
              <a:buChar char="-"/>
            </a:pPr>
            <a:r>
              <a:rPr lang="en-GB" sz="1400" i="1" dirty="0">
                <a:solidFill>
                  <a:srgbClr val="C00000"/>
                </a:solidFill>
              </a:rPr>
              <a:t>“ATM”/”ATMF”</a:t>
            </a:r>
          </a:p>
        </p:txBody>
      </p:sp>
    </p:spTree>
    <p:extLst>
      <p:ext uri="{BB962C8B-B14F-4D97-AF65-F5344CB8AC3E}">
        <p14:creationId xmlns:p14="http://schemas.microsoft.com/office/powerpoint/2010/main" val="1470343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F9F34-140B-4746-9D0C-7C42A458C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8C7B9-55EE-3688-3183-45C5022710C4}"/>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2D202637-C73B-845A-D579-327E7D83C04C}"/>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97E0F4AC-583B-13A1-F27D-E937441FAA47}"/>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Curve</a:t>
            </a:r>
          </a:p>
        </p:txBody>
      </p:sp>
      <p:sp>
        <p:nvSpPr>
          <p:cNvPr id="25" name="TextBox 24">
            <a:extLst>
              <a:ext uri="{FF2B5EF4-FFF2-40B4-BE49-F238E27FC236}">
                <a16:creationId xmlns:a16="http://schemas.microsoft.com/office/drawing/2014/main" id="{0118532B-C29F-D544-3CB3-04B80AA2F29C}"/>
              </a:ext>
            </a:extLst>
          </p:cNvPr>
          <p:cNvSpPr txBox="1"/>
          <p:nvPr/>
        </p:nvSpPr>
        <p:spPr>
          <a:xfrm>
            <a:off x="7091589" y="1712649"/>
            <a:ext cx="5229974" cy="2308324"/>
          </a:xfrm>
          <a:prstGeom prst="rect">
            <a:avLst/>
          </a:prstGeom>
          <a:noFill/>
        </p:spPr>
        <p:txBody>
          <a:bodyPr wrap="square">
            <a:spAutoFit/>
          </a:bodyPr>
          <a:lstStyle/>
          <a:p>
            <a:pPr algn="l"/>
            <a:r>
              <a:rPr lang="en-GB" sz="1600" b="0" i="0" u="none" strike="noStrike" baseline="0" dirty="0">
                <a:solidFill>
                  <a:srgbClr val="008000"/>
                </a:solidFill>
                <a:latin typeface="SFTT1000"/>
              </a:rPr>
              <a:t>&lt;Curve&gt;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b="0" i="0" u="none" strike="noStrike" baseline="0" dirty="0">
                <a:solidFill>
                  <a:srgbClr val="008000"/>
                </a:solidFill>
                <a:latin typeface="SFTT1000"/>
              </a:rPr>
              <a:t>&lt;Quotes&gt;</a:t>
            </a:r>
          </a:p>
          <a:p>
            <a:pPr lvl="2"/>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	…</a:t>
            </a:r>
          </a:p>
          <a:p>
            <a:pPr lvl="1"/>
            <a:r>
              <a:rPr lang="en-GB" sz="1600" b="0" i="0" u="none" strike="noStrike" baseline="0" dirty="0">
                <a:solidFill>
                  <a:srgbClr val="008000"/>
                </a:solidFill>
                <a:latin typeface="SFTT1000"/>
              </a:rPr>
              <a:t>	&lt;Quote&gt;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&lt;/Quotes&gt; </a:t>
            </a:r>
          </a:p>
          <a:p>
            <a:r>
              <a:rPr lang="en-GB" sz="1600" b="0" i="0" u="none" strike="noStrike" baseline="0" dirty="0">
                <a:solidFill>
                  <a:srgbClr val="008000"/>
                </a:solidFill>
                <a:latin typeface="SFTT1000"/>
              </a:rPr>
              <a:t>&lt;/Curve&gt;</a:t>
            </a:r>
          </a:p>
        </p:txBody>
      </p:sp>
      <p:sp>
        <p:nvSpPr>
          <p:cNvPr id="30" name="TextBox 29">
            <a:extLst>
              <a:ext uri="{FF2B5EF4-FFF2-40B4-BE49-F238E27FC236}">
                <a16:creationId xmlns:a16="http://schemas.microsoft.com/office/drawing/2014/main" id="{F4C6CC7E-1B55-7B84-9810-1884D5FCEA9D}"/>
              </a:ext>
            </a:extLst>
          </p:cNvPr>
          <p:cNvSpPr txBox="1"/>
          <p:nvPr/>
        </p:nvSpPr>
        <p:spPr>
          <a:xfrm>
            <a:off x="7173782" y="4384056"/>
            <a:ext cx="5229974" cy="2308324"/>
          </a:xfrm>
          <a:prstGeom prst="rect">
            <a:avLst/>
          </a:prstGeom>
          <a:noFill/>
        </p:spPr>
        <p:txBody>
          <a:bodyPr wrap="square">
            <a:spAutoFit/>
          </a:bodyPr>
          <a:lstStyle/>
          <a:p>
            <a:pPr algn="l"/>
            <a:r>
              <a:rPr lang="en-GB" sz="1600" b="0" i="0" u="none" strike="noStrike" baseline="0" dirty="0">
                <a:solidFill>
                  <a:srgbClr val="008000"/>
                </a:solidFill>
                <a:latin typeface="SFTT1000"/>
              </a:rPr>
              <a:t>&lt;Curve&gt;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Premium</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&lt;ExerciseType&gt;</a:t>
            </a:r>
            <a:r>
              <a:rPr lang="en-GB" sz="1600" dirty="0">
                <a:latin typeface="SFTT1000"/>
              </a:rPr>
              <a:t>European</a:t>
            </a:r>
            <a:r>
              <a:rPr lang="en-GB" sz="1600" b="0" i="0" u="none" strike="noStrike" baseline="0" dirty="0">
                <a:solidFill>
                  <a:srgbClr val="008000"/>
                </a:solidFill>
                <a:latin typeface="SFTT1000"/>
              </a:rPr>
              <a:t>&lt;/ExerciseType&gt;</a:t>
            </a:r>
          </a:p>
          <a:p>
            <a:pPr lvl="1"/>
            <a:r>
              <a:rPr lang="en-GB" sz="1600" b="0" i="0" u="none" strike="noStrike" baseline="0" dirty="0">
                <a:solidFill>
                  <a:srgbClr val="008000"/>
                </a:solidFill>
                <a:latin typeface="SFTT1000"/>
              </a:rPr>
              <a:t>&lt;Quotes&gt;</a:t>
            </a:r>
          </a:p>
          <a:p>
            <a:pPr lvl="2"/>
            <a:r>
              <a:rPr lang="en-GB" sz="1600" b="0" i="0" u="none" strike="noStrike" baseline="0" dirty="0">
                <a:solidFill>
                  <a:srgbClr val="008000"/>
                </a:solidFill>
                <a:latin typeface="SFTT1000"/>
              </a:rPr>
              <a:t>&lt;Quote&gt;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	…</a:t>
            </a:r>
          </a:p>
          <a:p>
            <a:pPr lvl="1"/>
            <a:r>
              <a:rPr lang="en-GB" sz="1600" b="0" i="0" u="none" strike="noStrike" baseline="0" dirty="0">
                <a:solidFill>
                  <a:srgbClr val="008000"/>
                </a:solidFill>
                <a:latin typeface="SFTT1000"/>
              </a:rPr>
              <a:t>	&lt;Quote&gt;</a:t>
            </a:r>
            <a:r>
              <a:rPr lang="en-GB" sz="1600" b="0" u="none" strike="noStrike" baseline="0" dirty="0">
                <a:solidFill>
                  <a:schemeClr val="accent4"/>
                </a:solidFill>
                <a:latin typeface="SFTT1000"/>
              </a:rPr>
              <a:t>[</a:t>
            </a:r>
            <a:r>
              <a:rPr lang="en-GB" sz="1600" b="0" i="1" u="none" strike="noStrike" baseline="0" dirty="0">
                <a:solidFill>
                  <a:schemeClr val="accent4"/>
                </a:solidFill>
                <a:latin typeface="SFTT1000"/>
              </a:rPr>
              <a:t>Quote Reference</a:t>
            </a:r>
            <a:r>
              <a:rPr lang="en-GB" sz="1600" b="0" u="none" strike="noStrike" baseline="0" dirty="0">
                <a:solidFill>
                  <a:schemeClr val="accent4"/>
                </a:solidFill>
                <a:latin typeface="SFTT1000"/>
              </a:rPr>
              <a:t>]</a:t>
            </a:r>
            <a:r>
              <a:rPr lang="en-GB" sz="1600" b="0" i="0" u="none" strike="noStrike" baseline="0" dirty="0">
                <a:solidFill>
                  <a:srgbClr val="008000"/>
                </a:solidFill>
                <a:latin typeface="SFTT1000"/>
              </a:rPr>
              <a:t>&lt;/Quote&gt;</a:t>
            </a:r>
          </a:p>
          <a:p>
            <a:pPr lvl="1"/>
            <a:r>
              <a:rPr lang="en-GB" sz="1600" b="0" i="0" u="none" strike="noStrike" baseline="0" dirty="0">
                <a:solidFill>
                  <a:srgbClr val="008000"/>
                </a:solidFill>
                <a:latin typeface="SFTT1000"/>
              </a:rPr>
              <a:t>&lt;/Quotes&gt; </a:t>
            </a:r>
          </a:p>
          <a:p>
            <a:r>
              <a:rPr lang="en-GB" sz="1600" b="0" i="0" u="none" strike="noStrike" baseline="0" dirty="0">
                <a:solidFill>
                  <a:srgbClr val="008000"/>
                </a:solidFill>
                <a:latin typeface="SFTT1000"/>
              </a:rPr>
              <a:t>&lt;/Curve&gt;</a:t>
            </a:r>
          </a:p>
        </p:txBody>
      </p:sp>
      <p:pic>
        <p:nvPicPr>
          <p:cNvPr id="4" name="Picture 3">
            <a:extLst>
              <a:ext uri="{FF2B5EF4-FFF2-40B4-BE49-F238E27FC236}">
                <a16:creationId xmlns:a16="http://schemas.microsoft.com/office/drawing/2014/main" id="{2348C580-0D71-8EDF-9E0D-A4C1C9E70D0B}"/>
              </a:ext>
            </a:extLst>
          </p:cNvPr>
          <p:cNvPicPr>
            <a:picLocks noChangeAspect="1"/>
          </p:cNvPicPr>
          <p:nvPr/>
        </p:nvPicPr>
        <p:blipFill>
          <a:blip r:embed="rId3"/>
          <a:stretch>
            <a:fillRect/>
          </a:stretch>
        </p:blipFill>
        <p:spPr>
          <a:xfrm>
            <a:off x="286429" y="2687029"/>
            <a:ext cx="6887353" cy="3123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B359A0-C496-4175-1FD7-D3C3B641E06E}"/>
                  </a:ext>
                </a:extLst>
              </p:cNvPr>
              <p:cNvSpPr txBox="1"/>
              <p:nvPr/>
            </p:nvSpPr>
            <p:spPr>
              <a:xfrm>
                <a:off x="2702061" y="1945464"/>
                <a:ext cx="1788567"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𝐴𝑇𝑀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𝐾</m:t>
                      </m:r>
                    </m:oMath>
                  </m:oMathPara>
                </a14:m>
                <a:endParaRPr lang="en-GB" dirty="0"/>
              </a:p>
            </p:txBody>
          </p:sp>
        </mc:Choice>
        <mc:Fallback xmlns="">
          <p:sp>
            <p:nvSpPr>
              <p:cNvPr id="5" name="TextBox 4">
                <a:extLst>
                  <a:ext uri="{FF2B5EF4-FFF2-40B4-BE49-F238E27FC236}">
                    <a16:creationId xmlns:a16="http://schemas.microsoft.com/office/drawing/2014/main" id="{54B359A0-C496-4175-1FD7-D3C3B641E06E}"/>
                  </a:ext>
                </a:extLst>
              </p:cNvPr>
              <p:cNvSpPr txBox="1">
                <a:spLocks noRot="1" noChangeAspect="1" noMove="1" noResize="1" noEditPoints="1" noAdjustHandles="1" noChangeArrowheads="1" noChangeShapeType="1" noTextEdit="1"/>
              </p:cNvSpPr>
              <p:nvPr/>
            </p:nvSpPr>
            <p:spPr>
              <a:xfrm>
                <a:off x="2702061" y="1945464"/>
                <a:ext cx="1788567" cy="289182"/>
              </a:xfrm>
              <a:prstGeom prst="rect">
                <a:avLst/>
              </a:prstGeom>
              <a:blipFill>
                <a:blip r:embed="rId4"/>
                <a:stretch>
                  <a:fillRect l="-1361" r="-2381" b="-12500"/>
                </a:stretch>
              </a:blipFill>
            </p:spPr>
            <p:txBody>
              <a:bodyPr/>
              <a:lstStyle/>
              <a:p>
                <a:r>
                  <a:rPr lang="en-GB">
                    <a:noFill/>
                  </a:rPr>
                  <a:t> </a:t>
                </a:r>
              </a:p>
            </p:txBody>
          </p:sp>
        </mc:Fallback>
      </mc:AlternateContent>
      <p:cxnSp>
        <p:nvCxnSpPr>
          <p:cNvPr id="10" name="Straight Connector 9">
            <a:extLst>
              <a:ext uri="{FF2B5EF4-FFF2-40B4-BE49-F238E27FC236}">
                <a16:creationId xmlns:a16="http://schemas.microsoft.com/office/drawing/2014/main" id="{E7D5403E-E36C-9B11-20E3-E015CD9586E4}"/>
              </a:ext>
            </a:extLst>
          </p:cNvPr>
          <p:cNvCxnSpPr>
            <a:cxnSpLocks/>
          </p:cNvCxnSpPr>
          <p:nvPr/>
        </p:nvCxnSpPr>
        <p:spPr>
          <a:xfrm>
            <a:off x="7434590" y="3946171"/>
            <a:ext cx="43936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8B6D7F-300A-C3BA-81A7-ACE68FEC614A}"/>
              </a:ext>
            </a:extLst>
          </p:cNvPr>
          <p:cNvSpPr txBox="1"/>
          <p:nvPr/>
        </p:nvSpPr>
        <p:spPr>
          <a:xfrm>
            <a:off x="9306169" y="3743118"/>
            <a:ext cx="482600" cy="338554"/>
          </a:xfrm>
          <a:prstGeom prst="rect">
            <a:avLst/>
          </a:prstGeom>
          <a:solidFill>
            <a:schemeClr val="bg1"/>
          </a:solidFill>
        </p:spPr>
        <p:txBody>
          <a:bodyPr wrap="square" rtlCol="0">
            <a:spAutoFit/>
          </a:bodyPr>
          <a:lstStyle/>
          <a:p>
            <a:pPr algn="ctr"/>
            <a:r>
              <a:rPr lang="en-GB" sz="1600" dirty="0"/>
              <a:t>OR</a:t>
            </a:r>
          </a:p>
        </p:txBody>
      </p:sp>
      <p:sp>
        <p:nvSpPr>
          <p:cNvPr id="39" name="TextBox 38">
            <a:extLst>
              <a:ext uri="{FF2B5EF4-FFF2-40B4-BE49-F238E27FC236}">
                <a16:creationId xmlns:a16="http://schemas.microsoft.com/office/drawing/2014/main" id="{C2940C0C-F528-7757-44F2-CB0318B95309}"/>
              </a:ext>
            </a:extLst>
          </p:cNvPr>
          <p:cNvSpPr txBox="1"/>
          <p:nvPr/>
        </p:nvSpPr>
        <p:spPr>
          <a:xfrm>
            <a:off x="6688476" y="4130836"/>
            <a:ext cx="639976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a:t>
            </a:r>
            <a:r>
              <a:rPr lang="en-US" sz="1400" dirty="0">
                <a:solidFill>
                  <a:schemeClr val="accent3"/>
                </a:solidFill>
                <a:latin typeface="SFTT1200"/>
              </a:rPr>
              <a:t>PRICE</a:t>
            </a:r>
            <a:r>
              <a:rPr lang="en-US" sz="1400" b="0" i="0" u="none" strike="noStrike" baseline="0" dirty="0">
                <a:solidFill>
                  <a:schemeClr val="accent3"/>
                </a:solidFill>
                <a:latin typeface="SFTT1200"/>
              </a:rPr>
              <a:t>/[NAME]/[CCY]/[EXPIRY]/[</a:t>
            </a:r>
            <a:r>
              <a:rPr lang="en-US" sz="1400" b="0" i="0" u="none" strike="noStrike" baseline="0" dirty="0">
                <a:solidFill>
                  <a:schemeClr val="accent2">
                    <a:lumMod val="40000"/>
                    <a:lumOff val="60000"/>
                  </a:schemeClr>
                </a:solidFill>
                <a:latin typeface="SFTT1200"/>
              </a:rPr>
              <a:t>ATM|ATMF</a:t>
            </a:r>
            <a:r>
              <a:rPr lang="en-US" sz="1400" b="0" i="0" u="none" strike="noStrike" baseline="0" dirty="0">
                <a:solidFill>
                  <a:schemeClr val="accent3"/>
                </a:solidFill>
                <a:latin typeface="SFTT1200"/>
              </a:rPr>
              <a:t>]/[</a:t>
            </a:r>
            <a:r>
              <a:rPr lang="en-US" sz="1400" b="0" i="0" u="none" strike="noStrike" baseline="0" dirty="0">
                <a:solidFill>
                  <a:schemeClr val="accent2">
                    <a:lumMod val="40000"/>
                    <a:lumOff val="60000"/>
                  </a:schemeClr>
                </a:solidFill>
                <a:latin typeface="SFTT1200"/>
              </a:rPr>
              <a:t>C|P</a:t>
            </a:r>
            <a:r>
              <a:rPr lang="en-US" sz="1400" b="0" i="0" u="none" strike="noStrike" baseline="0" dirty="0">
                <a:solidFill>
                  <a:schemeClr val="accent3"/>
                </a:solidFill>
                <a:latin typeface="SFTT1200"/>
              </a:rPr>
              <a:t>]</a:t>
            </a:r>
            <a:endParaRPr lang="en-GB" sz="1400" dirty="0">
              <a:solidFill>
                <a:schemeClr val="accent3"/>
              </a:solidFill>
            </a:endParaRPr>
          </a:p>
        </p:txBody>
      </p:sp>
      <p:sp>
        <p:nvSpPr>
          <p:cNvPr id="40" name="TextBox 39">
            <a:extLst>
              <a:ext uri="{FF2B5EF4-FFF2-40B4-BE49-F238E27FC236}">
                <a16:creationId xmlns:a16="http://schemas.microsoft.com/office/drawing/2014/main" id="{7A1A411C-0930-DBF9-A983-E9BDB68ACD6D}"/>
              </a:ext>
            </a:extLst>
          </p:cNvPr>
          <p:cNvSpPr txBox="1"/>
          <p:nvPr/>
        </p:nvSpPr>
        <p:spPr>
          <a:xfrm>
            <a:off x="6349429" y="1461900"/>
            <a:ext cx="5985196"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a:t>
            </a:r>
            <a:r>
              <a:rPr lang="en-US" sz="1400" b="0" i="0" u="none" strike="noStrike" baseline="0" dirty="0">
                <a:solidFill>
                  <a:schemeClr val="accent2">
                    <a:lumMod val="40000"/>
                    <a:lumOff val="60000"/>
                  </a:schemeClr>
                </a:solidFill>
                <a:latin typeface="SFTT1200"/>
              </a:rPr>
              <a:t>ATM|ATMF</a:t>
            </a:r>
            <a:r>
              <a:rPr lang="en-US" sz="1400" b="0" i="0" u="none" strike="noStrike" baseline="0" dirty="0">
                <a:solidFill>
                  <a:schemeClr val="accent3"/>
                </a:solidFill>
                <a:latin typeface="SFTT1200"/>
              </a:rPr>
              <a:t>]</a:t>
            </a:r>
            <a:endParaRPr lang="en-GB" sz="1400" dirty="0">
              <a:solidFill>
                <a:schemeClr val="accent3"/>
              </a:solidFill>
            </a:endParaRPr>
          </a:p>
        </p:txBody>
      </p:sp>
    </p:spTree>
    <p:extLst>
      <p:ext uri="{BB962C8B-B14F-4D97-AF65-F5344CB8AC3E}">
        <p14:creationId xmlns:p14="http://schemas.microsoft.com/office/powerpoint/2010/main" val="2230205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F99-67A9-035F-375A-A385BA3C0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2EEA1-EDCD-A6ED-9D6D-60575F86D42E}"/>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783204E1-679F-4835-247E-9E70A039CE83}"/>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D51C6D98-8135-E5D5-EF4C-2DE8BC1EC44F}"/>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Strike Surface</a:t>
            </a:r>
          </a:p>
        </p:txBody>
      </p:sp>
      <p:sp>
        <p:nvSpPr>
          <p:cNvPr id="25" name="TextBox 24">
            <a:extLst>
              <a:ext uri="{FF2B5EF4-FFF2-40B4-BE49-F238E27FC236}">
                <a16:creationId xmlns:a16="http://schemas.microsoft.com/office/drawing/2014/main" id="{A3537333-0473-118E-7779-DE00739C564C}"/>
              </a:ext>
            </a:extLst>
          </p:cNvPr>
          <p:cNvSpPr txBox="1"/>
          <p:nvPr/>
        </p:nvSpPr>
        <p:spPr>
          <a:xfrm>
            <a:off x="7050832" y="1853106"/>
            <a:ext cx="5229974" cy="1569660"/>
          </a:xfrm>
          <a:prstGeom prst="rect">
            <a:avLst/>
          </a:prstGeom>
          <a:noFill/>
        </p:spPr>
        <p:txBody>
          <a:bodyPr wrap="square">
            <a:spAutoFit/>
          </a:bodyPr>
          <a:lstStyle/>
          <a:p>
            <a:pPr algn="l"/>
            <a:r>
              <a:rPr lang="en-GB" sz="1600" b="0" i="0" u="none" strike="noStrike" baseline="0" dirty="0">
                <a:solidFill>
                  <a:srgbClr val="008000"/>
                </a:solidFill>
                <a:latin typeface="SFTT1000"/>
              </a:rPr>
              <a:t>&lt;StrikeSurface&gt;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&lt;Strikes&gt;</a:t>
            </a:r>
            <a:r>
              <a:rPr lang="en-GB" sz="1600" dirty="0">
                <a:solidFill>
                  <a:schemeClr val="accent3">
                    <a:lumMod val="40000"/>
                    <a:lumOff val="60000"/>
                  </a:schemeClr>
                </a:solidFill>
                <a:latin typeface="SFTT1000"/>
              </a:rPr>
              <a:t>2000,2500,3000,3500,4000 </a:t>
            </a:r>
            <a:r>
              <a:rPr lang="en-GB" sz="1600" dirty="0">
                <a:solidFill>
                  <a:srgbClr val="008000"/>
                </a:solidFill>
                <a:latin typeface="SFTT1000"/>
              </a:rPr>
              <a:t>&lt;/Strikes&gt;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3M,6M,20250601,20260601</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&lt;/StrikeSurface&gt;</a:t>
            </a:r>
          </a:p>
        </p:txBody>
      </p:sp>
      <p:sp>
        <p:nvSpPr>
          <p:cNvPr id="30" name="TextBox 29">
            <a:extLst>
              <a:ext uri="{FF2B5EF4-FFF2-40B4-BE49-F238E27FC236}">
                <a16:creationId xmlns:a16="http://schemas.microsoft.com/office/drawing/2014/main" id="{F5CFF4E3-DB70-2CCD-4D56-7BCEF1E160DB}"/>
              </a:ext>
            </a:extLst>
          </p:cNvPr>
          <p:cNvSpPr txBox="1"/>
          <p:nvPr/>
        </p:nvSpPr>
        <p:spPr>
          <a:xfrm>
            <a:off x="7110125" y="4237210"/>
            <a:ext cx="5229974" cy="1569660"/>
          </a:xfrm>
          <a:prstGeom prst="rect">
            <a:avLst/>
          </a:prstGeom>
          <a:noFill/>
        </p:spPr>
        <p:txBody>
          <a:bodyPr wrap="square">
            <a:spAutoFit/>
          </a:bodyPr>
          <a:lstStyle/>
          <a:p>
            <a:pPr algn="l"/>
            <a:r>
              <a:rPr lang="en-GB" sz="1600" b="0" i="0" u="none" strike="noStrike" baseline="0" dirty="0">
                <a:solidFill>
                  <a:srgbClr val="008000"/>
                </a:solidFill>
                <a:latin typeface="SFTT1000"/>
              </a:rPr>
              <a:t>&lt; StrikeSurface&gt;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Premium</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&lt;ExerciseType&gt;</a:t>
            </a:r>
            <a:r>
              <a:rPr lang="en-GB" sz="1600" dirty="0">
                <a:latin typeface="SFTT1000"/>
              </a:rPr>
              <a:t>European</a:t>
            </a:r>
            <a:r>
              <a:rPr lang="en-GB" sz="1600" b="0" i="0" u="none" strike="noStrike" baseline="0" dirty="0">
                <a:solidFill>
                  <a:srgbClr val="008000"/>
                </a:solidFill>
                <a:latin typeface="SFTT1000"/>
              </a:rPr>
              <a:t>&lt;/ExerciseType&gt;</a:t>
            </a:r>
          </a:p>
          <a:p>
            <a:pPr lvl="1"/>
            <a:r>
              <a:rPr lang="en-GB" sz="1600" dirty="0">
                <a:solidFill>
                  <a:srgbClr val="008000"/>
                </a:solidFill>
                <a:latin typeface="SFTT1000"/>
              </a:rPr>
              <a:t>&lt;Strikes&gt;</a:t>
            </a:r>
            <a:r>
              <a:rPr lang="en-GB" sz="1600" dirty="0">
                <a:solidFill>
                  <a:schemeClr val="accent3">
                    <a:lumMod val="40000"/>
                    <a:lumOff val="60000"/>
                  </a:schemeClr>
                </a:solidFill>
                <a:latin typeface="SFTT1000"/>
              </a:rPr>
              <a:t>*</a:t>
            </a:r>
            <a:r>
              <a:rPr lang="en-GB" sz="1600" dirty="0">
                <a:solidFill>
                  <a:srgbClr val="008000"/>
                </a:solidFill>
                <a:latin typeface="SFTT1000"/>
              </a:rPr>
              <a:t> &lt;/Strikes&gt;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p>
          <a:p>
            <a:r>
              <a:rPr lang="en-GB" sz="1600" b="0" i="0" u="none" strike="noStrike" baseline="0" dirty="0">
                <a:solidFill>
                  <a:srgbClr val="008000"/>
                </a:solidFill>
                <a:latin typeface="SFTT1000"/>
              </a:rPr>
              <a:t>&lt;/StrikeSurface&gt;</a:t>
            </a:r>
          </a:p>
        </p:txBody>
      </p:sp>
      <p:cxnSp>
        <p:nvCxnSpPr>
          <p:cNvPr id="10" name="Straight Connector 9">
            <a:extLst>
              <a:ext uri="{FF2B5EF4-FFF2-40B4-BE49-F238E27FC236}">
                <a16:creationId xmlns:a16="http://schemas.microsoft.com/office/drawing/2014/main" id="{7BAD9377-C10C-30EE-3FA4-0675CF0AE9C0}"/>
              </a:ext>
            </a:extLst>
          </p:cNvPr>
          <p:cNvCxnSpPr>
            <a:cxnSpLocks/>
          </p:cNvCxnSpPr>
          <p:nvPr/>
        </p:nvCxnSpPr>
        <p:spPr>
          <a:xfrm>
            <a:off x="7115450" y="3665061"/>
            <a:ext cx="43936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0D113B-9D3C-8E64-4964-BC960AC5525D}"/>
              </a:ext>
            </a:extLst>
          </p:cNvPr>
          <p:cNvSpPr txBox="1"/>
          <p:nvPr/>
        </p:nvSpPr>
        <p:spPr>
          <a:xfrm>
            <a:off x="9282596" y="3493063"/>
            <a:ext cx="482600" cy="338554"/>
          </a:xfrm>
          <a:prstGeom prst="rect">
            <a:avLst/>
          </a:prstGeom>
          <a:solidFill>
            <a:schemeClr val="bg1"/>
          </a:solidFill>
        </p:spPr>
        <p:txBody>
          <a:bodyPr wrap="square" rtlCol="0">
            <a:spAutoFit/>
          </a:bodyPr>
          <a:lstStyle/>
          <a:p>
            <a:pPr algn="ctr"/>
            <a:r>
              <a:rPr lang="en-GB" sz="1600" dirty="0"/>
              <a:t>OR</a:t>
            </a:r>
          </a:p>
        </p:txBody>
      </p:sp>
      <p:pic>
        <p:nvPicPr>
          <p:cNvPr id="6" name="Picture 5">
            <a:extLst>
              <a:ext uri="{FF2B5EF4-FFF2-40B4-BE49-F238E27FC236}">
                <a16:creationId xmlns:a16="http://schemas.microsoft.com/office/drawing/2014/main" id="{3B1A4B4B-5466-B5A8-A4D5-4E2F93180427}"/>
              </a:ext>
            </a:extLst>
          </p:cNvPr>
          <p:cNvPicPr>
            <a:picLocks noChangeAspect="1"/>
          </p:cNvPicPr>
          <p:nvPr/>
        </p:nvPicPr>
        <p:blipFill>
          <a:blip r:embed="rId3"/>
          <a:stretch>
            <a:fillRect/>
          </a:stretch>
        </p:blipFill>
        <p:spPr>
          <a:xfrm>
            <a:off x="48284" y="1568738"/>
            <a:ext cx="6820304" cy="46873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53BF3A-FB60-605F-8171-E462ADB0E077}"/>
                  </a:ext>
                </a:extLst>
              </p:cNvPr>
              <p:cNvSpPr txBox="1"/>
              <p:nvPr/>
            </p:nvSpPr>
            <p:spPr>
              <a:xfrm>
                <a:off x="2720763" y="1570294"/>
                <a:ext cx="42171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0F53BF3A-FB60-605F-8171-E462ADB0E077}"/>
                  </a:ext>
                </a:extLst>
              </p:cNvPr>
              <p:cNvSpPr txBox="1">
                <a:spLocks noRot="1" noChangeAspect="1" noMove="1" noResize="1" noEditPoints="1" noAdjustHandles="1" noChangeArrowheads="1" noChangeShapeType="1" noTextEdit="1"/>
              </p:cNvSpPr>
              <p:nvPr/>
            </p:nvSpPr>
            <p:spPr>
              <a:xfrm>
                <a:off x="2720763" y="1570294"/>
                <a:ext cx="421718" cy="289182"/>
              </a:xfrm>
              <a:prstGeom prst="rect">
                <a:avLst/>
              </a:prstGeom>
              <a:blipFill>
                <a:blip r:embed="rId4"/>
                <a:stretch>
                  <a:fillRect l="-7246" r="-2899" b="-12766"/>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107B651E-FDFA-6D29-89A1-DB61B93887BD}"/>
              </a:ext>
            </a:extLst>
          </p:cNvPr>
          <p:cNvSpPr txBox="1"/>
          <p:nvPr/>
        </p:nvSpPr>
        <p:spPr>
          <a:xfrm>
            <a:off x="7381566" y="5893887"/>
            <a:ext cx="6179575"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EQUITY_OPTION/PRICE/[NAME]/[CURRENCY]/*/[STRIKE]</a:t>
            </a:r>
            <a:endParaRPr lang="en-GB" sz="1200" dirty="0">
              <a:solidFill>
                <a:schemeClr val="accent1"/>
              </a:solidFill>
            </a:endParaRPr>
          </a:p>
        </p:txBody>
      </p:sp>
      <p:sp>
        <p:nvSpPr>
          <p:cNvPr id="9" name="TextBox 8">
            <a:extLst>
              <a:ext uri="{FF2B5EF4-FFF2-40B4-BE49-F238E27FC236}">
                <a16:creationId xmlns:a16="http://schemas.microsoft.com/office/drawing/2014/main" id="{4E4F8BAA-6B58-A077-81CF-C7757158E63F}"/>
              </a:ext>
            </a:extLst>
          </p:cNvPr>
          <p:cNvSpPr txBox="1"/>
          <p:nvPr/>
        </p:nvSpPr>
        <p:spPr>
          <a:xfrm>
            <a:off x="7756480" y="4065491"/>
            <a:ext cx="6179575"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EQUITY_OPTION/PRICE/[NAME]/[CURRENCY]/[EXPIRY]/*</a:t>
            </a:r>
            <a:endParaRPr lang="en-GB" sz="1200" dirty="0">
              <a:solidFill>
                <a:schemeClr val="accent1"/>
              </a:solidFill>
            </a:endParaRPr>
          </a:p>
        </p:txBody>
      </p:sp>
      <p:sp>
        <p:nvSpPr>
          <p:cNvPr id="12" name="TextBox 11">
            <a:extLst>
              <a:ext uri="{FF2B5EF4-FFF2-40B4-BE49-F238E27FC236}">
                <a16:creationId xmlns:a16="http://schemas.microsoft.com/office/drawing/2014/main" id="{3F50741D-AA44-CD71-36AB-F6105636DDCD}"/>
              </a:ext>
            </a:extLst>
          </p:cNvPr>
          <p:cNvSpPr txBox="1"/>
          <p:nvPr/>
        </p:nvSpPr>
        <p:spPr>
          <a:xfrm>
            <a:off x="3328975" y="5865422"/>
            <a:ext cx="4052592" cy="276999"/>
          </a:xfrm>
          <a:prstGeom prst="rect">
            <a:avLst/>
          </a:prstGeom>
          <a:noFill/>
        </p:spPr>
        <p:txBody>
          <a:bodyPr wrap="square" rtlCol="0">
            <a:spAutoFit/>
          </a:bodyPr>
          <a:lstStyle/>
          <a:p>
            <a:r>
              <a:rPr lang="en-US" sz="1200" b="0" i="0" u="none" strike="noStrike" baseline="0" dirty="0">
                <a:solidFill>
                  <a:schemeClr val="accent1"/>
                </a:solidFill>
                <a:latin typeface="SFTT1200"/>
              </a:rPr>
              <a:t>EQUITY_OPTION/PRICE/[NAME]/[CURRENCY]/*/*</a:t>
            </a:r>
            <a:endParaRPr lang="en-GB" sz="1200" dirty="0">
              <a:solidFill>
                <a:schemeClr val="accent1"/>
              </a:solidFill>
            </a:endParaRPr>
          </a:p>
        </p:txBody>
      </p:sp>
      <p:cxnSp>
        <p:nvCxnSpPr>
          <p:cNvPr id="15" name="Straight Arrow Connector 14">
            <a:extLst>
              <a:ext uri="{FF2B5EF4-FFF2-40B4-BE49-F238E27FC236}">
                <a16:creationId xmlns:a16="http://schemas.microsoft.com/office/drawing/2014/main" id="{1E27398D-6E18-3B09-3AFE-D89803D46128}"/>
              </a:ext>
            </a:extLst>
          </p:cNvPr>
          <p:cNvCxnSpPr>
            <a:cxnSpLocks/>
          </p:cNvCxnSpPr>
          <p:nvPr/>
        </p:nvCxnSpPr>
        <p:spPr>
          <a:xfrm flipH="1">
            <a:off x="8627806" y="4324865"/>
            <a:ext cx="843431" cy="65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8F382A-3FF9-0A00-1853-EA24BDB58DCC}"/>
              </a:ext>
            </a:extLst>
          </p:cNvPr>
          <p:cNvCxnSpPr>
            <a:cxnSpLocks/>
          </p:cNvCxnSpPr>
          <p:nvPr/>
        </p:nvCxnSpPr>
        <p:spPr>
          <a:xfrm flipH="1" flipV="1">
            <a:off x="8627806" y="5423910"/>
            <a:ext cx="679057" cy="46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E3D3B042-D3AF-4790-0500-A6BE7ECBB757}"/>
              </a:ext>
            </a:extLst>
          </p:cNvPr>
          <p:cNvSpPr/>
          <p:nvPr/>
        </p:nvSpPr>
        <p:spPr>
          <a:xfrm>
            <a:off x="7395907" y="5074101"/>
            <a:ext cx="236850" cy="4028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1" name="Straight Arrow Connector 30">
            <a:extLst>
              <a:ext uri="{FF2B5EF4-FFF2-40B4-BE49-F238E27FC236}">
                <a16:creationId xmlns:a16="http://schemas.microsoft.com/office/drawing/2014/main" id="{4636D807-E2C4-5223-0514-B4169A2747D5}"/>
              </a:ext>
            </a:extLst>
          </p:cNvPr>
          <p:cNvCxnSpPr>
            <a:cxnSpLocks/>
          </p:cNvCxnSpPr>
          <p:nvPr/>
        </p:nvCxnSpPr>
        <p:spPr>
          <a:xfrm flipV="1">
            <a:off x="5176683" y="5222461"/>
            <a:ext cx="1977687" cy="625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ABD5A95-9C94-5200-8A21-814DAACB030E}"/>
              </a:ext>
            </a:extLst>
          </p:cNvPr>
          <p:cNvSpPr txBox="1"/>
          <p:nvPr/>
        </p:nvSpPr>
        <p:spPr>
          <a:xfrm>
            <a:off x="7243502" y="2855933"/>
            <a:ext cx="512978" cy="307777"/>
          </a:xfrm>
          <a:prstGeom prst="rect">
            <a:avLst/>
          </a:prstGeom>
          <a:noFill/>
        </p:spPr>
        <p:txBody>
          <a:bodyPr wrap="square" rtlCol="0">
            <a:spAutoFit/>
          </a:bodyPr>
          <a:lstStyle/>
          <a:p>
            <a:r>
              <a:rPr lang="en-GB" sz="1400" dirty="0">
                <a:solidFill>
                  <a:schemeClr val="accent1"/>
                </a:solidFill>
              </a:rPr>
              <a:t>m</a:t>
            </a:r>
          </a:p>
        </p:txBody>
      </p:sp>
      <p:sp>
        <p:nvSpPr>
          <p:cNvPr id="36" name="TextBox 35">
            <a:extLst>
              <a:ext uri="{FF2B5EF4-FFF2-40B4-BE49-F238E27FC236}">
                <a16:creationId xmlns:a16="http://schemas.microsoft.com/office/drawing/2014/main" id="{78042F3D-5EAD-B651-D170-F39004733F1C}"/>
              </a:ext>
            </a:extLst>
          </p:cNvPr>
          <p:cNvSpPr txBox="1"/>
          <p:nvPr/>
        </p:nvSpPr>
        <p:spPr>
          <a:xfrm>
            <a:off x="7243502" y="2575259"/>
            <a:ext cx="512978" cy="307777"/>
          </a:xfrm>
          <a:prstGeom prst="rect">
            <a:avLst/>
          </a:prstGeom>
          <a:noFill/>
        </p:spPr>
        <p:txBody>
          <a:bodyPr wrap="square" rtlCol="0">
            <a:spAutoFit/>
          </a:bodyPr>
          <a:lstStyle/>
          <a:p>
            <a:r>
              <a:rPr lang="en-GB" sz="1400" dirty="0">
                <a:solidFill>
                  <a:schemeClr val="accent1"/>
                </a:solidFill>
              </a:rPr>
              <a:t>n</a:t>
            </a:r>
          </a:p>
        </p:txBody>
      </p:sp>
      <p:sp>
        <p:nvSpPr>
          <p:cNvPr id="37" name="TextBox 36">
            <a:extLst>
              <a:ext uri="{FF2B5EF4-FFF2-40B4-BE49-F238E27FC236}">
                <a16:creationId xmlns:a16="http://schemas.microsoft.com/office/drawing/2014/main" id="{C919346F-1C40-3EFA-8376-897C62F68840}"/>
              </a:ext>
            </a:extLst>
          </p:cNvPr>
          <p:cNvSpPr txBox="1"/>
          <p:nvPr/>
        </p:nvSpPr>
        <p:spPr>
          <a:xfrm>
            <a:off x="2094187" y="4867124"/>
            <a:ext cx="512978" cy="307777"/>
          </a:xfrm>
          <a:prstGeom prst="rect">
            <a:avLst/>
          </a:prstGeom>
          <a:noFill/>
        </p:spPr>
        <p:txBody>
          <a:bodyPr wrap="square" rtlCol="0">
            <a:spAutoFit/>
          </a:bodyPr>
          <a:lstStyle/>
          <a:p>
            <a:r>
              <a:rPr lang="en-GB" sz="1400" dirty="0">
                <a:solidFill>
                  <a:schemeClr val="accent5"/>
                </a:solidFill>
              </a:rPr>
              <a:t>n</a:t>
            </a:r>
          </a:p>
        </p:txBody>
      </p:sp>
      <p:sp>
        <p:nvSpPr>
          <p:cNvPr id="38" name="TextBox 37">
            <a:extLst>
              <a:ext uri="{FF2B5EF4-FFF2-40B4-BE49-F238E27FC236}">
                <a16:creationId xmlns:a16="http://schemas.microsoft.com/office/drawing/2014/main" id="{D4646B38-5FDC-22E5-CEE8-C3CD53EF700A}"/>
              </a:ext>
            </a:extLst>
          </p:cNvPr>
          <p:cNvSpPr txBox="1"/>
          <p:nvPr/>
        </p:nvSpPr>
        <p:spPr>
          <a:xfrm>
            <a:off x="3297934" y="4867123"/>
            <a:ext cx="512978" cy="307777"/>
          </a:xfrm>
          <a:prstGeom prst="rect">
            <a:avLst/>
          </a:prstGeom>
          <a:noFill/>
        </p:spPr>
        <p:txBody>
          <a:bodyPr wrap="square" rtlCol="0">
            <a:spAutoFit/>
          </a:bodyPr>
          <a:lstStyle/>
          <a:p>
            <a:r>
              <a:rPr lang="en-GB" sz="1400" dirty="0">
                <a:solidFill>
                  <a:schemeClr val="accent5"/>
                </a:solidFill>
              </a:rPr>
              <a:t>m</a:t>
            </a:r>
          </a:p>
        </p:txBody>
      </p:sp>
      <p:cxnSp>
        <p:nvCxnSpPr>
          <p:cNvPr id="42" name="Straight Arrow Connector 41">
            <a:extLst>
              <a:ext uri="{FF2B5EF4-FFF2-40B4-BE49-F238E27FC236}">
                <a16:creationId xmlns:a16="http://schemas.microsoft.com/office/drawing/2014/main" id="{E66027C9-2455-4E4B-27B5-E431DA0772AC}"/>
              </a:ext>
            </a:extLst>
          </p:cNvPr>
          <p:cNvCxnSpPr>
            <a:cxnSpLocks/>
          </p:cNvCxnSpPr>
          <p:nvPr/>
        </p:nvCxnSpPr>
        <p:spPr>
          <a:xfrm flipV="1">
            <a:off x="2720763" y="4195633"/>
            <a:ext cx="2520115" cy="1611237"/>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5" name="Straight Arrow Connector 44">
            <a:extLst>
              <a:ext uri="{FF2B5EF4-FFF2-40B4-BE49-F238E27FC236}">
                <a16:creationId xmlns:a16="http://schemas.microsoft.com/office/drawing/2014/main" id="{D2F23A19-6A4A-7534-CABF-25CDFD0D9944}"/>
              </a:ext>
            </a:extLst>
          </p:cNvPr>
          <p:cNvCxnSpPr>
            <a:cxnSpLocks/>
          </p:cNvCxnSpPr>
          <p:nvPr/>
        </p:nvCxnSpPr>
        <p:spPr>
          <a:xfrm flipH="1" flipV="1">
            <a:off x="634392" y="3532030"/>
            <a:ext cx="2035577" cy="229693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47" name="TextBox 46">
            <a:extLst>
              <a:ext uri="{FF2B5EF4-FFF2-40B4-BE49-F238E27FC236}">
                <a16:creationId xmlns:a16="http://schemas.microsoft.com/office/drawing/2014/main" id="{B06007E6-A027-130A-C6F1-2ED61DBD4ED1}"/>
              </a:ext>
            </a:extLst>
          </p:cNvPr>
          <p:cNvSpPr txBox="1"/>
          <p:nvPr/>
        </p:nvSpPr>
        <p:spPr>
          <a:xfrm>
            <a:off x="2211685" y="4445716"/>
            <a:ext cx="1562274" cy="307777"/>
          </a:xfrm>
          <a:prstGeom prst="rect">
            <a:avLst/>
          </a:prstGeom>
          <a:noFill/>
        </p:spPr>
        <p:txBody>
          <a:bodyPr wrap="square" rtlCol="0">
            <a:spAutoFit/>
          </a:bodyPr>
          <a:lstStyle/>
          <a:p>
            <a:r>
              <a:rPr lang="en-GB" sz="1400" dirty="0">
                <a:solidFill>
                  <a:schemeClr val="bg1"/>
                </a:solidFill>
              </a:rPr>
              <a:t>n x m Quotes</a:t>
            </a:r>
          </a:p>
        </p:txBody>
      </p:sp>
      <p:sp>
        <p:nvSpPr>
          <p:cNvPr id="52" name="TextBox 51">
            <a:extLst>
              <a:ext uri="{FF2B5EF4-FFF2-40B4-BE49-F238E27FC236}">
                <a16:creationId xmlns:a16="http://schemas.microsoft.com/office/drawing/2014/main" id="{D0B6D42B-3445-3C9A-17E3-C0BF970F61B0}"/>
              </a:ext>
            </a:extLst>
          </p:cNvPr>
          <p:cNvSpPr txBox="1"/>
          <p:nvPr/>
        </p:nvSpPr>
        <p:spPr>
          <a:xfrm>
            <a:off x="6868588" y="3730606"/>
            <a:ext cx="5574312"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a:t>
            </a:r>
            <a:r>
              <a:rPr lang="en-US" sz="1400" dirty="0">
                <a:solidFill>
                  <a:schemeClr val="accent3"/>
                </a:solidFill>
                <a:latin typeface="SFTT1200"/>
              </a:rPr>
              <a:t>PRICE</a:t>
            </a:r>
            <a:r>
              <a:rPr lang="en-US" sz="1400" b="0" i="0" u="none" strike="noStrike" baseline="0" dirty="0">
                <a:solidFill>
                  <a:schemeClr val="accent3"/>
                </a:solidFill>
                <a:latin typeface="SFTT1200"/>
              </a:rPr>
              <a:t>/[NAME]/[CCY]/[EXPIRY]/[STRIKE]/[</a:t>
            </a:r>
            <a:r>
              <a:rPr lang="en-US" sz="1400" b="0" i="0" u="none" strike="noStrike" baseline="0" dirty="0">
                <a:solidFill>
                  <a:schemeClr val="accent2">
                    <a:lumMod val="40000"/>
                    <a:lumOff val="60000"/>
                  </a:schemeClr>
                </a:solidFill>
                <a:latin typeface="SFTT1200"/>
              </a:rPr>
              <a:t>C|P</a:t>
            </a:r>
            <a:r>
              <a:rPr lang="en-US" sz="1400" b="0" i="0" u="none" strike="noStrike" baseline="0" dirty="0">
                <a:solidFill>
                  <a:schemeClr val="accent3"/>
                </a:solidFill>
                <a:latin typeface="SFTT1200"/>
              </a:rPr>
              <a:t>]</a:t>
            </a:r>
            <a:endParaRPr lang="en-GB" sz="1400" dirty="0">
              <a:solidFill>
                <a:schemeClr val="accent3"/>
              </a:solidFill>
            </a:endParaRPr>
          </a:p>
        </p:txBody>
      </p:sp>
      <p:sp>
        <p:nvSpPr>
          <p:cNvPr id="54" name="TextBox 53">
            <a:extLst>
              <a:ext uri="{FF2B5EF4-FFF2-40B4-BE49-F238E27FC236}">
                <a16:creationId xmlns:a16="http://schemas.microsoft.com/office/drawing/2014/main" id="{F7140757-0596-ECB0-D73A-17621F82A81F}"/>
              </a:ext>
            </a:extLst>
          </p:cNvPr>
          <p:cNvSpPr txBox="1"/>
          <p:nvPr/>
        </p:nvSpPr>
        <p:spPr>
          <a:xfrm>
            <a:off x="6774538" y="1490915"/>
            <a:ext cx="5574312" cy="307777"/>
          </a:xfrm>
          <a:prstGeom prst="rect">
            <a:avLst/>
          </a:prstGeom>
          <a:noFill/>
        </p:spPr>
        <p:txBody>
          <a:bodyPr wrap="square">
            <a:spAutoFit/>
          </a:bodyPr>
          <a:lstStyle/>
          <a:p>
            <a:r>
              <a:rPr lang="en-US" sz="1400" b="0" i="0" u="none" strike="noStrike" baseline="0" dirty="0">
                <a:solidFill>
                  <a:schemeClr val="accent3"/>
                </a:solidFill>
                <a:latin typeface="SFTT1200"/>
              </a:rPr>
              <a:t>EQUITY_OPTION/RATE_LNVOL/[NAME]/[CCY]/[EXPIRY]/[STRIKE]</a:t>
            </a:r>
            <a:endParaRPr lang="en-GB" sz="1400" dirty="0">
              <a:solidFill>
                <a:schemeClr val="accent3"/>
              </a:solidFill>
            </a:endParaRPr>
          </a:p>
        </p:txBody>
      </p:sp>
      <p:sp>
        <p:nvSpPr>
          <p:cNvPr id="4" name="TextBox 3">
            <a:extLst>
              <a:ext uri="{FF2B5EF4-FFF2-40B4-BE49-F238E27FC236}">
                <a16:creationId xmlns:a16="http://schemas.microsoft.com/office/drawing/2014/main" id="{200B8F4B-B1E1-1215-3ADE-8177FFB9BC1F}"/>
              </a:ext>
            </a:extLst>
          </p:cNvPr>
          <p:cNvSpPr txBox="1"/>
          <p:nvPr/>
        </p:nvSpPr>
        <p:spPr>
          <a:xfrm>
            <a:off x="11376165" y="5423910"/>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5" name="Straight Connector 4">
            <a:extLst>
              <a:ext uri="{FF2B5EF4-FFF2-40B4-BE49-F238E27FC236}">
                <a16:creationId xmlns:a16="http://schemas.microsoft.com/office/drawing/2014/main" id="{9A9DD730-0B8F-CB21-FBBD-EF7B0B7B522A}"/>
              </a:ext>
            </a:extLst>
          </p:cNvPr>
          <p:cNvCxnSpPr/>
          <p:nvPr/>
        </p:nvCxnSpPr>
        <p:spPr>
          <a:xfrm>
            <a:off x="10914338" y="5562409"/>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379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2818D-5A5E-58EB-2ABC-BD6675FA2D5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61AAEAD-7794-5E2E-08C6-D64C86D99E1D}"/>
                  </a:ext>
                </a:extLst>
              </p:cNvPr>
              <p:cNvGraphicFramePr>
                <a:graphicFrameLocks noGrp="1"/>
              </p:cNvGraphicFramePr>
              <p:nvPr>
                <p:extLst>
                  <p:ext uri="{D42A27DB-BD31-4B8C-83A1-F6EECF244321}">
                    <p14:modId xmlns:p14="http://schemas.microsoft.com/office/powerpoint/2010/main" val="371271479"/>
                  </p:ext>
                </p:extLst>
              </p:nvPr>
            </p:nvGraphicFramePr>
            <p:xfrm>
              <a:off x="6946982" y="4210074"/>
              <a:ext cx="3492418" cy="1501251"/>
            </p:xfrm>
            <a:graphic>
              <a:graphicData uri="http://schemas.openxmlformats.org/drawingml/2006/table">
                <a:tbl>
                  <a:tblPr firstRow="1" bandRow="1">
                    <a:tableStyleId>{073A0DAA-6AF3-43AB-8588-CEC1D06C72B9}</a:tableStyleId>
                  </a:tblPr>
                  <a:tblGrid>
                    <a:gridCol w="3492418">
                      <a:extLst>
                        <a:ext uri="{9D8B030D-6E8A-4147-A177-3AD203B41FA5}">
                          <a16:colId xmlns:a16="http://schemas.microsoft.com/office/drawing/2014/main" val="2203128750"/>
                        </a:ext>
                      </a:extLst>
                    </a:gridCol>
                  </a:tblGrid>
                  <a:tr h="3011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b="1" i="1" smtClean="0">
                                  <a:latin typeface="Cambria Math" panose="02040503050406030204" pitchFamily="18" charset="0"/>
                                </a:rPr>
                                <m:t>𝑴</m:t>
                              </m:r>
                            </m:oMath>
                          </a14:m>
                          <a:r>
                            <a:rPr lang="en-GB" dirty="0"/>
                            <a:t> </a:t>
                          </a:r>
                          <a14:m>
                            <m:oMath xmlns:m="http://schemas.openxmlformats.org/officeDocument/2006/math">
                              <m:r>
                                <a:rPr lang="en-GB" i="1" dirty="0" smtClean="0">
                                  <a:latin typeface="Cambria Math" panose="02040503050406030204" pitchFamily="18" charset="0"/>
                                </a:rPr>
                                <m:t>−&gt;</m:t>
                              </m:r>
                            </m:oMath>
                          </a14:m>
                          <a:r>
                            <a:rPr lang="en-GB" dirty="0"/>
                            <a:t> </a:t>
                          </a:r>
                          <a14:m>
                            <m:oMath xmlns:m="http://schemas.openxmlformats.org/officeDocument/2006/math">
                              <m:r>
                                <a:rPr lang="en-GB" b="1" i="1" dirty="0" smtClean="0">
                                  <a:latin typeface="Cambria Math" panose="02040503050406030204" pitchFamily="18" charset="0"/>
                                </a:rPr>
                                <m:t>𝑲</m:t>
                              </m:r>
                            </m:oMath>
                          </a14:m>
                          <a:endParaRPr lang="en-GB" dirty="0"/>
                        </a:p>
                      </a:txBody>
                      <a:tcPr anchor="ctr"/>
                    </a:tc>
                    <a:extLst>
                      <a:ext uri="{0D108BD9-81ED-4DB2-BD59-A6C34878D82A}">
                        <a16:rowId xmlns:a16="http://schemas.microsoft.com/office/drawing/2014/main" val="3180809379"/>
                      </a:ext>
                    </a:extLst>
                  </a:tr>
                  <a:tr h="1135491">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17" name="Table 16">
                <a:extLst>
                  <a:ext uri="{FF2B5EF4-FFF2-40B4-BE49-F238E27FC236}">
                    <a16:creationId xmlns:a16="http://schemas.microsoft.com/office/drawing/2014/main" id="{E61AAEAD-7794-5E2E-08C6-D64C86D99E1D}"/>
                  </a:ext>
                </a:extLst>
              </p:cNvPr>
              <p:cNvGraphicFramePr>
                <a:graphicFrameLocks noGrp="1"/>
              </p:cNvGraphicFramePr>
              <p:nvPr>
                <p:extLst>
                  <p:ext uri="{D42A27DB-BD31-4B8C-83A1-F6EECF244321}">
                    <p14:modId xmlns:p14="http://schemas.microsoft.com/office/powerpoint/2010/main" val="371271479"/>
                  </p:ext>
                </p:extLst>
              </p:nvPr>
            </p:nvGraphicFramePr>
            <p:xfrm>
              <a:off x="6946982" y="4210074"/>
              <a:ext cx="3492418" cy="1501251"/>
            </p:xfrm>
            <a:graphic>
              <a:graphicData uri="http://schemas.openxmlformats.org/drawingml/2006/table">
                <a:tbl>
                  <a:tblPr firstRow="1" bandRow="1">
                    <a:tableStyleId>{073A0DAA-6AF3-43AB-8588-CEC1D06C72B9}</a:tableStyleId>
                  </a:tblPr>
                  <a:tblGrid>
                    <a:gridCol w="3492418">
                      <a:extLst>
                        <a:ext uri="{9D8B030D-6E8A-4147-A177-3AD203B41FA5}">
                          <a16:colId xmlns:a16="http://schemas.microsoft.com/office/drawing/2014/main" val="2203128750"/>
                        </a:ext>
                      </a:extLst>
                    </a:gridCol>
                  </a:tblGrid>
                  <a:tr h="365760">
                    <a:tc>
                      <a:txBody>
                        <a:bodyPr/>
                        <a:lstStyle/>
                        <a:p>
                          <a:endParaRPr lang="en-US"/>
                        </a:p>
                      </a:txBody>
                      <a:tcPr anchor="ctr">
                        <a:blipFill>
                          <a:blip r:embed="rId3"/>
                          <a:stretch>
                            <a:fillRect l="-174" t="-8333" r="-697" b="-315000"/>
                          </a:stretch>
                        </a:blipFill>
                      </a:tcPr>
                    </a:tc>
                    <a:extLst>
                      <a:ext uri="{0D108BD9-81ED-4DB2-BD59-A6C34878D82A}">
                        <a16:rowId xmlns:a16="http://schemas.microsoft.com/office/drawing/2014/main" val="3180809379"/>
                      </a:ext>
                    </a:extLst>
                  </a:tr>
                  <a:tr h="1135491">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p:sp>
        <p:nvSpPr>
          <p:cNvPr id="2" name="Title 1">
            <a:extLst>
              <a:ext uri="{FF2B5EF4-FFF2-40B4-BE49-F238E27FC236}">
                <a16:creationId xmlns:a16="http://schemas.microsoft.com/office/drawing/2014/main" id="{04B1A55B-BB6C-7F00-1451-10CDF7B6BDF5}"/>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6444D3A-C0A0-0C27-34F5-290C9E194E37}"/>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F12E53DE-E01E-51AC-CFE2-0B9ACE69A15A}"/>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Moneyness Surface</a:t>
            </a:r>
          </a:p>
        </p:txBody>
      </p:sp>
      <p:sp>
        <p:nvSpPr>
          <p:cNvPr id="25" name="TextBox 24">
            <a:extLst>
              <a:ext uri="{FF2B5EF4-FFF2-40B4-BE49-F238E27FC236}">
                <a16:creationId xmlns:a16="http://schemas.microsoft.com/office/drawing/2014/main" id="{D1D94FAD-3CF8-8520-97FE-630FECC5608F}"/>
              </a:ext>
            </a:extLst>
          </p:cNvPr>
          <p:cNvSpPr txBox="1"/>
          <p:nvPr/>
        </p:nvSpPr>
        <p:spPr>
          <a:xfrm>
            <a:off x="6771060" y="2275505"/>
            <a:ext cx="5535240" cy="1815882"/>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Moneyness</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&lt;MoneynessType&gt;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&lt;/MoneynessType&gt;</a:t>
            </a:r>
          </a:p>
          <a:p>
            <a:pPr lvl="1"/>
            <a:r>
              <a:rPr lang="en-GB" sz="1600" dirty="0">
                <a:solidFill>
                  <a:srgbClr val="008000"/>
                </a:solidFill>
                <a:latin typeface="SFTT1000"/>
              </a:rPr>
              <a:t>&lt;MoneynessLevel</a:t>
            </a:r>
            <a:r>
              <a:rPr lang="en-GB" sz="1600" dirty="0">
                <a:latin typeface="SFTT1000"/>
              </a:rPr>
              <a:t>&gt;</a:t>
            </a:r>
            <a:r>
              <a:rPr lang="en-GB" sz="1600" dirty="0">
                <a:solidFill>
                  <a:schemeClr val="accent3">
                    <a:lumMod val="40000"/>
                    <a:lumOff val="60000"/>
                  </a:schemeClr>
                </a:solidFill>
                <a:latin typeface="SFTT1000"/>
              </a:rPr>
              <a:t>0.5,0.75,1.25,1.5</a:t>
            </a:r>
            <a:r>
              <a:rPr lang="en-GB" sz="1600" dirty="0">
                <a:latin typeface="SFTT1000"/>
              </a:rPr>
              <a:t>&lt;/</a:t>
            </a:r>
            <a:r>
              <a:rPr lang="en-GB" sz="1600" dirty="0">
                <a:solidFill>
                  <a:srgbClr val="008000"/>
                </a:solidFill>
                <a:latin typeface="SFTT1000"/>
              </a:rPr>
              <a:t>MoneynessLevel&gt;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3M,6M,20250601,20260601</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a:t>
            </a:r>
            <a:r>
              <a:rPr lang="en-GB" sz="1600" dirty="0">
                <a:solidFill>
                  <a:srgbClr val="008000"/>
                </a:solidFill>
                <a:latin typeface="SFTT1000"/>
              </a:rPr>
              <a:t>Moneyness</a:t>
            </a:r>
            <a:r>
              <a:rPr lang="en-GB" sz="1600" b="0" i="0" u="none" strike="noStrike" baseline="0" dirty="0">
                <a:solidFill>
                  <a:srgbClr val="008000"/>
                </a:solidFill>
                <a:latin typeface="SFTT1000"/>
              </a:rPr>
              <a:t>Surface&gt;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42136E-AA89-615E-5BBE-A0E3F0EB92A6}"/>
                  </a:ext>
                </a:extLst>
              </p:cNvPr>
              <p:cNvSpPr txBox="1"/>
              <p:nvPr/>
            </p:nvSpPr>
            <p:spPr>
              <a:xfrm>
                <a:off x="5655192" y="5357501"/>
                <a:ext cx="446404"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4442136E-AA89-615E-5BBE-A0E3F0EB92A6}"/>
                  </a:ext>
                </a:extLst>
              </p:cNvPr>
              <p:cNvSpPr txBox="1">
                <a:spLocks noRot="1" noChangeAspect="1" noMove="1" noResize="1" noEditPoints="1" noAdjustHandles="1" noChangeArrowheads="1" noChangeShapeType="1" noTextEdit="1"/>
              </p:cNvSpPr>
              <p:nvPr/>
            </p:nvSpPr>
            <p:spPr>
              <a:xfrm>
                <a:off x="5655192" y="5357501"/>
                <a:ext cx="446404" cy="289182"/>
              </a:xfrm>
              <a:prstGeom prst="rect">
                <a:avLst/>
              </a:prstGeom>
              <a:blipFill>
                <a:blip r:embed="rId4"/>
                <a:stretch>
                  <a:fillRect l="-6849" r="-4110" b="-1276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222956CB-9174-EF85-4025-AE47D574877B}"/>
              </a:ext>
            </a:extLst>
          </p:cNvPr>
          <p:cNvPicPr>
            <a:picLocks noChangeAspect="1"/>
          </p:cNvPicPr>
          <p:nvPr/>
        </p:nvPicPr>
        <p:blipFill>
          <a:blip r:embed="rId5"/>
          <a:stretch>
            <a:fillRect/>
          </a:stretch>
        </p:blipFill>
        <p:spPr>
          <a:xfrm>
            <a:off x="34751" y="2068030"/>
            <a:ext cx="6769158" cy="43415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6BD042-9E01-4414-6923-2423CA54339D}"/>
                  </a:ext>
                </a:extLst>
              </p:cNvPr>
              <p:cNvSpPr txBox="1"/>
              <p:nvPr/>
            </p:nvSpPr>
            <p:spPr>
              <a:xfrm>
                <a:off x="7085442" y="4842287"/>
                <a:ext cx="3204146"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𝐾</m:t>
                      </m:r>
                      <m:r>
                        <a:rPr lang="en-GB" sz="1400" b="0" i="1" smtClean="0">
                          <a:latin typeface="Cambria Math" panose="02040503050406030204" pitchFamily="18" charset="0"/>
                        </a:rPr>
                        <m:t>=</m:t>
                      </m:r>
                      <m:d>
                        <m:dPr>
                          <m:begChr m:val="{"/>
                          <m:endChr m:val=""/>
                          <m:ctrlPr>
                            <a:rPr lang="en-GB" sz="1400" b="0" i="1" smtClean="0">
                              <a:latin typeface="Cambria Math" panose="02040503050406030204" pitchFamily="18" charset="0"/>
                            </a:rPr>
                          </m:ctrlPr>
                        </m:dPr>
                        <m:e>
                          <m:eqArr>
                            <m:eqArrPr>
                              <m:ctrlPr>
                                <a:rPr lang="en-GB" sz="1400" b="0" i="1" smtClean="0">
                                  <a:latin typeface="Cambria Math" panose="02040503050406030204" pitchFamily="18" charset="0"/>
                                </a:rPr>
                              </m:ctrlPr>
                            </m:eqArrPr>
                            <m:e>
                              <m:r>
                                <a:rPr lang="en-GB" sz="1400" i="1" smtClean="0">
                                  <a:solidFill>
                                    <a:schemeClr val="accent4">
                                      <a:lumMod val="75000"/>
                                    </a:schemeClr>
                                  </a:solidFill>
                                  <a:latin typeface="Cambria Math" panose="02040503050406030204" pitchFamily="18" charset="0"/>
                                </a:rPr>
                                <m:t>𝑀</m:t>
                              </m:r>
                              <m:r>
                                <a:rPr lang="en-GB" sz="1400" i="1" smtClean="0">
                                  <a:latin typeface="Cambria Math" panose="02040503050406030204" pitchFamily="18" charset="0"/>
                                  <a:ea typeface="Cambria Math" panose="02040503050406030204" pitchFamily="18" charset="0"/>
                                </a:rPr>
                                <m:t>∙</m:t>
                              </m:r>
                              <m:sSub>
                                <m:sSubPr>
                                  <m:ctrlPr>
                                    <a:rPr lang="en-GB" sz="1400" i="1" smtClean="0">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𝑆</m:t>
                                  </m:r>
                                </m:e>
                                <m:sub>
                                  <m:r>
                                    <a:rPr lang="en-GB" sz="1400" i="1">
                                      <a:solidFill>
                                        <a:srgbClr val="00B0F0"/>
                                      </a:solidFill>
                                      <a:latin typeface="Cambria Math" panose="02040503050406030204" pitchFamily="18" charset="0"/>
                                    </a:rPr>
                                    <m:t>𝑡</m:t>
                                  </m:r>
                                </m:sub>
                              </m:sSub>
                              <m:r>
                                <a:rPr lang="en-GB" sz="1400" b="0" i="1" smtClean="0">
                                  <a:latin typeface="Cambria Math" panose="02040503050406030204" pitchFamily="18" charset="0"/>
                                </a:rPr>
                                <m:t>   </m:t>
                              </m:r>
                              <m:r>
                                <a:rPr lang="en-GB" sz="1400" b="0" i="1" smtClean="0">
                                  <a:latin typeface="Cambria Math" panose="02040503050406030204" pitchFamily="18" charset="0"/>
                                </a:rPr>
                                <m:t>𝑖𝑓</m:t>
                              </m:r>
                              <m:r>
                                <a:rPr lang="en-GB" sz="1400" b="0" i="1" smtClean="0">
                                  <a:latin typeface="Cambria Math" panose="02040503050406030204" pitchFamily="18" charset="0"/>
                                </a:rPr>
                                <m:t> </m:t>
                              </m:r>
                              <m:r>
                                <a:rPr lang="en-GB" sz="1400" b="0" i="1" smtClean="0">
                                  <a:latin typeface="Cambria Math" panose="02040503050406030204" pitchFamily="18" charset="0"/>
                                </a:rPr>
                                <m:t>𝑀𝑜𝑛𝑒𝑦𝑛𝑒𝑠𝑠</m:t>
                              </m:r>
                              <m:r>
                                <a:rPr lang="en-GB" sz="1400" b="0" i="1" smtClean="0">
                                  <a:latin typeface="Cambria Math" panose="02040503050406030204" pitchFamily="18" charset="0"/>
                                </a:rPr>
                                <m:t> </m:t>
                              </m:r>
                              <m:r>
                                <a:rPr lang="en-GB" sz="1400" b="0" i="1" smtClean="0">
                                  <a:latin typeface="Cambria Math" panose="02040503050406030204" pitchFamily="18" charset="0"/>
                                </a:rPr>
                                <m:t>𝑇𝑦𝑝𝑒</m:t>
                              </m:r>
                              <m:r>
                                <a:rPr lang="en-GB" sz="1400" b="0" i="1" smtClean="0">
                                  <a:latin typeface="Cambria Math" panose="02040503050406030204" pitchFamily="18" charset="0"/>
                                </a:rPr>
                                <m:t>=</m:t>
                              </m:r>
                              <m:r>
                                <a:rPr lang="en-GB" sz="1400" b="0" i="1" smtClean="0">
                                  <a:latin typeface="Cambria Math" panose="02040503050406030204" pitchFamily="18" charset="0"/>
                                </a:rPr>
                                <m:t>𝑆𝑝𝑜𝑡</m:t>
                              </m:r>
                            </m:e>
                            <m:e>
                              <m:r>
                                <a:rPr lang="en-GB" sz="1400" b="0" i="1" smtClean="0">
                                  <a:solidFill>
                                    <a:schemeClr val="accent4">
                                      <a:lumMod val="75000"/>
                                    </a:schemeClr>
                                  </a:solidFill>
                                  <a:latin typeface="Cambria Math" panose="02040503050406030204" pitchFamily="18" charset="0"/>
                                </a:rPr>
                                <m:t>𝑀</m:t>
                              </m:r>
                              <m:r>
                                <a:rPr lang="en-GB" sz="1400" b="0" i="1" smtClean="0">
                                  <a:latin typeface="Cambria Math" panose="02040503050406030204" pitchFamily="18" charset="0"/>
                                  <a:ea typeface="Cambria Math" panose="02040503050406030204" pitchFamily="18" charset="0"/>
                                </a:rPr>
                                <m:t>∙</m:t>
                              </m:r>
                              <m:sSub>
                                <m:sSubPr>
                                  <m:ctrlPr>
                                    <a:rPr lang="en-GB" sz="1400" i="1" smtClean="0">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𝐹</m:t>
                                  </m:r>
                                </m:e>
                                <m:sub>
                                  <m:r>
                                    <a:rPr lang="en-GB" sz="1400" i="1">
                                      <a:solidFill>
                                        <a:srgbClr val="00B0F0"/>
                                      </a:solidFill>
                                      <a:latin typeface="Cambria Math" panose="02040503050406030204" pitchFamily="18" charset="0"/>
                                    </a:rPr>
                                    <m:t>𝑡</m:t>
                                  </m:r>
                                </m:sub>
                              </m:sSub>
                              <m:r>
                                <a:rPr lang="en-GB" sz="1400" b="0" i="1" smtClean="0">
                                  <a:latin typeface="Cambria Math" panose="02040503050406030204" pitchFamily="18" charset="0"/>
                                </a:rPr>
                                <m:t>   </m:t>
                              </m:r>
                              <m:r>
                                <a:rPr lang="en-GB" sz="1400" i="1">
                                  <a:latin typeface="Cambria Math" panose="02040503050406030204" pitchFamily="18" charset="0"/>
                                </a:rPr>
                                <m:t>𝑖𝑓</m:t>
                              </m:r>
                              <m:r>
                                <a:rPr lang="en-GB" sz="1400" i="1">
                                  <a:latin typeface="Cambria Math" panose="02040503050406030204" pitchFamily="18" charset="0"/>
                                </a:rPr>
                                <m:t> </m:t>
                              </m:r>
                              <m:r>
                                <a:rPr lang="en-GB" sz="1400" i="1">
                                  <a:latin typeface="Cambria Math" panose="02040503050406030204" pitchFamily="18" charset="0"/>
                                </a:rPr>
                                <m:t>𝑀𝑜𝑛𝑒𝑦𝑛𝑒𝑠𝑠</m:t>
                              </m:r>
                              <m:r>
                                <a:rPr lang="en-GB" sz="1400" i="1">
                                  <a:latin typeface="Cambria Math" panose="02040503050406030204" pitchFamily="18" charset="0"/>
                                </a:rPr>
                                <m:t> </m:t>
                              </m:r>
                              <m:r>
                                <a:rPr lang="en-GB" sz="1400" i="1">
                                  <a:latin typeface="Cambria Math" panose="02040503050406030204" pitchFamily="18" charset="0"/>
                                </a:rPr>
                                <m:t>𝑇𝑦𝑝𝑒</m:t>
                              </m:r>
                              <m:r>
                                <a:rPr lang="en-GB" sz="1400" i="1">
                                  <a:latin typeface="Cambria Math" panose="02040503050406030204" pitchFamily="18" charset="0"/>
                                </a:rPr>
                                <m:t>=</m:t>
                              </m:r>
                              <m:r>
                                <a:rPr lang="en-GB" sz="1400" b="0" i="1" smtClean="0">
                                  <a:latin typeface="Cambria Math" panose="02040503050406030204" pitchFamily="18" charset="0"/>
                                </a:rPr>
                                <m:t>𝐹𝑤𝑑</m:t>
                              </m:r>
                            </m:e>
                          </m:eqArr>
                        </m:e>
                      </m:d>
                    </m:oMath>
                  </m:oMathPara>
                </a14:m>
                <a:endParaRPr lang="en-GB" sz="1400" dirty="0"/>
              </a:p>
            </p:txBody>
          </p:sp>
        </mc:Choice>
        <mc:Fallback xmlns="">
          <p:sp>
            <p:nvSpPr>
              <p:cNvPr id="8" name="TextBox 7">
                <a:extLst>
                  <a:ext uri="{FF2B5EF4-FFF2-40B4-BE49-F238E27FC236}">
                    <a16:creationId xmlns:a16="http://schemas.microsoft.com/office/drawing/2014/main" id="{416BD042-9E01-4414-6923-2423CA54339D}"/>
                  </a:ext>
                </a:extLst>
              </p:cNvPr>
              <p:cNvSpPr txBox="1">
                <a:spLocks noRot="1" noChangeAspect="1" noMove="1" noResize="1" noEditPoints="1" noAdjustHandles="1" noChangeArrowheads="1" noChangeShapeType="1" noTextEdit="1"/>
              </p:cNvSpPr>
              <p:nvPr/>
            </p:nvSpPr>
            <p:spPr>
              <a:xfrm>
                <a:off x="7085442" y="4842287"/>
                <a:ext cx="3204146" cy="480581"/>
              </a:xfrm>
              <a:prstGeom prst="rect">
                <a:avLst/>
              </a:prstGeom>
              <a:blipFill>
                <a:blip r:embed="rId6"/>
                <a:stretch>
                  <a:fillRect l="-15399" t="-222785" r="-951" b="-325316"/>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AE78F11B-AC2C-4F9E-68CD-EFAB3FB2486D}"/>
              </a:ext>
            </a:extLst>
          </p:cNvPr>
          <p:cNvSpPr txBox="1"/>
          <p:nvPr/>
        </p:nvSpPr>
        <p:spPr>
          <a:xfrm>
            <a:off x="4230607" y="1490168"/>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a:t>
            </a:r>
            <a:r>
              <a:rPr lang="en-US" sz="1600" b="0" i="0" u="sng" strike="noStrike" baseline="0" dirty="0">
                <a:solidFill>
                  <a:schemeClr val="accent6"/>
                </a:solidFill>
                <a:latin typeface="SFTT1200"/>
              </a:rPr>
              <a:t>MNY</a:t>
            </a:r>
            <a:r>
              <a:rPr lang="en-US" sz="1600" b="0" i="0" u="none" strike="noStrike" baseline="0" dirty="0">
                <a:solidFill>
                  <a:schemeClr val="accent3"/>
                </a:solidFill>
                <a:latin typeface="SFTT1200"/>
              </a:rPr>
              <a:t>/[</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]/[MONEYNESS]</a:t>
            </a:r>
            <a:endParaRPr lang="en-GB" sz="1600" dirty="0">
              <a:solidFill>
                <a:schemeClr val="accent3"/>
              </a:solidFill>
            </a:endParaRPr>
          </a:p>
        </p:txBody>
      </p:sp>
      <p:cxnSp>
        <p:nvCxnSpPr>
          <p:cNvPr id="4" name="Straight Connector 3">
            <a:extLst>
              <a:ext uri="{FF2B5EF4-FFF2-40B4-BE49-F238E27FC236}">
                <a16:creationId xmlns:a16="http://schemas.microsoft.com/office/drawing/2014/main" id="{8BB3327C-95E3-0C15-A9C9-05863AC056B3}"/>
              </a:ext>
            </a:extLst>
          </p:cNvPr>
          <p:cNvCxnSpPr/>
          <p:nvPr/>
        </p:nvCxnSpPr>
        <p:spPr>
          <a:xfrm>
            <a:off x="10858248" y="5895685"/>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35468C-F4B1-89C8-E56D-6EC092CCDD50}"/>
              </a:ext>
            </a:extLst>
          </p:cNvPr>
          <p:cNvSpPr txBox="1"/>
          <p:nvPr/>
        </p:nvSpPr>
        <p:spPr>
          <a:xfrm>
            <a:off x="11320585" y="5737504"/>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9" name="TextBox 8">
            <a:extLst>
              <a:ext uri="{FF2B5EF4-FFF2-40B4-BE49-F238E27FC236}">
                <a16:creationId xmlns:a16="http://schemas.microsoft.com/office/drawing/2014/main" id="{5E0488DD-783F-9A51-BE1A-54B22899DBA0}"/>
              </a:ext>
            </a:extLst>
          </p:cNvPr>
          <p:cNvSpPr txBox="1"/>
          <p:nvPr/>
        </p:nvSpPr>
        <p:spPr>
          <a:xfrm>
            <a:off x="11322782" y="6016033"/>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12" name="Straight Connector 11">
            <a:extLst>
              <a:ext uri="{FF2B5EF4-FFF2-40B4-BE49-F238E27FC236}">
                <a16:creationId xmlns:a16="http://schemas.microsoft.com/office/drawing/2014/main" id="{98AB4D3E-92B6-1823-51DD-654C6247CBE6}"/>
              </a:ext>
            </a:extLst>
          </p:cNvPr>
          <p:cNvCxnSpPr/>
          <p:nvPr/>
        </p:nvCxnSpPr>
        <p:spPr>
          <a:xfrm>
            <a:off x="10860955" y="6154532"/>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85D83E-FED1-EB5B-8E74-EDDAB737738E}"/>
              </a:ext>
            </a:extLst>
          </p:cNvPr>
          <p:cNvSpPr txBox="1"/>
          <p:nvPr/>
        </p:nvSpPr>
        <p:spPr>
          <a:xfrm>
            <a:off x="7357978" y="5724099"/>
            <a:ext cx="2332781" cy="276999"/>
          </a:xfrm>
          <a:prstGeom prst="rect">
            <a:avLst/>
          </a:prstGeom>
          <a:noFill/>
        </p:spPr>
        <p:txBody>
          <a:bodyPr wrap="square">
            <a:spAutoFit/>
          </a:bodyPr>
          <a:lstStyle/>
          <a:p>
            <a:r>
              <a:rPr lang="en-US" sz="1200" b="0" i="0" u="none" strike="noStrike" baseline="0" dirty="0">
                <a:solidFill>
                  <a:srgbClr val="00B0F0"/>
                </a:solidFill>
                <a:latin typeface="SFTT1200"/>
              </a:rPr>
              <a:t>Already Provided/Calculated</a:t>
            </a:r>
            <a:endParaRPr lang="en-GB" sz="1200" dirty="0">
              <a:solidFill>
                <a:srgbClr val="00B0F0"/>
              </a:solidFill>
            </a:endParaRPr>
          </a:p>
        </p:txBody>
      </p:sp>
      <p:cxnSp>
        <p:nvCxnSpPr>
          <p:cNvPr id="20" name="Straight Connector 19">
            <a:extLst>
              <a:ext uri="{FF2B5EF4-FFF2-40B4-BE49-F238E27FC236}">
                <a16:creationId xmlns:a16="http://schemas.microsoft.com/office/drawing/2014/main" id="{4B2F12AE-6167-65EC-3813-47EA6F1EF1FF}"/>
              </a:ext>
            </a:extLst>
          </p:cNvPr>
          <p:cNvCxnSpPr/>
          <p:nvPr/>
        </p:nvCxnSpPr>
        <p:spPr>
          <a:xfrm>
            <a:off x="6896151" y="5862598"/>
            <a:ext cx="4623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DD4842-0F85-0491-CAC9-B295DEE43BF7}"/>
              </a:ext>
            </a:extLst>
          </p:cNvPr>
          <p:cNvSpPr txBox="1"/>
          <p:nvPr/>
        </p:nvSpPr>
        <p:spPr>
          <a:xfrm>
            <a:off x="7357978" y="6012358"/>
            <a:ext cx="2332781" cy="276999"/>
          </a:xfrm>
          <a:prstGeom prst="rect">
            <a:avLst/>
          </a:prstGeom>
          <a:noFill/>
        </p:spPr>
        <p:txBody>
          <a:bodyPr wrap="square">
            <a:spAutoFit/>
          </a:bodyPr>
          <a:lstStyle/>
          <a:p>
            <a:r>
              <a:rPr lang="en-US" sz="1200" b="0" i="0" u="none" strike="noStrike" baseline="0" dirty="0">
                <a:solidFill>
                  <a:schemeClr val="accent4">
                    <a:lumMod val="75000"/>
                  </a:schemeClr>
                </a:solidFill>
                <a:latin typeface="SFTT1200"/>
              </a:rPr>
              <a:t>Provided in the Quotes</a:t>
            </a:r>
            <a:endParaRPr lang="en-GB" sz="1200" dirty="0">
              <a:solidFill>
                <a:schemeClr val="accent4">
                  <a:lumMod val="75000"/>
                </a:schemeClr>
              </a:solidFill>
            </a:endParaRPr>
          </a:p>
        </p:txBody>
      </p:sp>
      <p:cxnSp>
        <p:nvCxnSpPr>
          <p:cNvPr id="22" name="Straight Connector 21">
            <a:extLst>
              <a:ext uri="{FF2B5EF4-FFF2-40B4-BE49-F238E27FC236}">
                <a16:creationId xmlns:a16="http://schemas.microsoft.com/office/drawing/2014/main" id="{971DD13F-84CF-01EF-1EDF-FE7B3BCFC236}"/>
              </a:ext>
            </a:extLst>
          </p:cNvPr>
          <p:cNvCxnSpPr/>
          <p:nvPr/>
        </p:nvCxnSpPr>
        <p:spPr>
          <a:xfrm>
            <a:off x="6896151" y="6150857"/>
            <a:ext cx="462337" cy="0"/>
          </a:xfrm>
          <a:prstGeom prst="line">
            <a:avLst/>
          </a:prstGeom>
          <a:ln>
            <a:solidFill>
              <a:srgbClr val="E59D1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1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D6043A-2F5F-32A2-0C58-AC2FC8F21701}"/>
              </a:ext>
            </a:extLst>
          </p:cNvPr>
          <p:cNvSpPr>
            <a:spLocks noGrp="1"/>
          </p:cNvSpPr>
          <p:nvPr>
            <p:ph type="ctrTitle"/>
          </p:nvPr>
        </p:nvSpPr>
        <p:spPr/>
        <p:txBody>
          <a:bodyPr/>
          <a:lstStyle/>
          <a:p>
            <a:r>
              <a:rPr lang="en-GB" dirty="0"/>
              <a:t>Additional Information</a:t>
            </a:r>
          </a:p>
        </p:txBody>
      </p:sp>
      <p:sp>
        <p:nvSpPr>
          <p:cNvPr id="7" name="Content Placeholder 6">
            <a:extLst>
              <a:ext uri="{FF2B5EF4-FFF2-40B4-BE49-F238E27FC236}">
                <a16:creationId xmlns:a16="http://schemas.microsoft.com/office/drawing/2014/main" id="{8875FB43-48F9-0C13-30B4-94B35032ACD3}"/>
              </a:ext>
            </a:extLst>
          </p:cNvPr>
          <p:cNvSpPr>
            <a:spLocks noGrp="1"/>
          </p:cNvSpPr>
          <p:nvPr>
            <p:ph sz="quarter" idx="12"/>
          </p:nvPr>
        </p:nvSpPr>
        <p:spPr>
          <a:xfrm>
            <a:off x="566352" y="1535358"/>
            <a:ext cx="11215687" cy="4752900"/>
          </a:xfrm>
        </p:spPr>
        <p:txBody>
          <a:bodyPr/>
          <a:lstStyle/>
          <a:p>
            <a:r>
              <a:rPr lang="en-GB" sz="2400" dirty="0"/>
              <a:t>Trade used is from “</a:t>
            </a:r>
            <a:r>
              <a:rPr lang="en-US" sz="2400" dirty="0"/>
              <a:t>Examples\OREAcademy_TA001_Equity_Option”</a:t>
            </a:r>
            <a:endParaRPr lang="en-GB" sz="2400" dirty="0"/>
          </a:p>
          <a:p>
            <a:endParaRPr lang="en-GB" sz="2400" dirty="0"/>
          </a:p>
          <a:p>
            <a:r>
              <a:rPr lang="en-GB" sz="2400" dirty="0"/>
              <a:t>Excel Spreadsheet is an extension of the spreadsheet used for the OIS Curve Bootstrapping videos</a:t>
            </a:r>
          </a:p>
          <a:p>
            <a:endParaRPr lang="en-GB" sz="2400" dirty="0"/>
          </a:p>
          <a:p>
            <a:r>
              <a:rPr lang="en-GB" sz="2400" dirty="0"/>
              <a:t>Excel Spreadsheet is self-contained (Excel formulas + VBA code)</a:t>
            </a:r>
          </a:p>
          <a:p>
            <a:endParaRPr lang="en-GB" sz="2400" dirty="0"/>
          </a:p>
          <a:p>
            <a:r>
              <a:rPr lang="en-GB" sz="2400" dirty="0"/>
              <a:t>Contains the ORE C++ library call stack (from start to finish)</a:t>
            </a:r>
          </a:p>
          <a:p>
            <a:endParaRPr lang="en-GB" sz="2400" dirty="0"/>
          </a:p>
          <a:p>
            <a:endParaRPr lang="en-GB" sz="2400" dirty="0"/>
          </a:p>
          <a:p>
            <a:endParaRPr lang="en-GB" sz="2400" dirty="0"/>
          </a:p>
          <a:p>
            <a:endParaRPr lang="en-GB" sz="2400" dirty="0"/>
          </a:p>
          <a:p>
            <a:endParaRPr lang="en-GB" sz="2400" dirty="0"/>
          </a:p>
          <a:p>
            <a:pPr lvl="1"/>
            <a:endParaRPr lang="en-GB" sz="2000" dirty="0"/>
          </a:p>
        </p:txBody>
      </p:sp>
      <p:sp>
        <p:nvSpPr>
          <p:cNvPr id="2" name="Text Placeholder 2">
            <a:extLst>
              <a:ext uri="{FF2B5EF4-FFF2-40B4-BE49-F238E27FC236}">
                <a16:creationId xmlns:a16="http://schemas.microsoft.com/office/drawing/2014/main" id="{F6746B09-C65B-2EE9-08F9-97D45BE0585A}"/>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spTree>
    <p:extLst>
      <p:ext uri="{BB962C8B-B14F-4D97-AF65-F5344CB8AC3E}">
        <p14:creationId xmlns:p14="http://schemas.microsoft.com/office/powerpoint/2010/main" val="3765913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DAECA-7810-373F-7BA0-CDC3A3C0EF7F}"/>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679BBB73-2103-CC41-9F1D-1C41C3348038}"/>
              </a:ext>
            </a:extLst>
          </p:cNvPr>
          <p:cNvPicPr>
            <a:picLocks noChangeAspect="1"/>
          </p:cNvPicPr>
          <p:nvPr/>
        </p:nvPicPr>
        <p:blipFill>
          <a:blip r:embed="rId3"/>
          <a:stretch>
            <a:fillRect/>
          </a:stretch>
        </p:blipFill>
        <p:spPr>
          <a:xfrm>
            <a:off x="-4040" y="1774452"/>
            <a:ext cx="6622906" cy="4166410"/>
          </a:xfrm>
          <a:prstGeom prst="rect">
            <a:avLst/>
          </a:prstGeom>
        </p:spPr>
      </p:pic>
      <p:sp>
        <p:nvSpPr>
          <p:cNvPr id="2" name="Title 1">
            <a:extLst>
              <a:ext uri="{FF2B5EF4-FFF2-40B4-BE49-F238E27FC236}">
                <a16:creationId xmlns:a16="http://schemas.microsoft.com/office/drawing/2014/main" id="{A73727F0-B9A6-DE15-48E2-D59110C9323D}"/>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22F0C383-ACEF-E721-0DA5-1AB44262F423}"/>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D6590E16-A126-CD85-02DD-0B4E97E28A44}"/>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0ADA250-C6D6-A68F-9BE7-845D591FC81B}"/>
                  </a:ext>
                </a:extLst>
              </p:cNvPr>
              <p:cNvSpPr txBox="1"/>
              <p:nvPr/>
            </p:nvSpPr>
            <p:spPr>
              <a:xfrm>
                <a:off x="1977865" y="2709021"/>
                <a:ext cx="395814"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𝜎</m:t>
                          </m:r>
                        </m:e>
                        <m: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7" name="TextBox 6">
                <a:extLst>
                  <a:ext uri="{FF2B5EF4-FFF2-40B4-BE49-F238E27FC236}">
                    <a16:creationId xmlns:a16="http://schemas.microsoft.com/office/drawing/2014/main" id="{90ADA250-C6D6-A68F-9BE7-845D591FC81B}"/>
                  </a:ext>
                </a:extLst>
              </p:cNvPr>
              <p:cNvSpPr txBox="1">
                <a:spLocks noRot="1" noChangeAspect="1" noMove="1" noResize="1" noEditPoints="1" noAdjustHandles="1" noChangeArrowheads="1" noChangeShapeType="1" noTextEdit="1"/>
              </p:cNvSpPr>
              <p:nvPr/>
            </p:nvSpPr>
            <p:spPr>
              <a:xfrm>
                <a:off x="1977865" y="2709021"/>
                <a:ext cx="395814" cy="289182"/>
              </a:xfrm>
              <a:prstGeom prst="rect">
                <a:avLst/>
              </a:prstGeom>
              <a:blipFill>
                <a:blip r:embed="rId4"/>
                <a:stretch>
                  <a:fillRect l="-7692" r="-4615" b="-12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77E416FD-2477-93E9-B77C-FB36D4BB0862}"/>
              </a:ext>
            </a:extLst>
          </p:cNvPr>
          <p:cNvSpPr txBox="1"/>
          <p:nvPr/>
        </p:nvSpPr>
        <p:spPr>
          <a:xfrm>
            <a:off x="6742026" y="2410548"/>
            <a:ext cx="5777753" cy="2554545"/>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Delta</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&lt;/DeltaType&gt;</a:t>
            </a:r>
          </a:p>
          <a:p>
            <a:pPr lvl="1"/>
            <a:r>
              <a:rPr lang="en-GB" sz="1600" dirty="0">
                <a:solidFill>
                  <a:srgbClr val="008000"/>
                </a:solidFill>
                <a:latin typeface="SFTT1000"/>
              </a:rPr>
              <a:t>&lt;PutDeltas&gt;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&lt;/PutDeltas&gt;</a:t>
            </a:r>
          </a:p>
          <a:p>
            <a:pPr lvl="1"/>
            <a:r>
              <a:rPr lang="en-GB" sz="1600" dirty="0">
                <a:solidFill>
                  <a:srgbClr val="008000"/>
                </a:solidFill>
                <a:latin typeface="SFTT1000"/>
              </a:rPr>
              <a:t>&lt;CallDeltas&gt;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&lt;/CallDeltas&gt;</a:t>
            </a:r>
          </a:p>
          <a:p>
            <a:pPr lvl="1"/>
            <a:r>
              <a:rPr lang="en-GB" sz="1600" dirty="0">
                <a:solidFill>
                  <a:srgbClr val="008000"/>
                </a:solidFill>
                <a:latin typeface="SFTT1000"/>
              </a:rPr>
              <a:t>&lt;AtmType&gt;</a:t>
            </a:r>
            <a:r>
              <a:rPr lang="en-GB" sz="1600" dirty="0">
                <a:latin typeface="SFTT1000"/>
              </a:rPr>
              <a:t>AtmDeltaNeutral</a:t>
            </a:r>
            <a:r>
              <a:rPr lang="en-GB" sz="1600" dirty="0">
                <a:solidFill>
                  <a:srgbClr val="008000"/>
                </a:solidFill>
                <a:latin typeface="SFTT1000"/>
              </a:rPr>
              <a:t>&lt;/AtmType&gt;</a:t>
            </a:r>
          </a:p>
          <a:p>
            <a:pPr lvl="1"/>
            <a:r>
              <a:rPr lang="en-GB" sz="1600" dirty="0">
                <a:solidFill>
                  <a:srgbClr val="008000"/>
                </a:solidFill>
                <a:latin typeface="SFTT1000"/>
              </a:rPr>
              <a:t>&lt;AtmDeltaType&gt;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&lt;/AtmDeltaType&gt;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&lt;/DeltaSurface&gt;</a:t>
            </a:r>
          </a:p>
        </p:txBody>
      </p:sp>
      <p:cxnSp>
        <p:nvCxnSpPr>
          <p:cNvPr id="15" name="Straight Connector 14">
            <a:extLst>
              <a:ext uri="{FF2B5EF4-FFF2-40B4-BE49-F238E27FC236}">
                <a16:creationId xmlns:a16="http://schemas.microsoft.com/office/drawing/2014/main" id="{ED197B28-B90A-95E4-8A5B-4396B377C693}"/>
              </a:ext>
            </a:extLst>
          </p:cNvPr>
          <p:cNvCxnSpPr/>
          <p:nvPr/>
        </p:nvCxnSpPr>
        <p:spPr>
          <a:xfrm>
            <a:off x="10979186" y="6003207"/>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E3828E-ED3E-CA36-B739-F576B5363AEC}"/>
              </a:ext>
            </a:extLst>
          </p:cNvPr>
          <p:cNvSpPr txBox="1"/>
          <p:nvPr/>
        </p:nvSpPr>
        <p:spPr>
          <a:xfrm>
            <a:off x="11441523" y="5871920"/>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21" name="TextBox 20">
            <a:extLst>
              <a:ext uri="{FF2B5EF4-FFF2-40B4-BE49-F238E27FC236}">
                <a16:creationId xmlns:a16="http://schemas.microsoft.com/office/drawing/2014/main" id="{81C9CE72-2CEB-B192-0DF3-9E3C9E0C7761}"/>
              </a:ext>
            </a:extLst>
          </p:cNvPr>
          <p:cNvSpPr txBox="1"/>
          <p:nvPr/>
        </p:nvSpPr>
        <p:spPr>
          <a:xfrm>
            <a:off x="11449931" y="6112099"/>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22" name="Straight Connector 21">
            <a:extLst>
              <a:ext uri="{FF2B5EF4-FFF2-40B4-BE49-F238E27FC236}">
                <a16:creationId xmlns:a16="http://schemas.microsoft.com/office/drawing/2014/main" id="{7C497624-FEDA-DAA0-DD18-C299B1315096}"/>
              </a:ext>
            </a:extLst>
          </p:cNvPr>
          <p:cNvCxnSpPr/>
          <p:nvPr/>
        </p:nvCxnSpPr>
        <p:spPr>
          <a:xfrm>
            <a:off x="10988104" y="6250598"/>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408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CDE7-C698-B8C5-9F07-C9EEC7810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D3FC9-4247-B73C-29F0-E770CAB142B4}"/>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FB407956-F78D-F686-4BB2-0C494C6FAF8E}"/>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567B28F1-21E3-5125-C3E3-F8320334C8DB}"/>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p:sp>
        <p:nvSpPr>
          <p:cNvPr id="5" name="TextBox 4">
            <a:extLst>
              <a:ext uri="{FF2B5EF4-FFF2-40B4-BE49-F238E27FC236}">
                <a16:creationId xmlns:a16="http://schemas.microsoft.com/office/drawing/2014/main" id="{F01BAE17-91FB-813A-B1A1-EC4B3A71BB9C}"/>
              </a:ext>
            </a:extLst>
          </p:cNvPr>
          <p:cNvSpPr txBox="1"/>
          <p:nvPr/>
        </p:nvSpPr>
        <p:spPr>
          <a:xfrm>
            <a:off x="6742026" y="2410548"/>
            <a:ext cx="5777753" cy="2554545"/>
          </a:xfrm>
          <a:prstGeom prst="rect">
            <a:avLst/>
          </a:prstGeom>
          <a:noFill/>
        </p:spPr>
        <p:txBody>
          <a:bodyPr wrap="square">
            <a:spAutoFit/>
          </a:bodyPr>
          <a:lstStyle/>
          <a:p>
            <a:pPr algn="l"/>
            <a:r>
              <a:rPr lang="en-GB" sz="1600" b="0" i="0" u="none" strike="noStrike" baseline="0" dirty="0">
                <a:solidFill>
                  <a:srgbClr val="008000"/>
                </a:solidFill>
                <a:latin typeface="SFTT1000"/>
              </a:rPr>
              <a:t>&lt;</a:t>
            </a:r>
            <a:r>
              <a:rPr lang="en-GB" sz="1600" dirty="0">
                <a:solidFill>
                  <a:srgbClr val="008000"/>
                </a:solidFill>
                <a:latin typeface="SFTT1000"/>
              </a:rPr>
              <a:t>Delta</a:t>
            </a:r>
            <a:r>
              <a:rPr lang="en-GB" sz="1600" b="0" i="0" u="none" strike="noStrike" baseline="0" dirty="0">
                <a:solidFill>
                  <a:srgbClr val="008000"/>
                </a:solidFill>
                <a:latin typeface="SFTT1000"/>
              </a:rPr>
              <a:t>Surface&gt;</a:t>
            </a:r>
          </a:p>
          <a:p>
            <a:pPr lvl="1"/>
            <a:r>
              <a:rPr lang="en-GB" sz="1600" b="0" i="0" u="none" strike="noStrike" baseline="0" dirty="0">
                <a:solidFill>
                  <a:srgbClr val="008000"/>
                </a:solidFill>
                <a:latin typeface="SFTT1000"/>
              </a:rPr>
              <a:t>&lt;QuoteType&gt;</a:t>
            </a:r>
            <a:r>
              <a:rPr lang="en-GB" sz="1600" b="0" i="0" u="none" strike="noStrike" baseline="0" dirty="0">
                <a:latin typeface="SFTT1000"/>
              </a:rPr>
              <a:t>ImpliedVolatility</a:t>
            </a:r>
            <a:r>
              <a:rPr lang="en-GB" sz="1600" b="0" i="0" u="none" strike="noStrike" baseline="0" dirty="0">
                <a:solidFill>
                  <a:srgbClr val="008000"/>
                </a:solidFill>
                <a:latin typeface="SFTT1000"/>
              </a:rPr>
              <a:t>&lt;/QuoteType&gt;</a:t>
            </a:r>
          </a:p>
          <a:p>
            <a:pPr lvl="1"/>
            <a:r>
              <a:rPr lang="en-GB" sz="1600" b="0" i="0" u="none" strike="noStrike" baseline="0" dirty="0">
                <a:solidFill>
                  <a:srgbClr val="008000"/>
                </a:solidFill>
                <a:latin typeface="SFTT1000"/>
              </a:rPr>
              <a:t>&lt;VolatilityType&gt;</a:t>
            </a:r>
            <a:r>
              <a:rPr lang="en-GB" sz="1600" dirty="0">
                <a:latin typeface="SFTT1000"/>
              </a:rPr>
              <a:t>LogNormal</a:t>
            </a:r>
            <a:r>
              <a:rPr lang="en-GB" sz="1600" b="0" i="0" u="none" strike="noStrike" baseline="0" dirty="0">
                <a:solidFill>
                  <a:srgbClr val="008000"/>
                </a:solidFill>
                <a:latin typeface="SFTT1000"/>
              </a:rPr>
              <a:t>&lt;/ VolatilityType&gt;</a:t>
            </a:r>
          </a:p>
          <a:p>
            <a:pPr lvl="1"/>
            <a:r>
              <a:rPr lang="en-GB" sz="1600" dirty="0">
                <a:solidFill>
                  <a:srgbClr val="008000"/>
                </a:solidFill>
                <a:latin typeface="SFTT1000"/>
              </a:rPr>
              <a:t>&lt;DeltaType&gt;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&lt;/DeltaType&gt;</a:t>
            </a:r>
          </a:p>
          <a:p>
            <a:pPr lvl="1"/>
            <a:r>
              <a:rPr lang="en-GB" sz="1600" dirty="0">
                <a:solidFill>
                  <a:srgbClr val="008000"/>
                </a:solidFill>
                <a:latin typeface="SFTT1000"/>
              </a:rPr>
              <a:t>&lt;PutDeltas&gt;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&lt;/PutDeltas&gt;</a:t>
            </a:r>
          </a:p>
          <a:p>
            <a:pPr lvl="1"/>
            <a:r>
              <a:rPr lang="en-GB" sz="1600" dirty="0">
                <a:solidFill>
                  <a:srgbClr val="008000"/>
                </a:solidFill>
                <a:latin typeface="SFTT1000"/>
              </a:rPr>
              <a:t>&lt;CallDeltas&gt;</a:t>
            </a:r>
            <a:r>
              <a:rPr lang="en-GB" sz="1600" dirty="0">
                <a:solidFill>
                  <a:schemeClr val="accent3">
                    <a:lumMod val="40000"/>
                    <a:lumOff val="60000"/>
                  </a:schemeClr>
                </a:solidFill>
                <a:latin typeface="SFTT1000"/>
              </a:rPr>
              <a:t>0.10,0.20,0.30,0.40</a:t>
            </a:r>
            <a:r>
              <a:rPr lang="en-GB" sz="1600" dirty="0">
                <a:solidFill>
                  <a:srgbClr val="008000"/>
                </a:solidFill>
                <a:latin typeface="SFTT1000"/>
              </a:rPr>
              <a:t>&lt;/CallDeltas&gt;</a:t>
            </a:r>
          </a:p>
          <a:p>
            <a:pPr lvl="1"/>
            <a:r>
              <a:rPr lang="en-GB" sz="1600" dirty="0">
                <a:solidFill>
                  <a:srgbClr val="008000"/>
                </a:solidFill>
                <a:latin typeface="SFTT1000"/>
              </a:rPr>
              <a:t>&lt;AtmType&gt;</a:t>
            </a:r>
            <a:r>
              <a:rPr lang="en-GB" sz="1600" dirty="0">
                <a:latin typeface="SFTT1000"/>
              </a:rPr>
              <a:t>AtmDeltaNeutral</a:t>
            </a:r>
            <a:r>
              <a:rPr lang="en-GB" sz="1600" dirty="0">
                <a:solidFill>
                  <a:srgbClr val="008000"/>
                </a:solidFill>
                <a:latin typeface="SFTT1000"/>
              </a:rPr>
              <a:t>&lt;/AtmType&gt;</a:t>
            </a:r>
          </a:p>
          <a:p>
            <a:pPr lvl="1"/>
            <a:r>
              <a:rPr lang="en-GB" sz="1600" dirty="0">
                <a:solidFill>
                  <a:srgbClr val="008000"/>
                </a:solidFill>
                <a:latin typeface="SFTT1000"/>
              </a:rPr>
              <a:t>&lt;AtmDeltaType&gt;</a:t>
            </a:r>
            <a:r>
              <a:rPr lang="en-GB" sz="1600" dirty="0">
                <a:solidFill>
                  <a:schemeClr val="accent2">
                    <a:lumMod val="40000"/>
                    <a:lumOff val="60000"/>
                  </a:schemeClr>
                </a:solidFill>
                <a:latin typeface="SFTT1000"/>
              </a:rPr>
              <a:t>Spot|Fwd</a:t>
            </a:r>
            <a:r>
              <a:rPr lang="en-GB" sz="1600" dirty="0">
                <a:solidFill>
                  <a:srgbClr val="008000"/>
                </a:solidFill>
                <a:latin typeface="SFTT1000"/>
              </a:rPr>
              <a:t>&lt;/AtmDeltaType&gt;</a:t>
            </a:r>
          </a:p>
          <a:p>
            <a:pPr lvl="1"/>
            <a:r>
              <a:rPr lang="en-GB" sz="1600" dirty="0">
                <a:solidFill>
                  <a:srgbClr val="008000"/>
                </a:solidFill>
                <a:latin typeface="SFTT1000"/>
              </a:rPr>
              <a:t>&lt;Expiries&gt;</a:t>
            </a:r>
            <a:r>
              <a:rPr lang="en-GB" sz="1600" dirty="0">
                <a:solidFill>
                  <a:schemeClr val="accent3">
                    <a:lumMod val="40000"/>
                    <a:lumOff val="60000"/>
                  </a:schemeClr>
                </a:solidFill>
                <a:latin typeface="SFTT1000"/>
              </a:rPr>
              <a:t>*</a:t>
            </a:r>
            <a:r>
              <a:rPr lang="en-GB" sz="1600" dirty="0">
                <a:solidFill>
                  <a:srgbClr val="008000"/>
                </a:solidFill>
                <a:latin typeface="SFTT1000"/>
              </a:rPr>
              <a:t>&lt;/Expiries&gt;</a:t>
            </a:r>
            <a:endParaRPr lang="en-GB" sz="1600" b="0" i="0" u="none" strike="noStrike" baseline="0" dirty="0">
              <a:solidFill>
                <a:srgbClr val="008000"/>
              </a:solidFill>
              <a:latin typeface="SFTT1000"/>
            </a:endParaRPr>
          </a:p>
          <a:p>
            <a:r>
              <a:rPr lang="en-GB" sz="1600" b="0" i="0" u="none" strike="noStrike" baseline="0" dirty="0">
                <a:solidFill>
                  <a:srgbClr val="008000"/>
                </a:solidFill>
                <a:latin typeface="SFTT1000"/>
              </a:rPr>
              <a:t>&lt;/DeltaSurface&gt;</a:t>
            </a:r>
          </a:p>
        </p:txBody>
      </p:sp>
      <p:sp>
        <p:nvSpPr>
          <p:cNvPr id="8" name="TextBox 7">
            <a:extLst>
              <a:ext uri="{FF2B5EF4-FFF2-40B4-BE49-F238E27FC236}">
                <a16:creationId xmlns:a16="http://schemas.microsoft.com/office/drawing/2014/main" id="{4C075357-C51E-12E2-229D-C24E9147F351}"/>
              </a:ext>
            </a:extLst>
          </p:cNvPr>
          <p:cNvSpPr txBox="1"/>
          <p:nvPr/>
        </p:nvSpPr>
        <p:spPr>
          <a:xfrm>
            <a:off x="4615437" y="1472944"/>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r>
              <a:rPr lang="en-US" sz="1600" dirty="0">
                <a:solidFill>
                  <a:schemeClr val="accent2">
                    <a:lumMod val="40000"/>
                    <a:lumOff val="60000"/>
                  </a:schemeClr>
                </a:solidFill>
                <a:latin typeface="SFTT1200"/>
              </a:rPr>
              <a:t>Call|Put</a:t>
            </a:r>
            <a:r>
              <a:rPr lang="en-US" sz="1600" b="0" i="0" u="none" strike="noStrike" baseline="0" dirty="0">
                <a:solidFill>
                  <a:schemeClr val="accent3"/>
                </a:solidFill>
                <a:latin typeface="SFTT1200"/>
              </a:rPr>
              <a:t>]/[Delta]</a:t>
            </a:r>
            <a:endParaRPr lang="en-GB" sz="1600" dirty="0">
              <a:solidFill>
                <a:schemeClr val="accent3"/>
              </a:solidFill>
            </a:endParaRPr>
          </a:p>
        </p:txBody>
      </p:sp>
      <p:cxnSp>
        <p:nvCxnSpPr>
          <p:cNvPr id="15" name="Straight Connector 14">
            <a:extLst>
              <a:ext uri="{FF2B5EF4-FFF2-40B4-BE49-F238E27FC236}">
                <a16:creationId xmlns:a16="http://schemas.microsoft.com/office/drawing/2014/main" id="{86A48639-F643-4D3A-C63F-502B36648F64}"/>
              </a:ext>
            </a:extLst>
          </p:cNvPr>
          <p:cNvCxnSpPr/>
          <p:nvPr/>
        </p:nvCxnSpPr>
        <p:spPr>
          <a:xfrm>
            <a:off x="10979186" y="6003207"/>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11EC44-A827-351D-F075-33718AAEF67D}"/>
              </a:ext>
            </a:extLst>
          </p:cNvPr>
          <p:cNvSpPr txBox="1"/>
          <p:nvPr/>
        </p:nvSpPr>
        <p:spPr>
          <a:xfrm>
            <a:off x="11441523" y="5871920"/>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20" name="TextBox 19">
            <a:extLst>
              <a:ext uri="{FF2B5EF4-FFF2-40B4-BE49-F238E27FC236}">
                <a16:creationId xmlns:a16="http://schemas.microsoft.com/office/drawing/2014/main" id="{1D992CBC-656A-B829-B713-CF94240C10D5}"/>
              </a:ext>
            </a:extLst>
          </p:cNvPr>
          <p:cNvSpPr txBox="1"/>
          <p:nvPr/>
        </p:nvSpPr>
        <p:spPr>
          <a:xfrm>
            <a:off x="4003311" y="5509026"/>
            <a:ext cx="8262455"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EQUITY_OPTION/RATE_LNVOL/[NAME]/[CCY]/[EXPIRY]/ATM/</a:t>
            </a:r>
            <a:r>
              <a:rPr lang="en-GB" sz="1600" dirty="0">
                <a:solidFill>
                  <a:schemeClr val="accent3"/>
                </a:solidFill>
                <a:latin typeface="SFTT1200"/>
              </a:rPr>
              <a:t>AtmDeltaNeutral</a:t>
            </a:r>
            <a:r>
              <a:rPr lang="en-US" sz="1600" b="0" i="0" u="none" strike="noStrike" baseline="0" dirty="0">
                <a:solidFill>
                  <a:schemeClr val="accent3"/>
                </a:solidFill>
                <a:latin typeface="SFTT1200"/>
              </a:rPr>
              <a:t>/DEL/[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endParaRPr lang="en-GB" sz="1600" dirty="0">
              <a:solidFill>
                <a:schemeClr val="accent3"/>
              </a:solidFill>
            </a:endParaRPr>
          </a:p>
        </p:txBody>
      </p:sp>
      <p:sp>
        <p:nvSpPr>
          <p:cNvPr id="21" name="TextBox 20">
            <a:extLst>
              <a:ext uri="{FF2B5EF4-FFF2-40B4-BE49-F238E27FC236}">
                <a16:creationId xmlns:a16="http://schemas.microsoft.com/office/drawing/2014/main" id="{A25F3B07-7D48-DBE5-9523-225BEAB29D88}"/>
              </a:ext>
            </a:extLst>
          </p:cNvPr>
          <p:cNvSpPr txBox="1"/>
          <p:nvPr/>
        </p:nvSpPr>
        <p:spPr>
          <a:xfrm>
            <a:off x="11449931" y="6112099"/>
            <a:ext cx="815835" cy="276999"/>
          </a:xfrm>
          <a:prstGeom prst="rect">
            <a:avLst/>
          </a:prstGeom>
          <a:noFill/>
        </p:spPr>
        <p:txBody>
          <a:bodyPr wrap="square">
            <a:spAutoFit/>
          </a:bodyPr>
          <a:lstStyle/>
          <a:p>
            <a:r>
              <a:rPr lang="en-US" sz="1200" b="0" i="0" u="none" strike="noStrike" baseline="0" dirty="0">
                <a:solidFill>
                  <a:schemeClr val="accent2">
                    <a:lumMod val="40000"/>
                    <a:lumOff val="60000"/>
                  </a:schemeClr>
                </a:solidFill>
                <a:latin typeface="SFTT1200"/>
              </a:rPr>
              <a:t>Choice</a:t>
            </a:r>
            <a:endParaRPr lang="en-GB" sz="1200" dirty="0"/>
          </a:p>
        </p:txBody>
      </p:sp>
      <p:cxnSp>
        <p:nvCxnSpPr>
          <p:cNvPr id="22" name="Straight Connector 21">
            <a:extLst>
              <a:ext uri="{FF2B5EF4-FFF2-40B4-BE49-F238E27FC236}">
                <a16:creationId xmlns:a16="http://schemas.microsoft.com/office/drawing/2014/main" id="{D0CF14B5-7F65-AF51-102C-E9C0CBCCEDDC}"/>
              </a:ext>
            </a:extLst>
          </p:cNvPr>
          <p:cNvCxnSpPr/>
          <p:nvPr/>
        </p:nvCxnSpPr>
        <p:spPr>
          <a:xfrm>
            <a:off x="10988104" y="6250598"/>
            <a:ext cx="46233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CE1ACF8-3BFE-E6EF-44A4-D3E57B0AFC02}"/>
                  </a:ext>
                </a:extLst>
              </p:cNvPr>
              <p:cNvGraphicFramePr>
                <a:graphicFrameLocks noGrp="1"/>
              </p:cNvGraphicFramePr>
              <p:nvPr>
                <p:extLst>
                  <p:ext uri="{D42A27DB-BD31-4B8C-83A1-F6EECF244321}">
                    <p14:modId xmlns:p14="http://schemas.microsoft.com/office/powerpoint/2010/main" val="3437834934"/>
                  </p:ext>
                </p:extLst>
              </p:nvPr>
            </p:nvGraphicFramePr>
            <p:xfrm>
              <a:off x="229482" y="1553226"/>
              <a:ext cx="3528604" cy="3658300"/>
            </p:xfrm>
            <a:graphic>
              <a:graphicData uri="http://schemas.openxmlformats.org/drawingml/2006/table">
                <a:tbl>
                  <a:tblPr firstRow="1" bandRow="1">
                    <a:tableStyleId>{7DF18680-E054-41AD-8BC1-D1AEF772440D}</a:tableStyleId>
                  </a:tblPr>
                  <a:tblGrid>
                    <a:gridCol w="1764302">
                      <a:extLst>
                        <a:ext uri="{9D8B030D-6E8A-4147-A177-3AD203B41FA5}">
                          <a16:colId xmlns:a16="http://schemas.microsoft.com/office/drawing/2014/main" val="713876906"/>
                        </a:ext>
                      </a:extLst>
                    </a:gridCol>
                    <a:gridCol w="1764302">
                      <a:extLst>
                        <a:ext uri="{9D8B030D-6E8A-4147-A177-3AD203B41FA5}">
                          <a16:colId xmlns:a16="http://schemas.microsoft.com/office/drawing/2014/main" val="2548777207"/>
                        </a:ext>
                      </a:extLst>
                    </a:gridCol>
                  </a:tblGrid>
                  <a:tr h="36583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r>
                                  <a:rPr lang="en-GB" i="1" dirty="0" smtClean="0">
                                    <a:latin typeface="Cambria Math" panose="02040503050406030204" pitchFamily="18" charset="0"/>
                                  </a:rPr>
                                  <m:t> </m:t>
                                </m:r>
                                <m:r>
                                  <a:rPr lang="en-GB" b="1" i="1" dirty="0" smtClean="0">
                                    <a:latin typeface="Cambria Math" panose="02040503050406030204" pitchFamily="18" charset="0"/>
                                  </a:rPr>
                                  <m:t>𝑷𝒖𝒕</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𝐶𝑎𝑙𝑙</m:t>
                                </m:r>
                              </m:oMath>
                            </m:oMathPara>
                          </a14:m>
                          <a:endParaRPr lang="en-GB" dirty="0"/>
                        </a:p>
                      </a:txBody>
                      <a:tcPr/>
                    </a:tc>
                    <a:extLst>
                      <a:ext uri="{0D108BD9-81ED-4DB2-BD59-A6C34878D82A}">
                        <a16:rowId xmlns:a16="http://schemas.microsoft.com/office/drawing/2014/main" val="476551984"/>
                      </a:ext>
                    </a:extLst>
                  </a:tr>
                  <a:tr h="365830">
                    <a:tc>
                      <a:txBody>
                        <a:bodyPr/>
                        <a:lstStyle/>
                        <a:p>
                          <a:pPr algn="ctr"/>
                          <a:r>
                            <a:rPr lang="en-GB" dirty="0"/>
                            <a:t>-10%</a:t>
                          </a:r>
                        </a:p>
                      </a:txBody>
                      <a:tcPr/>
                    </a:tc>
                    <a:tc>
                      <a:txBody>
                        <a:bodyPr/>
                        <a:lstStyle/>
                        <a:p>
                          <a:pPr algn="ctr"/>
                          <a:r>
                            <a:rPr lang="en-GB" dirty="0"/>
                            <a:t>90%</a:t>
                          </a:r>
                        </a:p>
                      </a:txBody>
                      <a:tcPr/>
                    </a:tc>
                    <a:extLst>
                      <a:ext uri="{0D108BD9-81ED-4DB2-BD59-A6C34878D82A}">
                        <a16:rowId xmlns:a16="http://schemas.microsoft.com/office/drawing/2014/main" val="3268579124"/>
                      </a:ext>
                    </a:extLst>
                  </a:tr>
                  <a:tr h="365830">
                    <a:tc>
                      <a:txBody>
                        <a:bodyPr/>
                        <a:lstStyle/>
                        <a:p>
                          <a:pPr algn="ctr"/>
                          <a:r>
                            <a:rPr lang="en-GB" dirty="0"/>
                            <a:t>-20%</a:t>
                          </a:r>
                        </a:p>
                      </a:txBody>
                      <a:tcPr/>
                    </a:tc>
                    <a:tc>
                      <a:txBody>
                        <a:bodyPr/>
                        <a:lstStyle/>
                        <a:p>
                          <a:pPr algn="ctr"/>
                          <a:r>
                            <a:rPr lang="en-GB" dirty="0"/>
                            <a:t>80%</a:t>
                          </a:r>
                        </a:p>
                      </a:txBody>
                      <a:tcPr/>
                    </a:tc>
                    <a:extLst>
                      <a:ext uri="{0D108BD9-81ED-4DB2-BD59-A6C34878D82A}">
                        <a16:rowId xmlns:a16="http://schemas.microsoft.com/office/drawing/2014/main" val="506851145"/>
                      </a:ext>
                    </a:extLst>
                  </a:tr>
                  <a:tr h="365830">
                    <a:tc>
                      <a:txBody>
                        <a:bodyPr/>
                        <a:lstStyle/>
                        <a:p>
                          <a:pPr algn="ctr"/>
                          <a:r>
                            <a:rPr lang="en-GB" dirty="0"/>
                            <a:t>-30%</a:t>
                          </a:r>
                        </a:p>
                      </a:txBody>
                      <a:tcPr/>
                    </a:tc>
                    <a:tc>
                      <a:txBody>
                        <a:bodyPr/>
                        <a:lstStyle/>
                        <a:p>
                          <a:pPr algn="ctr"/>
                          <a:r>
                            <a:rPr lang="en-GB" dirty="0"/>
                            <a:t>70%</a:t>
                          </a:r>
                        </a:p>
                      </a:txBody>
                      <a:tcPr/>
                    </a:tc>
                    <a:extLst>
                      <a:ext uri="{0D108BD9-81ED-4DB2-BD59-A6C34878D82A}">
                        <a16:rowId xmlns:a16="http://schemas.microsoft.com/office/drawing/2014/main" val="2414993748"/>
                      </a:ext>
                    </a:extLst>
                  </a:tr>
                  <a:tr h="365830">
                    <a:tc>
                      <a:txBody>
                        <a:bodyPr/>
                        <a:lstStyle/>
                        <a:p>
                          <a:pPr algn="ctr"/>
                          <a:r>
                            <a:rPr lang="en-GB" dirty="0"/>
                            <a:t>-40%</a:t>
                          </a:r>
                        </a:p>
                      </a:txBody>
                      <a:tcPr/>
                    </a:tc>
                    <a:tc>
                      <a:txBody>
                        <a:bodyPr/>
                        <a:lstStyle/>
                        <a:p>
                          <a:pPr algn="ctr"/>
                          <a:r>
                            <a:rPr lang="en-GB" dirty="0"/>
                            <a:t>60%</a:t>
                          </a:r>
                        </a:p>
                      </a:txBody>
                      <a:tcPr/>
                    </a:tc>
                    <a:extLst>
                      <a:ext uri="{0D108BD9-81ED-4DB2-BD59-A6C34878D82A}">
                        <a16:rowId xmlns:a16="http://schemas.microsoft.com/office/drawing/2014/main" val="2217302137"/>
                      </a:ext>
                    </a:extLst>
                  </a:tr>
                  <a:tr h="365830">
                    <a:tc>
                      <a:txBody>
                        <a:bodyPr/>
                        <a:lstStyle/>
                        <a:p>
                          <a:pPr algn="ctr"/>
                          <a:r>
                            <a:rPr lang="en-GB" dirty="0"/>
                            <a:t>-50%</a:t>
                          </a:r>
                        </a:p>
                      </a:txBody>
                      <a:tcPr/>
                    </a:tc>
                    <a:tc>
                      <a:txBody>
                        <a:bodyPr/>
                        <a:lstStyle/>
                        <a:p>
                          <a:pPr algn="ctr"/>
                          <a:r>
                            <a:rPr lang="en-GB" dirty="0"/>
                            <a:t>50%</a:t>
                          </a:r>
                        </a:p>
                      </a:txBody>
                      <a:tcPr/>
                    </a:tc>
                    <a:extLst>
                      <a:ext uri="{0D108BD9-81ED-4DB2-BD59-A6C34878D82A}">
                        <a16:rowId xmlns:a16="http://schemas.microsoft.com/office/drawing/2014/main" val="174152490"/>
                      </a:ext>
                    </a:extLst>
                  </a:tr>
                  <a:tr h="365830">
                    <a:tc>
                      <a:txBody>
                        <a:bodyPr/>
                        <a:lstStyle/>
                        <a:p>
                          <a:pPr algn="ctr"/>
                          <a:r>
                            <a:rPr lang="en-GB" dirty="0"/>
                            <a:t>-60%</a:t>
                          </a:r>
                        </a:p>
                      </a:txBody>
                      <a:tcPr/>
                    </a:tc>
                    <a:tc>
                      <a:txBody>
                        <a:bodyPr/>
                        <a:lstStyle/>
                        <a:p>
                          <a:pPr algn="ctr"/>
                          <a:r>
                            <a:rPr lang="en-GB" dirty="0"/>
                            <a:t>40%</a:t>
                          </a:r>
                        </a:p>
                      </a:txBody>
                      <a:tcPr/>
                    </a:tc>
                    <a:extLst>
                      <a:ext uri="{0D108BD9-81ED-4DB2-BD59-A6C34878D82A}">
                        <a16:rowId xmlns:a16="http://schemas.microsoft.com/office/drawing/2014/main" val="4045051468"/>
                      </a:ext>
                    </a:extLst>
                  </a:tr>
                  <a:tr h="365830">
                    <a:tc>
                      <a:txBody>
                        <a:bodyPr/>
                        <a:lstStyle/>
                        <a:p>
                          <a:pPr algn="ctr"/>
                          <a:r>
                            <a:rPr lang="en-GB" dirty="0"/>
                            <a:t>-70%</a:t>
                          </a:r>
                        </a:p>
                      </a:txBody>
                      <a:tcPr/>
                    </a:tc>
                    <a:tc>
                      <a:txBody>
                        <a:bodyPr/>
                        <a:lstStyle/>
                        <a:p>
                          <a:pPr algn="ctr"/>
                          <a:r>
                            <a:rPr lang="en-GB" dirty="0"/>
                            <a:t>30%</a:t>
                          </a:r>
                        </a:p>
                      </a:txBody>
                      <a:tcPr/>
                    </a:tc>
                    <a:extLst>
                      <a:ext uri="{0D108BD9-81ED-4DB2-BD59-A6C34878D82A}">
                        <a16:rowId xmlns:a16="http://schemas.microsoft.com/office/drawing/2014/main" val="2287962634"/>
                      </a:ext>
                    </a:extLst>
                  </a:tr>
                  <a:tr h="365830">
                    <a:tc>
                      <a:txBody>
                        <a:bodyPr/>
                        <a:lstStyle/>
                        <a:p>
                          <a:pPr algn="ctr"/>
                          <a:r>
                            <a:rPr lang="en-GB" dirty="0"/>
                            <a:t>-80%</a:t>
                          </a:r>
                        </a:p>
                      </a:txBody>
                      <a:tcPr/>
                    </a:tc>
                    <a:tc>
                      <a:txBody>
                        <a:bodyPr/>
                        <a:lstStyle/>
                        <a:p>
                          <a:pPr algn="ctr"/>
                          <a:r>
                            <a:rPr lang="en-GB" dirty="0"/>
                            <a:t>20%</a:t>
                          </a:r>
                        </a:p>
                      </a:txBody>
                      <a:tcPr/>
                    </a:tc>
                    <a:extLst>
                      <a:ext uri="{0D108BD9-81ED-4DB2-BD59-A6C34878D82A}">
                        <a16:rowId xmlns:a16="http://schemas.microsoft.com/office/drawing/2014/main" val="505722289"/>
                      </a:ext>
                    </a:extLst>
                  </a:tr>
                  <a:tr h="365830">
                    <a:tc>
                      <a:txBody>
                        <a:bodyPr/>
                        <a:lstStyle/>
                        <a:p>
                          <a:pPr algn="ctr"/>
                          <a:r>
                            <a:rPr lang="en-GB" dirty="0"/>
                            <a:t>-90%</a:t>
                          </a:r>
                        </a:p>
                      </a:txBody>
                      <a:tcPr/>
                    </a:tc>
                    <a:tc>
                      <a:txBody>
                        <a:bodyPr/>
                        <a:lstStyle/>
                        <a:p>
                          <a:pPr algn="ctr"/>
                          <a:r>
                            <a:rPr lang="en-GB" dirty="0"/>
                            <a:t>10%</a:t>
                          </a:r>
                        </a:p>
                      </a:txBody>
                      <a:tcPr/>
                    </a:tc>
                    <a:extLst>
                      <a:ext uri="{0D108BD9-81ED-4DB2-BD59-A6C34878D82A}">
                        <a16:rowId xmlns:a16="http://schemas.microsoft.com/office/drawing/2014/main" val="4133042228"/>
                      </a:ext>
                    </a:extLst>
                  </a:tr>
                </a:tbl>
              </a:graphicData>
            </a:graphic>
          </p:graphicFrame>
        </mc:Choice>
        <mc:Fallback xmlns="">
          <p:graphicFrame>
            <p:nvGraphicFramePr>
              <p:cNvPr id="4" name="Table 3">
                <a:extLst>
                  <a:ext uri="{FF2B5EF4-FFF2-40B4-BE49-F238E27FC236}">
                    <a16:creationId xmlns:a16="http://schemas.microsoft.com/office/drawing/2014/main" id="{CCE1ACF8-3BFE-E6EF-44A4-D3E57B0AFC02}"/>
                  </a:ext>
                </a:extLst>
              </p:cNvPr>
              <p:cNvGraphicFramePr>
                <a:graphicFrameLocks noGrp="1"/>
              </p:cNvGraphicFramePr>
              <p:nvPr>
                <p:extLst>
                  <p:ext uri="{D42A27DB-BD31-4B8C-83A1-F6EECF244321}">
                    <p14:modId xmlns:p14="http://schemas.microsoft.com/office/powerpoint/2010/main" val="3437834934"/>
                  </p:ext>
                </p:extLst>
              </p:nvPr>
            </p:nvGraphicFramePr>
            <p:xfrm>
              <a:off x="229482" y="1553226"/>
              <a:ext cx="3528604" cy="3658300"/>
            </p:xfrm>
            <a:graphic>
              <a:graphicData uri="http://schemas.openxmlformats.org/drawingml/2006/table">
                <a:tbl>
                  <a:tblPr firstRow="1" bandRow="1">
                    <a:tableStyleId>{7DF18680-E054-41AD-8BC1-D1AEF772440D}</a:tableStyleId>
                  </a:tblPr>
                  <a:tblGrid>
                    <a:gridCol w="1764302">
                      <a:extLst>
                        <a:ext uri="{9D8B030D-6E8A-4147-A177-3AD203B41FA5}">
                          <a16:colId xmlns:a16="http://schemas.microsoft.com/office/drawing/2014/main" val="713876906"/>
                        </a:ext>
                      </a:extLst>
                    </a:gridCol>
                    <a:gridCol w="1764302">
                      <a:extLst>
                        <a:ext uri="{9D8B030D-6E8A-4147-A177-3AD203B41FA5}">
                          <a16:colId xmlns:a16="http://schemas.microsoft.com/office/drawing/2014/main" val="2548777207"/>
                        </a:ext>
                      </a:extLst>
                    </a:gridCol>
                  </a:tblGrid>
                  <a:tr h="365830">
                    <a:tc>
                      <a:txBody>
                        <a:bodyPr/>
                        <a:lstStyle/>
                        <a:p>
                          <a:endParaRPr lang="en-US"/>
                        </a:p>
                      </a:txBody>
                      <a:tcPr>
                        <a:blipFill>
                          <a:blip r:embed="rId3"/>
                          <a:stretch>
                            <a:fillRect l="-345" t="-1667" r="-101379" b="-928333"/>
                          </a:stretch>
                        </a:blipFill>
                      </a:tcPr>
                    </a:tc>
                    <a:tc>
                      <a:txBody>
                        <a:bodyPr/>
                        <a:lstStyle/>
                        <a:p>
                          <a:endParaRPr lang="en-US"/>
                        </a:p>
                      </a:txBody>
                      <a:tcPr>
                        <a:blipFill>
                          <a:blip r:embed="rId3"/>
                          <a:stretch>
                            <a:fillRect l="-100345" t="-1667" r="-1379" b="-928333"/>
                          </a:stretch>
                        </a:blipFill>
                      </a:tcPr>
                    </a:tc>
                    <a:extLst>
                      <a:ext uri="{0D108BD9-81ED-4DB2-BD59-A6C34878D82A}">
                        <a16:rowId xmlns:a16="http://schemas.microsoft.com/office/drawing/2014/main" val="476551984"/>
                      </a:ext>
                    </a:extLst>
                  </a:tr>
                  <a:tr h="365830">
                    <a:tc>
                      <a:txBody>
                        <a:bodyPr/>
                        <a:lstStyle/>
                        <a:p>
                          <a:pPr algn="ctr"/>
                          <a:r>
                            <a:rPr lang="en-GB" dirty="0"/>
                            <a:t>-10%</a:t>
                          </a:r>
                        </a:p>
                      </a:txBody>
                      <a:tcPr/>
                    </a:tc>
                    <a:tc>
                      <a:txBody>
                        <a:bodyPr/>
                        <a:lstStyle/>
                        <a:p>
                          <a:pPr algn="ctr"/>
                          <a:r>
                            <a:rPr lang="en-GB" dirty="0"/>
                            <a:t>90%</a:t>
                          </a:r>
                        </a:p>
                      </a:txBody>
                      <a:tcPr/>
                    </a:tc>
                    <a:extLst>
                      <a:ext uri="{0D108BD9-81ED-4DB2-BD59-A6C34878D82A}">
                        <a16:rowId xmlns:a16="http://schemas.microsoft.com/office/drawing/2014/main" val="3268579124"/>
                      </a:ext>
                    </a:extLst>
                  </a:tr>
                  <a:tr h="365830">
                    <a:tc>
                      <a:txBody>
                        <a:bodyPr/>
                        <a:lstStyle/>
                        <a:p>
                          <a:pPr algn="ctr"/>
                          <a:r>
                            <a:rPr lang="en-GB" dirty="0"/>
                            <a:t>-20%</a:t>
                          </a:r>
                        </a:p>
                      </a:txBody>
                      <a:tcPr/>
                    </a:tc>
                    <a:tc>
                      <a:txBody>
                        <a:bodyPr/>
                        <a:lstStyle/>
                        <a:p>
                          <a:pPr algn="ctr"/>
                          <a:r>
                            <a:rPr lang="en-GB" dirty="0"/>
                            <a:t>80%</a:t>
                          </a:r>
                        </a:p>
                      </a:txBody>
                      <a:tcPr/>
                    </a:tc>
                    <a:extLst>
                      <a:ext uri="{0D108BD9-81ED-4DB2-BD59-A6C34878D82A}">
                        <a16:rowId xmlns:a16="http://schemas.microsoft.com/office/drawing/2014/main" val="506851145"/>
                      </a:ext>
                    </a:extLst>
                  </a:tr>
                  <a:tr h="365830">
                    <a:tc>
                      <a:txBody>
                        <a:bodyPr/>
                        <a:lstStyle/>
                        <a:p>
                          <a:pPr algn="ctr"/>
                          <a:r>
                            <a:rPr lang="en-GB" dirty="0"/>
                            <a:t>-30%</a:t>
                          </a:r>
                        </a:p>
                      </a:txBody>
                      <a:tcPr/>
                    </a:tc>
                    <a:tc>
                      <a:txBody>
                        <a:bodyPr/>
                        <a:lstStyle/>
                        <a:p>
                          <a:pPr algn="ctr"/>
                          <a:r>
                            <a:rPr lang="en-GB" dirty="0"/>
                            <a:t>70%</a:t>
                          </a:r>
                        </a:p>
                      </a:txBody>
                      <a:tcPr/>
                    </a:tc>
                    <a:extLst>
                      <a:ext uri="{0D108BD9-81ED-4DB2-BD59-A6C34878D82A}">
                        <a16:rowId xmlns:a16="http://schemas.microsoft.com/office/drawing/2014/main" val="2414993748"/>
                      </a:ext>
                    </a:extLst>
                  </a:tr>
                  <a:tr h="365830">
                    <a:tc>
                      <a:txBody>
                        <a:bodyPr/>
                        <a:lstStyle/>
                        <a:p>
                          <a:pPr algn="ctr"/>
                          <a:r>
                            <a:rPr lang="en-GB" dirty="0"/>
                            <a:t>-40%</a:t>
                          </a:r>
                        </a:p>
                      </a:txBody>
                      <a:tcPr/>
                    </a:tc>
                    <a:tc>
                      <a:txBody>
                        <a:bodyPr/>
                        <a:lstStyle/>
                        <a:p>
                          <a:pPr algn="ctr"/>
                          <a:r>
                            <a:rPr lang="en-GB" dirty="0"/>
                            <a:t>60%</a:t>
                          </a:r>
                        </a:p>
                      </a:txBody>
                      <a:tcPr/>
                    </a:tc>
                    <a:extLst>
                      <a:ext uri="{0D108BD9-81ED-4DB2-BD59-A6C34878D82A}">
                        <a16:rowId xmlns:a16="http://schemas.microsoft.com/office/drawing/2014/main" val="2217302137"/>
                      </a:ext>
                    </a:extLst>
                  </a:tr>
                  <a:tr h="365830">
                    <a:tc>
                      <a:txBody>
                        <a:bodyPr/>
                        <a:lstStyle/>
                        <a:p>
                          <a:pPr algn="ctr"/>
                          <a:r>
                            <a:rPr lang="en-GB" dirty="0"/>
                            <a:t>-50%</a:t>
                          </a:r>
                        </a:p>
                      </a:txBody>
                      <a:tcPr/>
                    </a:tc>
                    <a:tc>
                      <a:txBody>
                        <a:bodyPr/>
                        <a:lstStyle/>
                        <a:p>
                          <a:pPr algn="ctr"/>
                          <a:r>
                            <a:rPr lang="en-GB" dirty="0"/>
                            <a:t>50%</a:t>
                          </a:r>
                        </a:p>
                      </a:txBody>
                      <a:tcPr/>
                    </a:tc>
                    <a:extLst>
                      <a:ext uri="{0D108BD9-81ED-4DB2-BD59-A6C34878D82A}">
                        <a16:rowId xmlns:a16="http://schemas.microsoft.com/office/drawing/2014/main" val="174152490"/>
                      </a:ext>
                    </a:extLst>
                  </a:tr>
                  <a:tr h="365830">
                    <a:tc>
                      <a:txBody>
                        <a:bodyPr/>
                        <a:lstStyle/>
                        <a:p>
                          <a:pPr algn="ctr"/>
                          <a:r>
                            <a:rPr lang="en-GB" dirty="0"/>
                            <a:t>-60%</a:t>
                          </a:r>
                        </a:p>
                      </a:txBody>
                      <a:tcPr/>
                    </a:tc>
                    <a:tc>
                      <a:txBody>
                        <a:bodyPr/>
                        <a:lstStyle/>
                        <a:p>
                          <a:pPr algn="ctr"/>
                          <a:r>
                            <a:rPr lang="en-GB" dirty="0"/>
                            <a:t>40%</a:t>
                          </a:r>
                        </a:p>
                      </a:txBody>
                      <a:tcPr/>
                    </a:tc>
                    <a:extLst>
                      <a:ext uri="{0D108BD9-81ED-4DB2-BD59-A6C34878D82A}">
                        <a16:rowId xmlns:a16="http://schemas.microsoft.com/office/drawing/2014/main" val="4045051468"/>
                      </a:ext>
                    </a:extLst>
                  </a:tr>
                  <a:tr h="365830">
                    <a:tc>
                      <a:txBody>
                        <a:bodyPr/>
                        <a:lstStyle/>
                        <a:p>
                          <a:pPr algn="ctr"/>
                          <a:r>
                            <a:rPr lang="en-GB" dirty="0"/>
                            <a:t>-70%</a:t>
                          </a:r>
                        </a:p>
                      </a:txBody>
                      <a:tcPr/>
                    </a:tc>
                    <a:tc>
                      <a:txBody>
                        <a:bodyPr/>
                        <a:lstStyle/>
                        <a:p>
                          <a:pPr algn="ctr"/>
                          <a:r>
                            <a:rPr lang="en-GB" dirty="0"/>
                            <a:t>30%</a:t>
                          </a:r>
                        </a:p>
                      </a:txBody>
                      <a:tcPr/>
                    </a:tc>
                    <a:extLst>
                      <a:ext uri="{0D108BD9-81ED-4DB2-BD59-A6C34878D82A}">
                        <a16:rowId xmlns:a16="http://schemas.microsoft.com/office/drawing/2014/main" val="2287962634"/>
                      </a:ext>
                    </a:extLst>
                  </a:tr>
                  <a:tr h="365830">
                    <a:tc>
                      <a:txBody>
                        <a:bodyPr/>
                        <a:lstStyle/>
                        <a:p>
                          <a:pPr algn="ctr"/>
                          <a:r>
                            <a:rPr lang="en-GB" dirty="0"/>
                            <a:t>-80%</a:t>
                          </a:r>
                        </a:p>
                      </a:txBody>
                      <a:tcPr/>
                    </a:tc>
                    <a:tc>
                      <a:txBody>
                        <a:bodyPr/>
                        <a:lstStyle/>
                        <a:p>
                          <a:pPr algn="ctr"/>
                          <a:r>
                            <a:rPr lang="en-GB" dirty="0"/>
                            <a:t>20%</a:t>
                          </a:r>
                        </a:p>
                      </a:txBody>
                      <a:tcPr/>
                    </a:tc>
                    <a:extLst>
                      <a:ext uri="{0D108BD9-81ED-4DB2-BD59-A6C34878D82A}">
                        <a16:rowId xmlns:a16="http://schemas.microsoft.com/office/drawing/2014/main" val="505722289"/>
                      </a:ext>
                    </a:extLst>
                  </a:tr>
                  <a:tr h="365830">
                    <a:tc>
                      <a:txBody>
                        <a:bodyPr/>
                        <a:lstStyle/>
                        <a:p>
                          <a:pPr algn="ctr"/>
                          <a:r>
                            <a:rPr lang="en-GB" dirty="0"/>
                            <a:t>-90%</a:t>
                          </a:r>
                        </a:p>
                      </a:txBody>
                      <a:tcPr/>
                    </a:tc>
                    <a:tc>
                      <a:txBody>
                        <a:bodyPr/>
                        <a:lstStyle/>
                        <a:p>
                          <a:pPr algn="ctr"/>
                          <a:r>
                            <a:rPr lang="en-GB" dirty="0"/>
                            <a:t>10%</a:t>
                          </a:r>
                        </a:p>
                      </a:txBody>
                      <a:tcPr/>
                    </a:tc>
                    <a:extLst>
                      <a:ext uri="{0D108BD9-81ED-4DB2-BD59-A6C34878D82A}">
                        <a16:rowId xmlns:a16="http://schemas.microsoft.com/office/drawing/2014/main" val="4133042228"/>
                      </a:ext>
                    </a:extLst>
                  </a:tr>
                </a:tbl>
              </a:graphicData>
            </a:graphic>
          </p:graphicFrame>
        </mc:Fallback>
      </mc:AlternateContent>
      <p:sp>
        <p:nvSpPr>
          <p:cNvPr id="6" name="Right Brace 5">
            <a:extLst>
              <a:ext uri="{FF2B5EF4-FFF2-40B4-BE49-F238E27FC236}">
                <a16:creationId xmlns:a16="http://schemas.microsoft.com/office/drawing/2014/main" id="{185EB4B3-1F4A-0FC6-940C-D6DC8B86CCD0}"/>
              </a:ext>
            </a:extLst>
          </p:cNvPr>
          <p:cNvSpPr/>
          <p:nvPr/>
        </p:nvSpPr>
        <p:spPr>
          <a:xfrm>
            <a:off x="1511140" y="1967485"/>
            <a:ext cx="94130" cy="13682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52753608-40D4-A1BE-42E4-0D5F9CC36C33}"/>
              </a:ext>
            </a:extLst>
          </p:cNvPr>
          <p:cNvSpPr/>
          <p:nvPr/>
        </p:nvSpPr>
        <p:spPr>
          <a:xfrm>
            <a:off x="3612935" y="3750016"/>
            <a:ext cx="159208" cy="1449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a:extLst>
              <a:ext uri="{FF2B5EF4-FFF2-40B4-BE49-F238E27FC236}">
                <a16:creationId xmlns:a16="http://schemas.microsoft.com/office/drawing/2014/main" id="{A2173024-BECE-B312-8E76-69A03237DAB9}"/>
              </a:ext>
            </a:extLst>
          </p:cNvPr>
          <p:cNvSpPr/>
          <p:nvPr/>
        </p:nvSpPr>
        <p:spPr>
          <a:xfrm>
            <a:off x="215426" y="3383586"/>
            <a:ext cx="3542660" cy="32405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CC9953A-9D78-CAB1-80D8-206C0C95274D}"/>
              </a:ext>
            </a:extLst>
          </p:cNvPr>
          <p:cNvCxnSpPr>
            <a:cxnSpLocks/>
          </p:cNvCxnSpPr>
          <p:nvPr/>
        </p:nvCxnSpPr>
        <p:spPr>
          <a:xfrm>
            <a:off x="1605270" y="2703032"/>
            <a:ext cx="5629248" cy="84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BAC668-2C4A-3061-9440-90F87AAC2F8C}"/>
              </a:ext>
            </a:extLst>
          </p:cNvPr>
          <p:cNvCxnSpPr>
            <a:cxnSpLocks/>
            <a:stCxn id="10" idx="3"/>
            <a:endCxn id="50" idx="1"/>
          </p:cNvCxnSpPr>
          <p:nvPr/>
        </p:nvCxnSpPr>
        <p:spPr>
          <a:xfrm>
            <a:off x="3758086" y="3545612"/>
            <a:ext cx="3362173" cy="63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05FF0E3-5564-5740-58D6-FB2791879BEC}"/>
              </a:ext>
            </a:extLst>
          </p:cNvPr>
          <p:cNvSpPr txBox="1"/>
          <p:nvPr/>
        </p:nvSpPr>
        <p:spPr>
          <a:xfrm rot="564642">
            <a:off x="3973197" y="2924223"/>
            <a:ext cx="2023782" cy="307777"/>
          </a:xfrm>
          <a:prstGeom prst="rect">
            <a:avLst/>
          </a:prstGeom>
          <a:noFill/>
        </p:spPr>
        <p:txBody>
          <a:bodyPr wrap="square" rtlCol="0">
            <a:spAutoFit/>
          </a:bodyPr>
          <a:lstStyle/>
          <a:p>
            <a:pPr algn="ctr"/>
            <a:r>
              <a:rPr lang="en-GB" sz="1400" i="1" dirty="0">
                <a:solidFill>
                  <a:schemeClr val="accent1"/>
                </a:solidFill>
              </a:rPr>
              <a:t>Absolute Value</a:t>
            </a:r>
          </a:p>
        </p:txBody>
      </p:sp>
      <p:sp>
        <p:nvSpPr>
          <p:cNvPr id="47" name="Multiplication Sign 46">
            <a:extLst>
              <a:ext uri="{FF2B5EF4-FFF2-40B4-BE49-F238E27FC236}">
                <a16:creationId xmlns:a16="http://schemas.microsoft.com/office/drawing/2014/main" id="{956C5D75-0661-3379-40AF-1CA2A900EBEC}"/>
              </a:ext>
            </a:extLst>
          </p:cNvPr>
          <p:cNvSpPr/>
          <p:nvPr/>
        </p:nvSpPr>
        <p:spPr>
          <a:xfrm>
            <a:off x="805858" y="3145610"/>
            <a:ext cx="665711" cy="2532693"/>
          </a:xfrm>
          <a:prstGeom prst="mathMultipl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E83BDF93-2BF2-A890-EB77-3FDA5A5C6D89}"/>
              </a:ext>
            </a:extLst>
          </p:cNvPr>
          <p:cNvSpPr/>
          <p:nvPr/>
        </p:nvSpPr>
        <p:spPr>
          <a:xfrm>
            <a:off x="2546227" y="1258035"/>
            <a:ext cx="665711" cy="3174795"/>
          </a:xfrm>
          <a:prstGeom prst="mathMultipl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754D315-9DA7-122F-8C95-5A5EFEFA1832}"/>
              </a:ext>
            </a:extLst>
          </p:cNvPr>
          <p:cNvCxnSpPr>
            <a:cxnSpLocks/>
            <a:stCxn id="9" idx="1"/>
          </p:cNvCxnSpPr>
          <p:nvPr/>
        </p:nvCxnSpPr>
        <p:spPr>
          <a:xfrm flipV="1">
            <a:off x="3772143" y="3803016"/>
            <a:ext cx="3467445" cy="67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3488593-19D6-7585-67E7-0AAE68BE3724}"/>
              </a:ext>
            </a:extLst>
          </p:cNvPr>
          <p:cNvSpPr/>
          <p:nvPr/>
        </p:nvSpPr>
        <p:spPr>
          <a:xfrm>
            <a:off x="7114019" y="3227293"/>
            <a:ext cx="3985664" cy="67791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C3D88A85-9051-F7FD-D832-0303C5F399DA}"/>
              </a:ext>
            </a:extLst>
          </p:cNvPr>
          <p:cNvSpPr/>
          <p:nvPr/>
        </p:nvSpPr>
        <p:spPr>
          <a:xfrm>
            <a:off x="7120259" y="3935211"/>
            <a:ext cx="3979424" cy="49761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3DF9FE9E-2892-00E5-8E8B-42E707501267}"/>
              </a:ext>
            </a:extLst>
          </p:cNvPr>
          <p:cNvCxnSpPr>
            <a:cxnSpLocks/>
            <a:endCxn id="8" idx="2"/>
          </p:cNvCxnSpPr>
          <p:nvPr/>
        </p:nvCxnSpPr>
        <p:spPr>
          <a:xfrm flipH="1" flipV="1">
            <a:off x="8764889" y="1811498"/>
            <a:ext cx="333844" cy="140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9D75F77-44A6-1B87-67EE-F9F4DA08A037}"/>
              </a:ext>
            </a:extLst>
          </p:cNvPr>
          <p:cNvCxnSpPr>
            <a:cxnSpLocks/>
            <a:stCxn id="50" idx="2"/>
            <a:endCxn id="20" idx="0"/>
          </p:cNvCxnSpPr>
          <p:nvPr/>
        </p:nvCxnSpPr>
        <p:spPr>
          <a:xfrm flipH="1">
            <a:off x="8134539" y="4432830"/>
            <a:ext cx="975432" cy="107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571F0B-56CF-6755-1EA2-0AD33A763693}"/>
              </a:ext>
            </a:extLst>
          </p:cNvPr>
          <p:cNvSpPr txBox="1"/>
          <p:nvPr/>
        </p:nvSpPr>
        <p:spPr>
          <a:xfrm rot="396272">
            <a:off x="5039404" y="3589923"/>
            <a:ext cx="565050" cy="307777"/>
          </a:xfrm>
          <a:prstGeom prst="rect">
            <a:avLst/>
          </a:prstGeom>
          <a:noFill/>
        </p:spPr>
        <p:txBody>
          <a:bodyPr wrap="square" rtlCol="0">
            <a:spAutoFit/>
          </a:bodyPr>
          <a:lstStyle/>
          <a:p>
            <a:r>
              <a:rPr lang="en-GB" sz="1400" i="1" dirty="0">
                <a:solidFill>
                  <a:schemeClr val="accent1"/>
                </a:solidFill>
              </a:rPr>
              <a:t>ATM</a:t>
            </a:r>
          </a:p>
        </p:txBody>
      </p:sp>
    </p:spTree>
    <p:extLst>
      <p:ext uri="{BB962C8B-B14F-4D97-AF65-F5344CB8AC3E}">
        <p14:creationId xmlns:p14="http://schemas.microsoft.com/office/powerpoint/2010/main" val="2458528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E941-F4F5-E800-837E-2FD5AEEA0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33877-0504-53BB-90C9-175ED0665B00}"/>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7D68E33D-7CCD-BB3B-2CFA-8DAE0962966F}"/>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E49DE63F-4A3F-D60D-4C85-366186A1E35D}"/>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Delta Surface</a:t>
            </a:r>
          </a:p>
        </p:txBody>
      </p:sp>
      <p:sp>
        <p:nvSpPr>
          <p:cNvPr id="8" name="TextBox 7">
            <a:extLst>
              <a:ext uri="{FF2B5EF4-FFF2-40B4-BE49-F238E27FC236}">
                <a16:creationId xmlns:a16="http://schemas.microsoft.com/office/drawing/2014/main" id="{036D9201-AD92-CB17-6B9C-A0E7E6165555}"/>
              </a:ext>
            </a:extLst>
          </p:cNvPr>
          <p:cNvSpPr txBox="1"/>
          <p:nvPr/>
        </p:nvSpPr>
        <p:spPr>
          <a:xfrm>
            <a:off x="527050" y="1536882"/>
            <a:ext cx="8298904" cy="338554"/>
          </a:xfrm>
          <a:prstGeom prst="rect">
            <a:avLst/>
          </a:prstGeom>
          <a:noFill/>
        </p:spPr>
        <p:txBody>
          <a:bodyPr wrap="square">
            <a:spAutoFit/>
          </a:bodyPr>
          <a:lstStyle/>
          <a:p>
            <a:r>
              <a:rPr lang="en-US" sz="1600" b="0" i="0" u="none" strike="noStrike" baseline="0" dirty="0">
                <a:solidFill>
                  <a:schemeClr val="accent3"/>
                </a:solidFill>
                <a:latin typeface="SFTT1200"/>
              </a:rPr>
              <a:t>EQUITY_OPTION/RATE_LNVOL/[NAME]/[CCY]/[EXPIRY]/DEL/[</a:t>
            </a:r>
            <a:r>
              <a:rPr lang="en-US" sz="1600" b="0" i="0" u="none" strike="noStrike" baseline="0" dirty="0">
                <a:solidFill>
                  <a:schemeClr val="accent2">
                    <a:lumMod val="40000"/>
                    <a:lumOff val="60000"/>
                  </a:schemeClr>
                </a:solidFill>
                <a:latin typeface="SFTT1200"/>
              </a:rPr>
              <a:t>Spot|Fwd</a:t>
            </a:r>
            <a:r>
              <a:rPr lang="en-US" sz="1600" b="0" i="0" u="none" strike="noStrike" baseline="0" dirty="0">
                <a:solidFill>
                  <a:schemeClr val="accent3"/>
                </a:solidFill>
                <a:latin typeface="SFTT1200"/>
              </a:rPr>
              <a:t>]/[</a:t>
            </a:r>
            <a:r>
              <a:rPr lang="en-US" sz="1600" dirty="0">
                <a:solidFill>
                  <a:schemeClr val="accent2">
                    <a:lumMod val="40000"/>
                    <a:lumOff val="60000"/>
                  </a:schemeClr>
                </a:solidFill>
                <a:latin typeface="SFTT1200"/>
              </a:rPr>
              <a:t>Call|Put</a:t>
            </a:r>
            <a:r>
              <a:rPr lang="en-US" sz="1600" b="0" i="0" u="none" strike="noStrike" baseline="0" dirty="0">
                <a:solidFill>
                  <a:schemeClr val="accent3"/>
                </a:solidFill>
                <a:latin typeface="SFTT1200"/>
              </a:rPr>
              <a:t>]/[Delta]</a:t>
            </a:r>
            <a:endParaRPr lang="en-GB" sz="1600" dirty="0">
              <a:solidFill>
                <a:schemeClr val="accent3"/>
              </a:solidFill>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4BB1FF0-126A-AE73-1A52-4638E67C5F99}"/>
                  </a:ext>
                </a:extLst>
              </p:cNvPr>
              <p:cNvGraphicFramePr>
                <a:graphicFrameLocks noGrp="1"/>
              </p:cNvGraphicFramePr>
              <p:nvPr>
                <p:extLst>
                  <p:ext uri="{D42A27DB-BD31-4B8C-83A1-F6EECF244321}">
                    <p14:modId xmlns:p14="http://schemas.microsoft.com/office/powerpoint/2010/main" val="1162653563"/>
                  </p:ext>
                </p:extLst>
              </p:nvPr>
            </p:nvGraphicFramePr>
            <p:xfrm>
              <a:off x="218725" y="2017483"/>
              <a:ext cx="6288339" cy="3889446"/>
            </p:xfrm>
            <a:graphic>
              <a:graphicData uri="http://schemas.openxmlformats.org/drawingml/2006/table">
                <a:tbl>
                  <a:tblPr firstRow="1" bandRow="1">
                    <a:tableStyleId>{073A0DAA-6AF3-43AB-8588-CEC1D06C72B9}</a:tableStyleId>
                  </a:tblPr>
                  <a:tblGrid>
                    <a:gridCol w="6288339">
                      <a:extLst>
                        <a:ext uri="{9D8B030D-6E8A-4147-A177-3AD203B41FA5}">
                          <a16:colId xmlns:a16="http://schemas.microsoft.com/office/drawing/2014/main" val="2203128750"/>
                        </a:ext>
                      </a:extLst>
                    </a:gridCol>
                  </a:tblGrid>
                  <a:tr h="719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r>
                                <a:rPr lang="en-GB" i="1" dirty="0" smtClean="0">
                                  <a:latin typeface="Cambria Math" panose="02040503050406030204" pitchFamily="18" charset="0"/>
                                </a:rPr>
                                <m:t>−&gt;</m:t>
                              </m:r>
                            </m:oMath>
                          </a14:m>
                          <a:r>
                            <a:rPr lang="en-GB" dirty="0"/>
                            <a:t> </a:t>
                          </a:r>
                          <a14:m>
                            <m:oMath xmlns:m="http://schemas.openxmlformats.org/officeDocument/2006/math">
                              <m:r>
                                <a:rPr lang="en-GB" b="1" i="1" dirty="0" smtClean="0">
                                  <a:latin typeface="Cambria Math" panose="02040503050406030204" pitchFamily="18" charset="0"/>
                                </a:rPr>
                                <m:t>𝑲</m:t>
                              </m:r>
                            </m:oMath>
                          </a14:m>
                          <a:endParaRPr lang="en-GB" dirty="0"/>
                        </a:p>
                      </a:txBody>
                      <a:tcPr anchor="ctr"/>
                    </a:tc>
                    <a:extLst>
                      <a:ext uri="{0D108BD9-81ED-4DB2-BD59-A6C34878D82A}">
                        <a16:rowId xmlns:a16="http://schemas.microsoft.com/office/drawing/2014/main" val="3180809379"/>
                      </a:ext>
                    </a:extLst>
                  </a:tr>
                  <a:tr h="3170196">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4" name="Table 3">
                <a:extLst>
                  <a:ext uri="{FF2B5EF4-FFF2-40B4-BE49-F238E27FC236}">
                    <a16:creationId xmlns:a16="http://schemas.microsoft.com/office/drawing/2014/main" id="{A4BB1FF0-126A-AE73-1A52-4638E67C5F99}"/>
                  </a:ext>
                </a:extLst>
              </p:cNvPr>
              <p:cNvGraphicFramePr>
                <a:graphicFrameLocks noGrp="1"/>
              </p:cNvGraphicFramePr>
              <p:nvPr>
                <p:extLst>
                  <p:ext uri="{D42A27DB-BD31-4B8C-83A1-F6EECF244321}">
                    <p14:modId xmlns:p14="http://schemas.microsoft.com/office/powerpoint/2010/main" val="1162653563"/>
                  </p:ext>
                </p:extLst>
              </p:nvPr>
            </p:nvGraphicFramePr>
            <p:xfrm>
              <a:off x="218725" y="2017483"/>
              <a:ext cx="6288339" cy="3889446"/>
            </p:xfrm>
            <a:graphic>
              <a:graphicData uri="http://schemas.openxmlformats.org/drawingml/2006/table">
                <a:tbl>
                  <a:tblPr firstRow="1" bandRow="1">
                    <a:tableStyleId>{073A0DAA-6AF3-43AB-8588-CEC1D06C72B9}</a:tableStyleId>
                  </a:tblPr>
                  <a:tblGrid>
                    <a:gridCol w="6288339">
                      <a:extLst>
                        <a:ext uri="{9D8B030D-6E8A-4147-A177-3AD203B41FA5}">
                          <a16:colId xmlns:a16="http://schemas.microsoft.com/office/drawing/2014/main" val="2203128750"/>
                        </a:ext>
                      </a:extLst>
                    </a:gridCol>
                  </a:tblGrid>
                  <a:tr h="719250">
                    <a:tc>
                      <a:txBody>
                        <a:bodyPr/>
                        <a:lstStyle/>
                        <a:p>
                          <a:endParaRPr lang="en-US"/>
                        </a:p>
                      </a:txBody>
                      <a:tcPr anchor="ctr">
                        <a:blipFill>
                          <a:blip r:embed="rId3"/>
                          <a:stretch>
                            <a:fillRect l="-97" t="-847" r="-387" b="-444068"/>
                          </a:stretch>
                        </a:blipFill>
                      </a:tcPr>
                    </a:tc>
                    <a:extLst>
                      <a:ext uri="{0D108BD9-81ED-4DB2-BD59-A6C34878D82A}">
                        <a16:rowId xmlns:a16="http://schemas.microsoft.com/office/drawing/2014/main" val="3180809379"/>
                      </a:ext>
                    </a:extLst>
                  </a:tr>
                  <a:tr h="3170196">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4937DD-1BC9-660C-3AA8-CD5A08F4006F}"/>
                  </a:ext>
                </a:extLst>
              </p:cNvPr>
              <p:cNvSpPr txBox="1"/>
              <p:nvPr/>
            </p:nvSpPr>
            <p:spPr>
              <a:xfrm>
                <a:off x="257918" y="2797445"/>
                <a:ext cx="6249147" cy="13947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sSub>
                                <m:sSubPr>
                                  <m:ctrlPr>
                                    <a:rPr lang="en-GB" i="1">
                                      <a:solidFill>
                                        <a:srgbClr val="00B0F0"/>
                                      </a:solidFill>
                                      <a:latin typeface="Cambria Math" panose="02040503050406030204" pitchFamily="18" charset="0"/>
                                    </a:rPr>
                                  </m:ctrlPr>
                                </m:sSubPr>
                                <m:e>
                                  <m:r>
                                    <a:rPr lang="en-GB" i="1">
                                      <a:solidFill>
                                        <a:srgbClr val="00B0F0"/>
                                      </a:solidFill>
                                      <a:latin typeface="Cambria Math" panose="02040503050406030204" pitchFamily="18" charset="0"/>
                                    </a:rPr>
                                    <m:t>𝐹</m:t>
                                  </m:r>
                                </m:e>
                                <m:sub>
                                  <m:r>
                                    <a:rPr lang="en-GB" i="1">
                                      <a:solidFill>
                                        <a:srgbClr val="00B0F0"/>
                                      </a:solidFill>
                                      <a:latin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exp</m:t>
                                  </m:r>
                                </m:fName>
                                <m:e>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𝑁</m:t>
                                          </m:r>
                                        </m:e>
                                        <m:sup>
                                          <m:r>
                                            <a:rPr lang="en-GB" i="1">
                                              <a:latin typeface="Cambria Math" panose="02040503050406030204" pitchFamily="18" charset="0"/>
                                              <a:ea typeface="Cambria Math" panose="02040503050406030204" pitchFamily="18" charset="0"/>
                                            </a:rPr>
                                            <m:t>−1</m:t>
                                          </m:r>
                                        </m:sup>
                                      </m:sSup>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𝜐</m:t>
                                          </m:r>
                                        </m:e>
                                      </m:d>
                                      <m:r>
                                        <a:rPr lang="en-GB" i="1">
                                          <a:latin typeface="Cambria Math" panose="02040503050406030204" pitchFamily="18" charset="0"/>
                                          <a:ea typeface="Cambria Math" panose="02040503050406030204" pitchFamily="18" charset="0"/>
                                        </a:rPr>
                                        <m:t>∙</m:t>
                                      </m:r>
                                      <m:sSub>
                                        <m:sSubPr>
                                          <m:ctrlPr>
                                            <a:rPr lang="en-GB" i="1">
                                              <a:solidFill>
                                                <a:schemeClr val="accent4">
                                                  <a:lumMod val="75000"/>
                                                </a:schemeClr>
                                              </a:solidFill>
                                              <a:latin typeface="Cambria Math" panose="02040503050406030204" pitchFamily="18" charset="0"/>
                                              <a:ea typeface="Cambria Math" panose="02040503050406030204" pitchFamily="18" charset="0"/>
                                            </a:rPr>
                                          </m:ctrlPr>
                                        </m:sSub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ad>
                                        <m:radPr>
                                          <m:degHide m:val="on"/>
                                          <m:ctrlPr>
                                            <a:rPr lang="en-GB" i="1">
                                              <a:latin typeface="Cambria Math" panose="02040503050406030204" pitchFamily="18" charset="0"/>
                                              <a:ea typeface="Cambria Math" panose="02040503050406030204" pitchFamily="18" charset="0"/>
                                            </a:rPr>
                                          </m:ctrlPr>
                                        </m:radPr>
                                        <m:deg/>
                                        <m:e>
                                          <m:r>
                                            <a:rPr lang="en-GB" i="1">
                                              <a:solidFill>
                                                <a:schemeClr val="accent4">
                                                  <a:lumMod val="75000"/>
                                                </a:schemeClr>
                                              </a:solidFill>
                                              <a:latin typeface="Cambria Math" panose="02040503050406030204" pitchFamily="18" charset="0"/>
                                              <a:ea typeface="Cambria Math" panose="02040503050406030204" pitchFamily="18" charset="0"/>
                                            </a:rPr>
                                            <m:t>𝑡</m:t>
                                          </m:r>
                                        </m:e>
                                      </m:rad>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Sup>
                                            <m:sSubSupPr>
                                              <m:ctrlPr>
                                                <a:rPr lang="en-GB" i="1">
                                                  <a:solidFill>
                                                    <a:schemeClr val="accent4">
                                                      <a:lumMod val="75000"/>
                                                    </a:schemeClr>
                                                  </a:solidFill>
                                                  <a:latin typeface="Cambria Math" panose="02040503050406030204" pitchFamily="18" charset="0"/>
                                                  <a:ea typeface="Cambria Math" panose="02040503050406030204" pitchFamily="18" charset="0"/>
                                                </a:rPr>
                                              </m:ctrlPr>
                                            </m:sSubSup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up>
                                              <m:r>
                                                <a:rPr lang="en-GB" i="1">
                                                  <a:solidFill>
                                                    <a:schemeClr val="accent4">
                                                      <a:lumMod val="75000"/>
                                                    </a:schemeClr>
                                                  </a:solidFill>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num>
                                        <m:den>
                                          <m:r>
                                            <a:rPr lang="en-GB" i="1">
                                              <a:latin typeface="Cambria Math" panose="02040503050406030204" pitchFamily="18" charset="0"/>
                                              <a:ea typeface="Cambria Math" panose="02040503050406030204" pitchFamily="18" charset="0"/>
                                            </a:rPr>
                                            <m:t>2</m:t>
                                          </m:r>
                                        </m:den>
                                      </m:f>
                                    </m:e>
                                  </m:d>
                                </m:e>
                              </m:func>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𝑛𝑜𝑡</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𝐴𝑇𝑀</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exp</m:t>
                                  </m:r>
                                </m:fName>
                                <m:e>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ea typeface="Cambria Math" panose="02040503050406030204" pitchFamily="18" charset="0"/>
                                            </a:rPr>
                                          </m:ctrlPr>
                                        </m:fPr>
                                        <m:num>
                                          <m:sSubSup>
                                            <m:sSubSupPr>
                                              <m:ctrlPr>
                                                <a:rPr lang="en-GB" i="1">
                                                  <a:solidFill>
                                                    <a:schemeClr val="accent4">
                                                      <a:lumMod val="75000"/>
                                                    </a:schemeClr>
                                                  </a:solidFill>
                                                  <a:latin typeface="Cambria Math" panose="02040503050406030204" pitchFamily="18" charset="0"/>
                                                  <a:ea typeface="Cambria Math" panose="02040503050406030204" pitchFamily="18" charset="0"/>
                                                </a:rPr>
                                              </m:ctrlPr>
                                            </m:sSubSupPr>
                                            <m:e>
                                              <m:r>
                                                <a:rPr lang="en-GB" i="1">
                                                  <a:solidFill>
                                                    <a:schemeClr val="accent4">
                                                      <a:lumMod val="75000"/>
                                                    </a:schemeClr>
                                                  </a:solidFill>
                                                  <a:latin typeface="Cambria Math" panose="02040503050406030204" pitchFamily="18" charset="0"/>
                                                  <a:ea typeface="Cambria Math" panose="02040503050406030204" pitchFamily="18" charset="0"/>
                                                </a:rPr>
                                                <m:t>𝜎</m:t>
                                              </m:r>
                                            </m:e>
                                            <m:sub>
                                              <m:r>
                                                <a:rPr lang="en-GB" i="1">
                                                  <a:solidFill>
                                                    <a:schemeClr val="accent4">
                                                      <a:lumMod val="75000"/>
                                                    </a:schemeClr>
                                                  </a:solidFill>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sub>
                                            <m:sup>
                                              <m:r>
                                                <a:rPr lang="en-GB" i="1">
                                                  <a:solidFill>
                                                    <a:schemeClr val="accent4">
                                                      <a:lumMod val="75000"/>
                                                    </a:schemeClr>
                                                  </a:solidFill>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m:t>
                                          </m:r>
                                          <m:r>
                                            <a:rPr lang="en-GB" i="1">
                                              <a:solidFill>
                                                <a:schemeClr val="accent4">
                                                  <a:lumMod val="75000"/>
                                                </a:schemeClr>
                                              </a:solidFill>
                                              <a:latin typeface="Cambria Math" panose="02040503050406030204" pitchFamily="18" charset="0"/>
                                              <a:ea typeface="Cambria Math" panose="02040503050406030204" pitchFamily="18" charset="0"/>
                                            </a:rPr>
                                            <m:t>𝑡</m:t>
                                          </m:r>
                                        </m:num>
                                        <m:den>
                                          <m:r>
                                            <a:rPr lang="en-GB" i="1">
                                              <a:latin typeface="Cambria Math" panose="02040503050406030204" pitchFamily="18" charset="0"/>
                                              <a:ea typeface="Cambria Math" panose="02040503050406030204" pitchFamily="18" charset="0"/>
                                            </a:rPr>
                                            <m:t>2</m:t>
                                          </m:r>
                                        </m:den>
                                      </m:f>
                                    </m:e>
                                  </m:d>
                                </m:e>
                              </m:func>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𝐴𝑇𝑀</m:t>
                              </m:r>
                            </m:e>
                          </m:eqArr>
                        </m:e>
                      </m:d>
                    </m:oMath>
                  </m:oMathPara>
                </a14:m>
                <a:endParaRPr lang="en-GB" dirty="0"/>
              </a:p>
            </p:txBody>
          </p:sp>
        </mc:Choice>
        <mc:Fallback xmlns="">
          <p:sp>
            <p:nvSpPr>
              <p:cNvPr id="6" name="TextBox 5">
                <a:extLst>
                  <a:ext uri="{FF2B5EF4-FFF2-40B4-BE49-F238E27FC236}">
                    <a16:creationId xmlns:a16="http://schemas.microsoft.com/office/drawing/2014/main" id="{394937DD-1BC9-660C-3AA8-CD5A08F4006F}"/>
                  </a:ext>
                </a:extLst>
              </p:cNvPr>
              <p:cNvSpPr txBox="1">
                <a:spLocks noRot="1" noChangeAspect="1" noMove="1" noResize="1" noEditPoints="1" noAdjustHandles="1" noChangeArrowheads="1" noChangeShapeType="1" noTextEdit="1"/>
              </p:cNvSpPr>
              <p:nvPr/>
            </p:nvSpPr>
            <p:spPr>
              <a:xfrm>
                <a:off x="257918" y="2797445"/>
                <a:ext cx="6249147" cy="13947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BD05A3-90A1-BAFE-0925-7D2E45EE311B}"/>
                  </a:ext>
                </a:extLst>
              </p:cNvPr>
              <p:cNvSpPr txBox="1"/>
              <p:nvPr/>
            </p:nvSpPr>
            <p:spPr>
              <a:xfrm>
                <a:off x="216264" y="4369964"/>
                <a:ext cx="4232380"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𝑤𝑖𝑡h</m:t>
                      </m:r>
                      <m:r>
                        <a:rPr lang="en-GB" b="0"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𝜐</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eqArr>
                            <m:eqArrPr>
                              <m:ctrlPr>
                                <a:rPr lang="en-GB" b="0" i="1" smtClean="0">
                                  <a:latin typeface="Cambria Math" panose="02040503050406030204" pitchFamily="18" charset="0"/>
                                  <a:ea typeface="Cambria Math" panose="02040503050406030204" pitchFamily="18" charset="0"/>
                                </a:rPr>
                              </m:ctrlPr>
                            </m:eqArrPr>
                            <m:e>
                              <m:f>
                                <m:fPr>
                                  <m:ctrlPr>
                                    <a:rPr lang="en-GB" i="1">
                                      <a:latin typeface="Cambria Math" panose="02040503050406030204" pitchFamily="18" charset="0"/>
                                      <a:ea typeface="Cambria Math" panose="02040503050406030204" pitchFamily="18" charset="0"/>
                                    </a:rPr>
                                  </m:ctrlPr>
                                </m:fPr>
                                <m:num>
                                  <m:sSup>
                                    <m:sSupPr>
                                      <m:ctrlPr>
                                        <a:rPr lang="en-GB" b="0" i="1" smtClean="0">
                                          <a:solidFill>
                                            <a:schemeClr val="accent4">
                                              <a:lumMod val="75000"/>
                                            </a:schemeClr>
                                          </a:solidFill>
                                          <a:latin typeface="Cambria Math" panose="02040503050406030204" pitchFamily="18" charset="0"/>
                                          <a:ea typeface="Cambria Math" panose="02040503050406030204" pitchFamily="18" charset="0"/>
                                        </a:rPr>
                                      </m:ctrlPr>
                                    </m:sSupPr>
                                    <m:e>
                                      <m:r>
                                        <a:rPr lang="en-GB" i="1">
                                          <a:solidFill>
                                            <a:schemeClr val="accent4">
                                              <a:lumMod val="75000"/>
                                            </a:schemeClr>
                                          </a:solidFill>
                                          <a:latin typeface="Cambria Math" panose="02040503050406030204" pitchFamily="18" charset="0"/>
                                          <a:ea typeface="Cambria Math" panose="02040503050406030204" pitchFamily="18" charset="0"/>
                                        </a:rPr>
                                        <m:t>∆</m:t>
                                      </m:r>
                                    </m:e>
                                    <m:sup>
                                      <m:r>
                                        <a:rPr lang="en-GB" b="0" i="1" smtClean="0">
                                          <a:solidFill>
                                            <a:schemeClr val="accent4">
                                              <a:lumMod val="75000"/>
                                            </a:schemeClr>
                                          </a:solidFill>
                                          <a:latin typeface="Cambria Math" panose="02040503050406030204" pitchFamily="18" charset="0"/>
                                          <a:ea typeface="Cambria Math" panose="02040503050406030204" pitchFamily="18" charset="0"/>
                                        </a:rPr>
                                        <m:t>𝑆𝑝𝑜𝑡</m:t>
                                      </m:r>
                                    </m:sup>
                                  </m:sSup>
                                </m:num>
                                <m:den>
                                  <m:r>
                                    <a:rPr lang="en-GB" i="1" smtClean="0">
                                      <a:solidFill>
                                        <a:srgbClr val="00B0F0"/>
                                      </a:solidFill>
                                      <a:latin typeface="Cambria Math" panose="02040503050406030204" pitchFamily="18" charset="0"/>
                                      <a:ea typeface="Cambria Math" panose="02040503050406030204" pitchFamily="18" charset="0"/>
                                    </a:rPr>
                                    <m:t>𝐷</m:t>
                                  </m:r>
                                  <m:sSubSup>
                                    <m:sSubSupPr>
                                      <m:ctrlPr>
                                        <a:rPr lang="en-GB" i="1">
                                          <a:solidFill>
                                            <a:srgbClr val="00B0F0"/>
                                          </a:solidFill>
                                          <a:latin typeface="Cambria Math" panose="02040503050406030204" pitchFamily="18" charset="0"/>
                                          <a:ea typeface="Cambria Math" panose="02040503050406030204" pitchFamily="18" charset="0"/>
                                        </a:rPr>
                                      </m:ctrlPr>
                                    </m:sSubSupPr>
                                    <m:e>
                                      <m:r>
                                        <a:rPr lang="en-GB" i="1">
                                          <a:solidFill>
                                            <a:srgbClr val="00B0F0"/>
                                          </a:solidFill>
                                          <a:latin typeface="Cambria Math" panose="02040503050406030204" pitchFamily="18" charset="0"/>
                                          <a:ea typeface="Cambria Math" panose="02040503050406030204" pitchFamily="18" charset="0"/>
                                        </a:rPr>
                                        <m:t>𝐹</m:t>
                                      </m:r>
                                    </m:e>
                                    <m:sub>
                                      <m:r>
                                        <a:rPr lang="en-GB" i="1">
                                          <a:solidFill>
                                            <a:srgbClr val="00B0F0"/>
                                          </a:solidFill>
                                          <a:latin typeface="Cambria Math" panose="02040503050406030204" pitchFamily="18" charset="0"/>
                                          <a:ea typeface="Cambria Math" panose="02040503050406030204" pitchFamily="18" charset="0"/>
                                        </a:rPr>
                                        <m:t>𝑡</m:t>
                                      </m:r>
                                    </m:sub>
                                    <m:sup>
                                      <m:r>
                                        <a:rPr lang="en-GB" b="0" i="1" smtClean="0">
                                          <a:solidFill>
                                            <a:srgbClr val="00B0F0"/>
                                          </a:solidFill>
                                          <a:latin typeface="Cambria Math" panose="02040503050406030204" pitchFamily="18" charset="0"/>
                                          <a:ea typeface="Cambria Math" panose="02040503050406030204" pitchFamily="18" charset="0"/>
                                        </a:rPr>
                                        <m:t>𝐷𝑖𝑣</m:t>
                                      </m:r>
                                    </m:sup>
                                  </m:sSubSup>
                                </m:den>
                              </m:f>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𝐷𝑒𝑙𝑡𝑎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𝑇𝑦𝑝𝑒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𝑆𝑝𝑜𝑡</m:t>
                              </m:r>
                            </m:e>
                            <m:e>
                              <m:sSup>
                                <m:sSupPr>
                                  <m:ctrlPr>
                                    <a:rPr lang="en-GB" b="0" i="1" smtClean="0">
                                      <a:solidFill>
                                        <a:schemeClr val="accent4">
                                          <a:lumMod val="75000"/>
                                        </a:schemeClr>
                                      </a:solidFill>
                                      <a:latin typeface="Cambria Math" panose="02040503050406030204" pitchFamily="18" charset="0"/>
                                      <a:ea typeface="Cambria Math" panose="02040503050406030204" pitchFamily="18" charset="0"/>
                                    </a:rPr>
                                  </m:ctrlPr>
                                </m:sSupPr>
                                <m:e>
                                  <m:r>
                                    <a:rPr lang="en-GB" i="1">
                                      <a:solidFill>
                                        <a:schemeClr val="accent4">
                                          <a:lumMod val="75000"/>
                                        </a:schemeClr>
                                      </a:solidFill>
                                      <a:latin typeface="Cambria Math" panose="02040503050406030204" pitchFamily="18" charset="0"/>
                                      <a:ea typeface="Cambria Math" panose="02040503050406030204" pitchFamily="18" charset="0"/>
                                    </a:rPr>
                                    <m:t>∆</m:t>
                                  </m:r>
                                </m:e>
                                <m:sup>
                                  <m:r>
                                    <a:rPr lang="en-GB" b="0" i="1" smtClean="0">
                                      <a:solidFill>
                                        <a:schemeClr val="accent4">
                                          <a:lumMod val="75000"/>
                                        </a:schemeClr>
                                      </a:solidFill>
                                      <a:latin typeface="Cambria Math" panose="02040503050406030204" pitchFamily="18" charset="0"/>
                                      <a:ea typeface="Cambria Math" panose="02040503050406030204" pitchFamily="18" charset="0"/>
                                    </a:rPr>
                                    <m:t>𝐹𝑤𝑑</m:t>
                                  </m:r>
                                </m:sup>
                              </m:sSup>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𝐹𝑤𝑑</m:t>
                              </m:r>
                            </m:e>
                          </m:eqArr>
                        </m:e>
                      </m:d>
                    </m:oMath>
                  </m:oMathPara>
                </a14:m>
                <a:endParaRPr lang="en-GB" dirty="0"/>
              </a:p>
            </p:txBody>
          </p:sp>
        </mc:Choice>
        <mc:Fallback xmlns="">
          <p:sp>
            <p:nvSpPr>
              <p:cNvPr id="9" name="TextBox 8">
                <a:extLst>
                  <a:ext uri="{FF2B5EF4-FFF2-40B4-BE49-F238E27FC236}">
                    <a16:creationId xmlns:a16="http://schemas.microsoft.com/office/drawing/2014/main" id="{D2BD05A3-90A1-BAFE-0925-7D2E45EE311B}"/>
                  </a:ext>
                </a:extLst>
              </p:cNvPr>
              <p:cNvSpPr txBox="1">
                <a:spLocks noRot="1" noChangeAspect="1" noMove="1" noResize="1" noEditPoints="1" noAdjustHandles="1" noChangeArrowheads="1" noChangeShapeType="1" noTextEdit="1"/>
              </p:cNvSpPr>
              <p:nvPr/>
            </p:nvSpPr>
            <p:spPr>
              <a:xfrm>
                <a:off x="216264" y="4369964"/>
                <a:ext cx="4232380" cy="1117998"/>
              </a:xfrm>
              <a:prstGeom prst="rect">
                <a:avLst/>
              </a:prstGeom>
              <a:blipFill>
                <a:blip r:embed="rId5"/>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43CC53DA-D8E1-6EFD-5C29-19678E1E5A1E}"/>
              </a:ext>
            </a:extLst>
          </p:cNvPr>
          <p:cNvSpPr txBox="1"/>
          <p:nvPr/>
        </p:nvSpPr>
        <p:spPr>
          <a:xfrm>
            <a:off x="10112186" y="5548961"/>
            <a:ext cx="2332781" cy="276999"/>
          </a:xfrm>
          <a:prstGeom prst="rect">
            <a:avLst/>
          </a:prstGeom>
          <a:noFill/>
        </p:spPr>
        <p:txBody>
          <a:bodyPr wrap="square">
            <a:spAutoFit/>
          </a:bodyPr>
          <a:lstStyle/>
          <a:p>
            <a:r>
              <a:rPr lang="en-US" sz="1200" b="0" i="0" u="none" strike="noStrike" baseline="0" dirty="0">
                <a:solidFill>
                  <a:srgbClr val="00B0F0"/>
                </a:solidFill>
                <a:latin typeface="SFTT1200"/>
              </a:rPr>
              <a:t>Already Provided/Calculated</a:t>
            </a:r>
            <a:endParaRPr lang="en-GB" sz="1200" dirty="0">
              <a:solidFill>
                <a:srgbClr val="00B0F0"/>
              </a:solidFill>
            </a:endParaRPr>
          </a:p>
        </p:txBody>
      </p:sp>
      <p:cxnSp>
        <p:nvCxnSpPr>
          <p:cNvPr id="28" name="Straight Connector 27">
            <a:extLst>
              <a:ext uri="{FF2B5EF4-FFF2-40B4-BE49-F238E27FC236}">
                <a16:creationId xmlns:a16="http://schemas.microsoft.com/office/drawing/2014/main" id="{5BB69DF5-9A36-7DAA-D931-A89E269C73B3}"/>
              </a:ext>
            </a:extLst>
          </p:cNvPr>
          <p:cNvCxnSpPr/>
          <p:nvPr/>
        </p:nvCxnSpPr>
        <p:spPr>
          <a:xfrm>
            <a:off x="9650359" y="5687460"/>
            <a:ext cx="4623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C8B381-E3F1-BCA7-9729-949357C85595}"/>
              </a:ext>
            </a:extLst>
          </p:cNvPr>
          <p:cNvSpPr txBox="1"/>
          <p:nvPr/>
        </p:nvSpPr>
        <p:spPr>
          <a:xfrm>
            <a:off x="10112186" y="5837220"/>
            <a:ext cx="2332781" cy="276999"/>
          </a:xfrm>
          <a:prstGeom prst="rect">
            <a:avLst/>
          </a:prstGeom>
          <a:noFill/>
        </p:spPr>
        <p:txBody>
          <a:bodyPr wrap="square">
            <a:spAutoFit/>
          </a:bodyPr>
          <a:lstStyle/>
          <a:p>
            <a:r>
              <a:rPr lang="en-US" sz="1200" b="0" i="0" u="none" strike="noStrike" baseline="0" dirty="0">
                <a:solidFill>
                  <a:schemeClr val="accent4">
                    <a:lumMod val="75000"/>
                  </a:schemeClr>
                </a:solidFill>
                <a:latin typeface="SFTT1200"/>
              </a:rPr>
              <a:t>Provided in the Quotes</a:t>
            </a:r>
            <a:endParaRPr lang="en-GB" sz="1200" dirty="0">
              <a:solidFill>
                <a:schemeClr val="accent4">
                  <a:lumMod val="75000"/>
                </a:schemeClr>
              </a:solidFill>
            </a:endParaRPr>
          </a:p>
        </p:txBody>
      </p:sp>
      <p:cxnSp>
        <p:nvCxnSpPr>
          <p:cNvPr id="30" name="Straight Connector 29">
            <a:extLst>
              <a:ext uri="{FF2B5EF4-FFF2-40B4-BE49-F238E27FC236}">
                <a16:creationId xmlns:a16="http://schemas.microsoft.com/office/drawing/2014/main" id="{E6BBCF4B-1CC4-D4BE-A5A6-ACAC791AB18C}"/>
              </a:ext>
            </a:extLst>
          </p:cNvPr>
          <p:cNvCxnSpPr/>
          <p:nvPr/>
        </p:nvCxnSpPr>
        <p:spPr>
          <a:xfrm>
            <a:off x="9650359" y="5975719"/>
            <a:ext cx="462337" cy="0"/>
          </a:xfrm>
          <a:prstGeom prst="line">
            <a:avLst/>
          </a:prstGeom>
          <a:ln>
            <a:solidFill>
              <a:srgbClr val="E59D1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C6F6949-5243-514B-7BB8-BEEE46CB9472}"/>
                  </a:ext>
                </a:extLst>
              </p:cNvPr>
              <p:cNvSpPr txBox="1"/>
              <p:nvPr/>
            </p:nvSpPr>
            <p:spPr>
              <a:xfrm>
                <a:off x="-172740" y="5624844"/>
                <a:ext cx="450408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𝑁</m:t>
                          </m:r>
                        </m:e>
                        <m:sup>
                          <m:r>
                            <a:rPr lang="en-GB" sz="1200" b="0" i="1" smtClean="0">
                              <a:latin typeface="Cambria Math" panose="02040503050406030204" pitchFamily="18" charset="0"/>
                            </a:rPr>
                            <m:t>−1</m:t>
                          </m:r>
                        </m:sup>
                      </m:sSup>
                      <m:d>
                        <m:dPr>
                          <m:ctrlPr>
                            <a:rPr lang="en-GB" sz="1200" b="0" i="1" smtClean="0">
                              <a:latin typeface="Cambria Math" panose="02040503050406030204" pitchFamily="18" charset="0"/>
                            </a:rPr>
                          </m:ctrlPr>
                        </m:dPr>
                        <m:e>
                          <m:r>
                            <a:rPr lang="en-GB" sz="1200" b="0" i="1" smtClean="0">
                              <a:latin typeface="Cambria Math" panose="02040503050406030204" pitchFamily="18" charset="0"/>
                            </a:rPr>
                            <m:t>𝑥</m:t>
                          </m:r>
                        </m:e>
                      </m:d>
                      <m:r>
                        <a:rPr lang="en-GB" sz="1200" b="0" i="1" smtClean="0">
                          <a:latin typeface="Cambria Math" panose="02040503050406030204" pitchFamily="18" charset="0"/>
                        </a:rPr>
                        <m:t>→</m:t>
                      </m:r>
                      <m:r>
                        <a:rPr lang="en-GB" sz="1200" b="0" i="1" smtClean="0">
                          <a:latin typeface="Cambria Math" panose="02040503050406030204" pitchFamily="18" charset="0"/>
                        </a:rPr>
                        <m:t>𝐼𝑛𝑣𝑒𝑟𝑠𝑒</m:t>
                      </m:r>
                      <m:r>
                        <a:rPr lang="en-GB" sz="1200" b="0" i="1" smtClean="0">
                          <a:latin typeface="Cambria Math" panose="02040503050406030204" pitchFamily="18" charset="0"/>
                        </a:rPr>
                        <m:t> </m:t>
                      </m:r>
                      <m:r>
                        <a:rPr lang="en-GB" sz="1200" b="0" i="1" smtClean="0">
                          <a:latin typeface="Cambria Math" panose="02040503050406030204" pitchFamily="18" charset="0"/>
                        </a:rPr>
                        <m:t>𝐶𝑢𝑚𝑢𝑙𝑎𝑡𝑖𝑣𝑒</m:t>
                      </m:r>
                      <m:r>
                        <a:rPr lang="en-GB" sz="1200" b="0" i="1" smtClean="0">
                          <a:latin typeface="Cambria Math" panose="02040503050406030204" pitchFamily="18" charset="0"/>
                        </a:rPr>
                        <m:t> </m:t>
                      </m:r>
                      <m:r>
                        <a:rPr lang="en-GB" sz="1200" b="0" i="1" smtClean="0">
                          <a:latin typeface="Cambria Math" panose="02040503050406030204" pitchFamily="18" charset="0"/>
                        </a:rPr>
                        <m:t>𝐷𝑖𝑠𝑡𝑟𝑖𝑏𝑢𝑡𝑖𝑜𝑛</m:t>
                      </m:r>
                      <m:r>
                        <a:rPr lang="en-GB" sz="1200" b="0" i="1" smtClean="0">
                          <a:latin typeface="Cambria Math" panose="02040503050406030204" pitchFamily="18" charset="0"/>
                        </a:rPr>
                        <m:t> </m:t>
                      </m:r>
                      <m:r>
                        <a:rPr lang="en-GB" sz="1200" b="0" i="1" smtClean="0">
                          <a:latin typeface="Cambria Math" panose="02040503050406030204" pitchFamily="18" charset="0"/>
                        </a:rPr>
                        <m:t>𝐹𝑢𝑛𝑐𝑡𝑖𝑜𝑛</m:t>
                      </m:r>
                    </m:oMath>
                  </m:oMathPara>
                </a14:m>
                <a:endParaRPr lang="en-GB" sz="1200" dirty="0"/>
              </a:p>
            </p:txBody>
          </p:sp>
        </mc:Choice>
        <mc:Fallback xmlns="">
          <p:sp>
            <p:nvSpPr>
              <p:cNvPr id="31" name="TextBox 30">
                <a:extLst>
                  <a:ext uri="{FF2B5EF4-FFF2-40B4-BE49-F238E27FC236}">
                    <a16:creationId xmlns:a16="http://schemas.microsoft.com/office/drawing/2014/main" id="{6C6F6949-5243-514B-7BB8-BEEE46CB9472}"/>
                  </a:ext>
                </a:extLst>
              </p:cNvPr>
              <p:cNvSpPr txBox="1">
                <a:spLocks noRot="1" noChangeAspect="1" noMove="1" noResize="1" noEditPoints="1" noAdjustHandles="1" noChangeArrowheads="1" noChangeShapeType="1" noTextEdit="1"/>
              </p:cNvSpPr>
              <p:nvPr/>
            </p:nvSpPr>
            <p:spPr>
              <a:xfrm>
                <a:off x="-172740" y="5624844"/>
                <a:ext cx="4504087" cy="27699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13D61040-CB76-371B-64D4-5C9973E7EAFE}"/>
                  </a:ext>
                </a:extLst>
              </p:cNvPr>
              <p:cNvGraphicFramePr>
                <a:graphicFrameLocks noGrp="1"/>
              </p:cNvGraphicFramePr>
              <p:nvPr>
                <p:extLst>
                  <p:ext uri="{D42A27DB-BD31-4B8C-83A1-F6EECF244321}">
                    <p14:modId xmlns:p14="http://schemas.microsoft.com/office/powerpoint/2010/main" val="4103813585"/>
                  </p:ext>
                </p:extLst>
              </p:nvPr>
            </p:nvGraphicFramePr>
            <p:xfrm>
              <a:off x="6758353" y="2042431"/>
              <a:ext cx="5315450" cy="3029020"/>
            </p:xfrm>
            <a:graphic>
              <a:graphicData uri="http://schemas.openxmlformats.org/drawingml/2006/table">
                <a:tbl>
                  <a:tblPr firstRow="1" bandRow="1">
                    <a:tableStyleId>{073A0DAA-6AF3-43AB-8588-CEC1D06C72B9}</a:tableStyleId>
                  </a:tblPr>
                  <a:tblGrid>
                    <a:gridCol w="5315450">
                      <a:extLst>
                        <a:ext uri="{9D8B030D-6E8A-4147-A177-3AD203B41FA5}">
                          <a16:colId xmlns:a16="http://schemas.microsoft.com/office/drawing/2014/main" val="2203128750"/>
                        </a:ext>
                      </a:extLst>
                    </a:gridCol>
                  </a:tblGrid>
                  <a:tr h="5601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Transformation </a:t>
                          </a:r>
                          <a14:m>
                            <m:oMath xmlns:m="http://schemas.openxmlformats.org/officeDocument/2006/math">
                              <m:r>
                                <a:rPr lang="en-GB" b="1" i="1" dirty="0" smtClean="0">
                                  <a:latin typeface="Cambria Math" panose="02040503050406030204" pitchFamily="18" charset="0"/>
                                </a:rPr>
                                <m:t>𝑲</m:t>
                              </m:r>
                              <m:r>
                                <a:rPr lang="en-GB" i="1" dirty="0" smtClean="0">
                                  <a:latin typeface="Cambria Math" panose="02040503050406030204" pitchFamily="18" charset="0"/>
                                </a:rPr>
                                <m:t>−&gt;</m:t>
                              </m:r>
                            </m:oMath>
                          </a14:m>
                          <a:r>
                            <a:rPr lang="en-GB" dirty="0"/>
                            <a:t>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endParaRPr lang="en-GB" dirty="0"/>
                        </a:p>
                      </a:txBody>
                      <a:tcPr anchor="ctr"/>
                    </a:tc>
                    <a:extLst>
                      <a:ext uri="{0D108BD9-81ED-4DB2-BD59-A6C34878D82A}">
                        <a16:rowId xmlns:a16="http://schemas.microsoft.com/office/drawing/2014/main" val="3180809379"/>
                      </a:ext>
                    </a:extLst>
                  </a:tr>
                  <a:tr h="2468883">
                    <a:tc>
                      <a:txBody>
                        <a:bodyPr/>
                        <a:lstStyle/>
                        <a:p>
                          <a:endParaRPr lang="en-GB" dirty="0"/>
                        </a:p>
                      </a:txBody>
                      <a:tcPr/>
                    </a:tc>
                    <a:extLst>
                      <a:ext uri="{0D108BD9-81ED-4DB2-BD59-A6C34878D82A}">
                        <a16:rowId xmlns:a16="http://schemas.microsoft.com/office/drawing/2014/main" val="2524753463"/>
                      </a:ext>
                    </a:extLst>
                  </a:tr>
                </a:tbl>
              </a:graphicData>
            </a:graphic>
          </p:graphicFrame>
        </mc:Choice>
        <mc:Fallback xmlns="">
          <p:graphicFrame>
            <p:nvGraphicFramePr>
              <p:cNvPr id="32" name="Table 31">
                <a:extLst>
                  <a:ext uri="{FF2B5EF4-FFF2-40B4-BE49-F238E27FC236}">
                    <a16:creationId xmlns:a16="http://schemas.microsoft.com/office/drawing/2014/main" id="{13D61040-CB76-371B-64D4-5C9973E7EAFE}"/>
                  </a:ext>
                </a:extLst>
              </p:cNvPr>
              <p:cNvGraphicFramePr>
                <a:graphicFrameLocks noGrp="1"/>
              </p:cNvGraphicFramePr>
              <p:nvPr>
                <p:extLst>
                  <p:ext uri="{D42A27DB-BD31-4B8C-83A1-F6EECF244321}">
                    <p14:modId xmlns:p14="http://schemas.microsoft.com/office/powerpoint/2010/main" val="4103813585"/>
                  </p:ext>
                </p:extLst>
              </p:nvPr>
            </p:nvGraphicFramePr>
            <p:xfrm>
              <a:off x="6758353" y="2042431"/>
              <a:ext cx="5315450" cy="3029020"/>
            </p:xfrm>
            <a:graphic>
              <a:graphicData uri="http://schemas.openxmlformats.org/drawingml/2006/table">
                <a:tbl>
                  <a:tblPr firstRow="1" bandRow="1">
                    <a:tableStyleId>{073A0DAA-6AF3-43AB-8588-CEC1D06C72B9}</a:tableStyleId>
                  </a:tblPr>
                  <a:tblGrid>
                    <a:gridCol w="5315450">
                      <a:extLst>
                        <a:ext uri="{9D8B030D-6E8A-4147-A177-3AD203B41FA5}">
                          <a16:colId xmlns:a16="http://schemas.microsoft.com/office/drawing/2014/main" val="2203128750"/>
                        </a:ext>
                      </a:extLst>
                    </a:gridCol>
                  </a:tblGrid>
                  <a:tr h="560137">
                    <a:tc>
                      <a:txBody>
                        <a:bodyPr/>
                        <a:lstStyle/>
                        <a:p>
                          <a:endParaRPr lang="en-US"/>
                        </a:p>
                      </a:txBody>
                      <a:tcPr anchor="ctr">
                        <a:blipFill>
                          <a:blip r:embed="rId7"/>
                          <a:stretch>
                            <a:fillRect l="-115" t="-1087" r="-458" b="-443478"/>
                          </a:stretch>
                        </a:blipFill>
                      </a:tcPr>
                    </a:tc>
                    <a:extLst>
                      <a:ext uri="{0D108BD9-81ED-4DB2-BD59-A6C34878D82A}">
                        <a16:rowId xmlns:a16="http://schemas.microsoft.com/office/drawing/2014/main" val="3180809379"/>
                      </a:ext>
                    </a:extLst>
                  </a:tr>
                  <a:tr h="2468883">
                    <a:tc>
                      <a:txBody>
                        <a:bodyPr/>
                        <a:lstStyle/>
                        <a:p>
                          <a:endParaRPr lang="en-GB" dirty="0"/>
                        </a:p>
                      </a:txBody>
                      <a:tcPr/>
                    </a:tc>
                    <a:extLst>
                      <a:ext uri="{0D108BD9-81ED-4DB2-BD59-A6C34878D82A}">
                        <a16:rowId xmlns:a16="http://schemas.microsoft.com/office/drawing/2014/main" val="2524753463"/>
                      </a:ext>
                    </a:extLst>
                  </a:tr>
                </a:tbl>
              </a:graphicData>
            </a:graphic>
          </p:graphicFrame>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F0E6D6B-77B7-18F1-6DF0-F87631F0E06C}"/>
                  </a:ext>
                </a:extLst>
              </p:cNvPr>
              <p:cNvSpPr txBox="1"/>
              <p:nvPr/>
            </p:nvSpPr>
            <p:spPr>
              <a:xfrm>
                <a:off x="6277534" y="2816608"/>
                <a:ext cx="6203950" cy="38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ea typeface="Cambria Math" panose="02040503050406030204" pitchFamily="18" charset="0"/>
                            </a:rPr>
                          </m:ctrlPr>
                        </m:sSupPr>
                        <m:e>
                          <m:r>
                            <a:rPr lang="en-GB" i="1">
                              <a:solidFill>
                                <a:schemeClr val="tx1"/>
                              </a:solidFill>
                              <a:latin typeface="Cambria Math" panose="02040503050406030204" pitchFamily="18" charset="0"/>
                              <a:ea typeface="Cambria Math" panose="02040503050406030204" pitchFamily="18" charset="0"/>
                            </a:rPr>
                            <m:t>∆</m:t>
                          </m:r>
                        </m:e>
                        <m:sup>
                          <m:r>
                            <a:rPr lang="en-GB" b="0" i="1" smtClean="0">
                              <a:solidFill>
                                <a:schemeClr val="tx1"/>
                              </a:solidFill>
                              <a:latin typeface="Cambria Math" panose="02040503050406030204" pitchFamily="18" charset="0"/>
                              <a:ea typeface="Cambria Math" panose="02040503050406030204" pitchFamily="18" charset="0"/>
                            </a:rPr>
                            <m:t>𝑆𝑝𝑜𝑡</m:t>
                          </m:r>
                        </m:sup>
                      </m:sSup>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𝑑</m:t>
                              </m:r>
                            </m:e>
                            <m:sub>
                              <m:r>
                                <a:rPr lang="en-GB" b="0" i="1" smtClean="0">
                                  <a:latin typeface="Cambria Math" panose="02040503050406030204" pitchFamily="18" charset="0"/>
                                  <a:ea typeface="Cambria Math" panose="02040503050406030204" pitchFamily="18" charset="0"/>
                                </a:rPr>
                                <m:t>1</m:t>
                              </m:r>
                            </m:sub>
                          </m:sSub>
                        </m:e>
                      </m:d>
                      <m:r>
                        <a:rPr lang="en-GB" b="0" i="1" smtClean="0">
                          <a:latin typeface="Cambria Math" panose="02040503050406030204" pitchFamily="18" charset="0"/>
                          <a:ea typeface="Cambria Math" panose="02040503050406030204" pitchFamily="18" charset="0"/>
                        </a:rPr>
                        <m:t>∙</m:t>
                      </m:r>
                      <m:r>
                        <a:rPr lang="en-GB" b="0" i="1" smtClean="0">
                          <a:solidFill>
                            <a:srgbClr val="00B0F0"/>
                          </a:solidFill>
                          <a:latin typeface="Cambria Math" panose="02040503050406030204" pitchFamily="18" charset="0"/>
                          <a:ea typeface="Cambria Math" panose="02040503050406030204" pitchFamily="18" charset="0"/>
                        </a:rPr>
                        <m:t>𝐷</m:t>
                      </m:r>
                      <m:sSubSup>
                        <m:sSubSupPr>
                          <m:ctrlPr>
                            <a:rPr lang="en-GB" b="0" i="1" smtClean="0">
                              <a:solidFill>
                                <a:srgbClr val="00B0F0"/>
                              </a:solidFill>
                              <a:latin typeface="Cambria Math" panose="02040503050406030204" pitchFamily="18" charset="0"/>
                              <a:ea typeface="Cambria Math" panose="02040503050406030204" pitchFamily="18" charset="0"/>
                            </a:rPr>
                          </m:ctrlPr>
                        </m:sSubSupPr>
                        <m:e>
                          <m:r>
                            <a:rPr lang="en-GB" b="0" i="1" smtClean="0">
                              <a:solidFill>
                                <a:srgbClr val="00B0F0"/>
                              </a:solidFill>
                              <a:latin typeface="Cambria Math" panose="02040503050406030204" pitchFamily="18" charset="0"/>
                              <a:ea typeface="Cambria Math" panose="02040503050406030204" pitchFamily="18" charset="0"/>
                            </a:rPr>
                            <m:t>𝐹</m:t>
                          </m:r>
                        </m:e>
                        <m:sub>
                          <m:r>
                            <a:rPr lang="en-GB" b="0" i="1" smtClean="0">
                              <a:solidFill>
                                <a:srgbClr val="00B0F0"/>
                              </a:solidFill>
                              <a:latin typeface="Cambria Math" panose="02040503050406030204" pitchFamily="18" charset="0"/>
                              <a:ea typeface="Cambria Math" panose="02040503050406030204" pitchFamily="18" charset="0"/>
                            </a:rPr>
                            <m:t>𝑡</m:t>
                          </m:r>
                        </m:sub>
                        <m:sup>
                          <m:r>
                            <a:rPr lang="en-GB" b="0" i="1" smtClean="0">
                              <a:solidFill>
                                <a:srgbClr val="00B0F0"/>
                              </a:solidFill>
                              <a:latin typeface="Cambria Math" panose="02040503050406030204" pitchFamily="18" charset="0"/>
                              <a:ea typeface="Cambria Math" panose="02040503050406030204" pitchFamily="18" charset="0"/>
                            </a:rPr>
                            <m:t>𝐷𝑖𝑣</m:t>
                          </m:r>
                        </m:sup>
                      </m:sSubSup>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𝑆𝑝𝑜𝑡</m:t>
                      </m:r>
                    </m:oMath>
                  </m:oMathPara>
                </a14:m>
                <a:endParaRPr lang="en-GB" dirty="0"/>
              </a:p>
            </p:txBody>
          </p:sp>
        </mc:Choice>
        <mc:Fallback xmlns="">
          <p:sp>
            <p:nvSpPr>
              <p:cNvPr id="40" name="TextBox 39">
                <a:extLst>
                  <a:ext uri="{FF2B5EF4-FFF2-40B4-BE49-F238E27FC236}">
                    <a16:creationId xmlns:a16="http://schemas.microsoft.com/office/drawing/2014/main" id="{AF0E6D6B-77B7-18F1-6DF0-F87631F0E06C}"/>
                  </a:ext>
                </a:extLst>
              </p:cNvPr>
              <p:cNvSpPr txBox="1">
                <a:spLocks noRot="1" noChangeAspect="1" noMove="1" noResize="1" noEditPoints="1" noAdjustHandles="1" noChangeArrowheads="1" noChangeShapeType="1" noTextEdit="1"/>
              </p:cNvSpPr>
              <p:nvPr/>
            </p:nvSpPr>
            <p:spPr>
              <a:xfrm>
                <a:off x="6277534" y="2816608"/>
                <a:ext cx="6203950" cy="382412"/>
              </a:xfrm>
              <a:prstGeom prst="rect">
                <a:avLst/>
              </a:prstGeom>
              <a:blipFill>
                <a:blip r:embed="rId8"/>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791411-30B7-7049-F333-0A5070BFDC83}"/>
                  </a:ext>
                </a:extLst>
              </p:cNvPr>
              <p:cNvSpPr txBox="1"/>
              <p:nvPr/>
            </p:nvSpPr>
            <p:spPr>
              <a:xfrm>
                <a:off x="6177017" y="5242331"/>
                <a:ext cx="3611752"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𝛾</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eqArr>
                            <m:eqArrPr>
                              <m:ctrlPr>
                                <a:rPr lang="en-GB" b="0" i="1" smtClean="0">
                                  <a:latin typeface="Cambria Math" panose="02040503050406030204" pitchFamily="18" charset="0"/>
                                  <a:ea typeface="Cambria Math" panose="02040503050406030204" pitchFamily="18" charset="0"/>
                                </a:rPr>
                              </m:ctrlPr>
                            </m:eqArrPr>
                            <m:e>
                              <m:r>
                                <a:rPr lang="en-GB" b="0" i="1" smtClean="0">
                                  <a:latin typeface="Cambria Math" panose="02040503050406030204" pitchFamily="18" charset="0"/>
                                  <a:ea typeface="Cambria Math" panose="02040503050406030204" pitchFamily="18" charset="0"/>
                                </a:rPr>
                                <m:t>1      </m:t>
                              </m:r>
                              <m:r>
                                <a:rPr lang="en-GB" b="0" i="1" smtClean="0">
                                  <a:latin typeface="Cambria Math" panose="02040503050406030204" pitchFamily="18" charset="0"/>
                                  <a:ea typeface="Cambria Math" panose="02040503050406030204" pitchFamily="18" charset="0"/>
                                </a:rPr>
                                <m:t>𝑖𝑓</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𝑂𝑝𝑡𝑖𝑜𝑛</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𝑇𝑦𝑝𝑒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𝐶𝑎𝑙𝑙</m:t>
                              </m:r>
                            </m:e>
                            <m:e>
                              <m:r>
                                <a:rPr lang="en-GB" i="1">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𝑂𝑝𝑡𝑖𝑜𝑛</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𝑃𝑢𝑡</m:t>
                              </m:r>
                            </m:e>
                          </m:eqArr>
                        </m:e>
                      </m:d>
                    </m:oMath>
                  </m:oMathPara>
                </a14:m>
                <a:endParaRPr lang="en-GB" dirty="0"/>
              </a:p>
            </p:txBody>
          </p:sp>
        </mc:Choice>
        <mc:Fallback xmlns="">
          <p:sp>
            <p:nvSpPr>
              <p:cNvPr id="42" name="TextBox 41">
                <a:extLst>
                  <a:ext uri="{FF2B5EF4-FFF2-40B4-BE49-F238E27FC236}">
                    <a16:creationId xmlns:a16="http://schemas.microsoft.com/office/drawing/2014/main" id="{26791411-30B7-7049-F333-0A5070BFDC83}"/>
                  </a:ext>
                </a:extLst>
              </p:cNvPr>
              <p:cNvSpPr txBox="1">
                <a:spLocks noRot="1" noChangeAspect="1" noMove="1" noResize="1" noEditPoints="1" noAdjustHandles="1" noChangeArrowheads="1" noChangeShapeType="1" noTextEdit="1"/>
              </p:cNvSpPr>
              <p:nvPr/>
            </p:nvSpPr>
            <p:spPr>
              <a:xfrm>
                <a:off x="6177017" y="5242331"/>
                <a:ext cx="3611752" cy="710194"/>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6CC933F-B718-E193-157F-60744FB7DE86}"/>
                  </a:ext>
                </a:extLst>
              </p:cNvPr>
              <p:cNvSpPr txBox="1"/>
              <p:nvPr/>
            </p:nvSpPr>
            <p:spPr>
              <a:xfrm>
                <a:off x="6255777" y="3326818"/>
                <a:ext cx="6203950"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ea typeface="Cambria Math" panose="02040503050406030204" pitchFamily="18" charset="0"/>
                            </a:rPr>
                          </m:ctrlPr>
                        </m:sSupPr>
                        <m:e>
                          <m:r>
                            <a:rPr lang="en-GB" i="1">
                              <a:solidFill>
                                <a:schemeClr val="tx1"/>
                              </a:solidFill>
                              <a:latin typeface="Cambria Math" panose="02040503050406030204" pitchFamily="18" charset="0"/>
                              <a:ea typeface="Cambria Math" panose="02040503050406030204" pitchFamily="18" charset="0"/>
                            </a:rPr>
                            <m:t>∆</m:t>
                          </m:r>
                        </m:e>
                        <m:sup>
                          <m:r>
                            <a:rPr lang="en-GB" b="0" i="1" smtClean="0">
                              <a:solidFill>
                                <a:schemeClr val="tx1"/>
                              </a:solidFill>
                              <a:latin typeface="Cambria Math" panose="02040503050406030204" pitchFamily="18" charset="0"/>
                              <a:ea typeface="Cambria Math" panose="02040503050406030204" pitchFamily="18" charset="0"/>
                            </a:rPr>
                            <m:t>𝐹𝑤𝑑</m:t>
                          </m:r>
                        </m:sup>
                      </m:sSup>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𝛾</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𝑑</m:t>
                              </m:r>
                            </m:e>
                            <m:sub>
                              <m:r>
                                <a:rPr lang="en-GB" b="0" i="1" smtClean="0">
                                  <a:latin typeface="Cambria Math" panose="02040503050406030204" pitchFamily="18" charset="0"/>
                                  <a:ea typeface="Cambria Math" panose="02040503050406030204" pitchFamily="18" charset="0"/>
                                </a:rPr>
                                <m:t>1</m:t>
                              </m:r>
                            </m:sub>
                          </m:sSub>
                        </m:e>
                      </m:d>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𝑖𝑓</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𝐷𝑒𝑙𝑡𝑎</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𝑇𝑦𝑝𝑒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𝐹𝑤𝑑</m:t>
                      </m:r>
                    </m:oMath>
                  </m:oMathPara>
                </a14:m>
                <a:endParaRPr lang="en-GB" dirty="0"/>
              </a:p>
            </p:txBody>
          </p:sp>
        </mc:Choice>
        <mc:Fallback xmlns="">
          <p:sp>
            <p:nvSpPr>
              <p:cNvPr id="43" name="TextBox 42">
                <a:extLst>
                  <a:ext uri="{FF2B5EF4-FFF2-40B4-BE49-F238E27FC236}">
                    <a16:creationId xmlns:a16="http://schemas.microsoft.com/office/drawing/2014/main" id="{E6CC933F-B718-E193-157F-60744FB7DE86}"/>
                  </a:ext>
                </a:extLst>
              </p:cNvPr>
              <p:cNvSpPr txBox="1">
                <a:spLocks noRot="1" noChangeAspect="1" noMove="1" noResize="1" noEditPoints="1" noAdjustHandles="1" noChangeArrowheads="1" noChangeShapeType="1" noTextEdit="1"/>
              </p:cNvSpPr>
              <p:nvPr/>
            </p:nvSpPr>
            <p:spPr>
              <a:xfrm>
                <a:off x="6255777" y="3326818"/>
                <a:ext cx="6203950" cy="378373"/>
              </a:xfrm>
              <a:prstGeom prst="rect">
                <a:avLst/>
              </a:prstGeom>
              <a:blipFill>
                <a:blip r:embed="rId10"/>
                <a:stretch>
                  <a:fillRect b="-112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5B8A73-A96A-6D95-55A6-A22DBB78514E}"/>
                  </a:ext>
                </a:extLst>
              </p:cNvPr>
              <p:cNvSpPr txBox="1"/>
              <p:nvPr/>
            </p:nvSpPr>
            <p:spPr>
              <a:xfrm>
                <a:off x="6255777" y="3851396"/>
                <a:ext cx="6140450" cy="892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1</m:t>
                          </m:r>
                        </m:sub>
                      </m:sSub>
                      <m:r>
                        <a:rPr lang="en-GB" sz="1800" i="1">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func>
                            <m:funcPr>
                              <m:ctrlPr>
                                <a:rPr lang="en-GB" sz="1800" i="1">
                                  <a:solidFill>
                                    <a:schemeClr val="tx1"/>
                                  </a:solidFill>
                                  <a:latin typeface="Cambria Math" panose="02040503050406030204" pitchFamily="18" charset="0"/>
                                </a:rPr>
                              </m:ctrlPr>
                            </m:funcPr>
                            <m:fName>
                              <m:r>
                                <m:rPr>
                                  <m:sty m:val="p"/>
                                </m:rPr>
                                <a:rPr lang="en-GB" sz="1800" i="1">
                                  <a:solidFill>
                                    <a:schemeClr val="tx1"/>
                                  </a:solidFill>
                                  <a:latin typeface="Cambria Math" panose="02040503050406030204" pitchFamily="18" charset="0"/>
                                </a:rPr>
                                <m:t>ln</m:t>
                              </m:r>
                            </m:fName>
                            <m:e>
                              <m:d>
                                <m:dPr>
                                  <m:ctrlPr>
                                    <a:rPr lang="en-GB" sz="1800" i="1">
                                      <a:solidFill>
                                        <a:schemeClr val="tx1"/>
                                      </a:solidFill>
                                      <a:latin typeface="Cambria Math" panose="02040503050406030204" pitchFamily="18" charset="0"/>
                                    </a:rPr>
                                  </m:ctrlPr>
                                </m:dPr>
                                <m:e>
                                  <m:f>
                                    <m:fPr>
                                      <m:ctrlPr>
                                        <a:rPr lang="en-GB" sz="1800" i="1">
                                          <a:solidFill>
                                            <a:schemeClr val="tx1"/>
                                          </a:solidFill>
                                          <a:latin typeface="Cambria Math" panose="02040503050406030204" pitchFamily="18" charset="0"/>
                                        </a:rPr>
                                      </m:ctrlPr>
                                    </m:fPr>
                                    <m:num>
                                      <m:sSub>
                                        <m:sSubPr>
                                          <m:ctrlPr>
                                            <a:rPr lang="en-GB" sz="1800" b="0" i="1" smtClean="0">
                                              <a:solidFill>
                                                <a:srgbClr val="00B0F0"/>
                                              </a:solidFill>
                                              <a:latin typeface="Cambria Math" panose="02040503050406030204" pitchFamily="18" charset="0"/>
                                            </a:rPr>
                                          </m:ctrlPr>
                                        </m:sSubPr>
                                        <m:e>
                                          <m:r>
                                            <a:rPr lang="en-GB" sz="1800" b="0" i="1" smtClean="0">
                                              <a:solidFill>
                                                <a:srgbClr val="00B0F0"/>
                                              </a:solidFill>
                                              <a:latin typeface="Cambria Math" panose="02040503050406030204" pitchFamily="18" charset="0"/>
                                            </a:rPr>
                                            <m:t>𝐹</m:t>
                                          </m:r>
                                        </m:e>
                                        <m:sub>
                                          <m:r>
                                            <a:rPr lang="en-GB" sz="1800" b="0" i="1" smtClean="0">
                                              <a:solidFill>
                                                <a:srgbClr val="00B0F0"/>
                                              </a:solidFill>
                                              <a:latin typeface="Cambria Math" panose="02040503050406030204" pitchFamily="18" charset="0"/>
                                            </a:rPr>
                                            <m:t>𝑡</m:t>
                                          </m:r>
                                        </m:sub>
                                      </m:sSub>
                                    </m:num>
                                    <m:den>
                                      <m:r>
                                        <a:rPr lang="en-GB" sz="1800" b="0" i="1" smtClean="0">
                                          <a:solidFill>
                                            <a:schemeClr val="accent4">
                                              <a:lumMod val="75000"/>
                                            </a:schemeClr>
                                          </a:solidFill>
                                          <a:latin typeface="Cambria Math" panose="02040503050406030204" pitchFamily="18" charset="0"/>
                                        </a:rPr>
                                        <m:t>𝐾</m:t>
                                      </m:r>
                                    </m:den>
                                  </m:f>
                                </m:e>
                              </m:d>
                            </m:e>
                          </m:func>
                          <m:r>
                            <a:rPr lang="en-GB" sz="1800" b="0" i="1" smtClean="0">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r>
                                <a:rPr lang="en-GB" sz="1800" i="1">
                                  <a:solidFill>
                                    <a:schemeClr val="tx1"/>
                                  </a:solidFill>
                                  <a:latin typeface="Cambria Math" panose="02040503050406030204" pitchFamily="18" charset="0"/>
                                </a:rPr>
                                <m:t>1</m:t>
                              </m:r>
                            </m:num>
                            <m:den>
                              <m:r>
                                <a:rPr lang="en-GB" sz="1800" i="1">
                                  <a:solidFill>
                                    <a:schemeClr val="tx1"/>
                                  </a:solidFill>
                                  <a:latin typeface="Cambria Math" panose="02040503050406030204" pitchFamily="18" charset="0"/>
                                </a:rPr>
                                <m:t>2</m:t>
                              </m:r>
                            </m:den>
                          </m:f>
                          <m:r>
                            <a:rPr lang="en-GB" sz="1800" i="1">
                              <a:solidFill>
                                <a:schemeClr val="tx1"/>
                              </a:solidFill>
                              <a:latin typeface="Cambria Math" panose="02040503050406030204" pitchFamily="18" charset="0"/>
                            </a:rPr>
                            <m:t>∙</m:t>
                          </m:r>
                          <m:sSubSup>
                            <m:sSubSupPr>
                              <m:ctrlPr>
                                <a:rPr lang="en-GB" sz="1800" b="0" i="1" smtClean="0">
                                  <a:solidFill>
                                    <a:schemeClr val="accent4">
                                      <a:lumMod val="75000"/>
                                    </a:schemeClr>
                                  </a:solidFill>
                                  <a:latin typeface="Cambria Math" panose="02040503050406030204" pitchFamily="18" charset="0"/>
                                  <a:ea typeface="Cambria Math" panose="02040503050406030204" pitchFamily="18" charset="0"/>
                                </a:rPr>
                              </m:ctrlPr>
                            </m:sSubSupPr>
                            <m:e>
                              <m:r>
                                <a:rPr lang="en-GB" sz="1800" i="1">
                                  <a:solidFill>
                                    <a:schemeClr val="accent4">
                                      <a:lumMod val="75000"/>
                                    </a:schemeClr>
                                  </a:solidFill>
                                  <a:latin typeface="Cambria Math" panose="02040503050406030204" pitchFamily="18" charset="0"/>
                                  <a:ea typeface="Cambria Math" panose="02040503050406030204" pitchFamily="18" charset="0"/>
                                </a:rPr>
                                <m:t>𝜎</m:t>
                              </m:r>
                            </m:e>
                            <m:sub>
                              <m:r>
                                <a:rPr lang="en-GB" sz="1800" i="1">
                                  <a:solidFill>
                                    <a:schemeClr val="accent4">
                                      <a:lumMod val="75000"/>
                                    </a:schemeClr>
                                  </a:solidFill>
                                  <a:latin typeface="Cambria Math" panose="02040503050406030204" pitchFamily="18" charset="0"/>
                                  <a:ea typeface="Cambria Math" panose="02040503050406030204" pitchFamily="18" charset="0"/>
                                </a:rPr>
                                <m:t>𝐾</m:t>
                              </m:r>
                              <m:r>
                                <a:rPr lang="en-GB" sz="1800" i="1">
                                  <a:solidFill>
                                    <a:schemeClr val="accent4">
                                      <a:lumMod val="75000"/>
                                    </a:schemeClr>
                                  </a:solidFill>
                                  <a:latin typeface="Cambria Math" panose="02040503050406030204" pitchFamily="18" charset="0"/>
                                  <a:ea typeface="Cambria Math" panose="02040503050406030204" pitchFamily="18" charset="0"/>
                                </a:rPr>
                                <m:t>,</m:t>
                              </m:r>
                              <m:r>
                                <a:rPr lang="en-GB" sz="1800" i="1">
                                  <a:solidFill>
                                    <a:schemeClr val="accent4">
                                      <a:lumMod val="75000"/>
                                    </a:schemeClr>
                                  </a:solidFill>
                                  <a:latin typeface="Cambria Math" panose="02040503050406030204" pitchFamily="18" charset="0"/>
                                  <a:ea typeface="Cambria Math" panose="02040503050406030204" pitchFamily="18" charset="0"/>
                                </a:rPr>
                                <m:t>𝑡</m:t>
                              </m:r>
                            </m:sub>
                            <m:sup>
                              <m:r>
                                <a:rPr lang="en-GB" sz="1800" b="0" i="1" smtClean="0">
                                  <a:solidFill>
                                    <a:schemeClr val="accent4">
                                      <a:lumMod val="75000"/>
                                    </a:schemeClr>
                                  </a:solidFill>
                                  <a:latin typeface="Cambria Math" panose="02040503050406030204" pitchFamily="18" charset="0"/>
                                  <a:ea typeface="Cambria Math" panose="02040503050406030204" pitchFamily="18" charset="0"/>
                                </a:rPr>
                                <m:t>2</m:t>
                              </m:r>
                            </m:sup>
                          </m:sSubSup>
                          <m:r>
                            <a:rPr lang="en-GB" sz="1800" i="1" smtClean="0">
                              <a:solidFill>
                                <a:schemeClr val="tx1"/>
                              </a:solidFill>
                              <a:latin typeface="Cambria Math" panose="02040503050406030204" pitchFamily="18" charset="0"/>
                              <a:ea typeface="Cambria Math" panose="02040503050406030204" pitchFamily="18" charset="0"/>
                            </a:rPr>
                            <m:t>∙</m:t>
                          </m:r>
                          <m:r>
                            <a:rPr lang="en-GB" sz="1800" b="0" i="1" smtClean="0">
                              <a:solidFill>
                                <a:schemeClr val="tx1"/>
                              </a:solidFill>
                              <a:latin typeface="Cambria Math" panose="02040503050406030204" pitchFamily="18" charset="0"/>
                              <a:ea typeface="Cambria Math" panose="02040503050406030204" pitchFamily="18" charset="0"/>
                            </a:rPr>
                            <m:t>𝑡</m:t>
                          </m:r>
                        </m:num>
                        <m:den>
                          <m:sSub>
                            <m:sSubPr>
                              <m:ctrlPr>
                                <a:rPr lang="en-GB" sz="1800"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sz="1800" i="1">
                                  <a:solidFill>
                                    <a:schemeClr val="accent4">
                                      <a:lumMod val="75000"/>
                                    </a:schemeClr>
                                  </a:solidFill>
                                  <a:latin typeface="Cambria Math" panose="02040503050406030204" pitchFamily="18" charset="0"/>
                                  <a:ea typeface="Cambria Math" panose="02040503050406030204" pitchFamily="18" charset="0"/>
                                </a:rPr>
                                <m:t>𝜎</m:t>
                              </m:r>
                            </m:e>
                            <m:sub>
                              <m:r>
                                <a:rPr lang="en-GB" sz="1800" i="1">
                                  <a:solidFill>
                                    <a:schemeClr val="accent4">
                                      <a:lumMod val="75000"/>
                                    </a:schemeClr>
                                  </a:solidFill>
                                  <a:latin typeface="Cambria Math" panose="02040503050406030204" pitchFamily="18" charset="0"/>
                                  <a:ea typeface="Cambria Math" panose="02040503050406030204" pitchFamily="18" charset="0"/>
                                </a:rPr>
                                <m:t>𝐾</m:t>
                              </m:r>
                              <m:r>
                                <a:rPr lang="en-GB" sz="1800" i="1">
                                  <a:solidFill>
                                    <a:schemeClr val="accent4">
                                      <a:lumMod val="75000"/>
                                    </a:schemeClr>
                                  </a:solidFill>
                                  <a:latin typeface="Cambria Math" panose="02040503050406030204" pitchFamily="18" charset="0"/>
                                  <a:ea typeface="Cambria Math" panose="02040503050406030204" pitchFamily="18" charset="0"/>
                                </a:rPr>
                                <m:t>,</m:t>
                              </m:r>
                              <m:r>
                                <a:rPr lang="en-GB" sz="1800" i="1">
                                  <a:solidFill>
                                    <a:schemeClr val="accent4">
                                      <a:lumMod val="75000"/>
                                    </a:schemeClr>
                                  </a:solidFill>
                                  <a:latin typeface="Cambria Math" panose="02040503050406030204" pitchFamily="18" charset="0"/>
                                  <a:ea typeface="Cambria Math" panose="02040503050406030204" pitchFamily="18" charset="0"/>
                                </a:rPr>
                                <m:t>𝑡</m:t>
                              </m:r>
                            </m:sub>
                          </m:sSub>
                          <m:rad>
                            <m:radPr>
                              <m:degHide m:val="on"/>
                              <m:ctrlPr>
                                <a:rPr lang="en-GB" sz="1800" i="1">
                                  <a:solidFill>
                                    <a:schemeClr val="tx1"/>
                                  </a:solidFill>
                                  <a:latin typeface="Cambria Math" panose="02040503050406030204" pitchFamily="18" charset="0"/>
                                </a:rPr>
                              </m:ctrlPr>
                            </m:radPr>
                            <m:deg/>
                            <m:e>
                              <m:r>
                                <a:rPr lang="en-GB" sz="1800" b="0" i="1" smtClean="0">
                                  <a:solidFill>
                                    <a:schemeClr val="tx1"/>
                                  </a:solidFill>
                                  <a:latin typeface="Cambria Math" panose="02040503050406030204" pitchFamily="18" charset="0"/>
                                </a:rPr>
                                <m:t>𝑡</m:t>
                              </m:r>
                            </m:e>
                          </m:rad>
                        </m:den>
                      </m:f>
                    </m:oMath>
                  </m:oMathPara>
                </a14:m>
                <a:endParaRPr lang="en-GB" dirty="0"/>
              </a:p>
            </p:txBody>
          </p:sp>
        </mc:Choice>
        <mc:Fallback xmlns="">
          <p:sp>
            <p:nvSpPr>
              <p:cNvPr id="45" name="TextBox 44">
                <a:extLst>
                  <a:ext uri="{FF2B5EF4-FFF2-40B4-BE49-F238E27FC236}">
                    <a16:creationId xmlns:a16="http://schemas.microsoft.com/office/drawing/2014/main" id="{225B8A73-A96A-6D95-55A6-A22DBB78514E}"/>
                  </a:ext>
                </a:extLst>
              </p:cNvPr>
              <p:cNvSpPr txBox="1">
                <a:spLocks noRot="1" noChangeAspect="1" noMove="1" noResize="1" noEditPoints="1" noAdjustHandles="1" noChangeArrowheads="1" noChangeShapeType="1" noTextEdit="1"/>
              </p:cNvSpPr>
              <p:nvPr/>
            </p:nvSpPr>
            <p:spPr>
              <a:xfrm>
                <a:off x="6255777" y="3851396"/>
                <a:ext cx="6140450" cy="892937"/>
              </a:xfrm>
              <a:prstGeom prst="rect">
                <a:avLst/>
              </a:prstGeom>
              <a:blipFill>
                <a:blip r:embed="rId11"/>
                <a:stretch>
                  <a:fillRect/>
                </a:stretch>
              </a:blipFill>
            </p:spPr>
            <p:txBody>
              <a:bodyPr/>
              <a:lstStyle/>
              <a:p>
                <a:r>
                  <a:rPr lang="en-GB">
                    <a:noFill/>
                  </a:rPr>
                  <a:t> </a:t>
                </a:r>
              </a:p>
            </p:txBody>
          </p:sp>
        </mc:Fallback>
      </mc:AlternateContent>
      <p:cxnSp>
        <p:nvCxnSpPr>
          <p:cNvPr id="7" name="Straight Arrow Connector 6">
            <a:extLst>
              <a:ext uri="{FF2B5EF4-FFF2-40B4-BE49-F238E27FC236}">
                <a16:creationId xmlns:a16="http://schemas.microsoft.com/office/drawing/2014/main" id="{B46176FC-6E57-DBDD-D888-2D2BA26A0EE3}"/>
              </a:ext>
            </a:extLst>
          </p:cNvPr>
          <p:cNvCxnSpPr>
            <a:cxnSpLocks/>
            <a:stCxn id="14" idx="0"/>
            <a:endCxn id="10" idx="1"/>
          </p:cNvCxnSpPr>
          <p:nvPr/>
        </p:nvCxnSpPr>
        <p:spPr>
          <a:xfrm flipH="1" flipV="1">
            <a:off x="2974071" y="3457072"/>
            <a:ext cx="3557201" cy="271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BB34B61C-002A-E6BA-C205-E00BB2240965}"/>
              </a:ext>
            </a:extLst>
          </p:cNvPr>
          <p:cNvSpPr/>
          <p:nvPr/>
        </p:nvSpPr>
        <p:spPr>
          <a:xfrm rot="5400000">
            <a:off x="2893482" y="3180309"/>
            <a:ext cx="161178" cy="3923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3C9BB-A522-1140-2401-15085452B2AF}"/>
                  </a:ext>
                </a:extLst>
              </p:cNvPr>
              <p:cNvSpPr txBox="1"/>
              <p:nvPr/>
            </p:nvSpPr>
            <p:spPr>
              <a:xfrm>
                <a:off x="4448644" y="6170391"/>
                <a:ext cx="4165255" cy="523220"/>
              </a:xfrm>
              <a:prstGeom prst="rect">
                <a:avLst/>
              </a:prstGeom>
              <a:noFill/>
            </p:spPr>
            <p:txBody>
              <a:bodyPr wrap="square" rtlCol="0">
                <a:spAutoFit/>
              </a:bodyPr>
              <a:lstStyle/>
              <a:p>
                <a:r>
                  <a:rPr lang="en-GB" sz="1400" i="1" dirty="0">
                    <a:solidFill>
                      <a:schemeClr val="accent1"/>
                    </a:solidFill>
                  </a:rPr>
                  <a:t>This should always be positive: in ORE case, as we are using absolute values for delta, please remove the </a:t>
                </a:r>
                <a14:m>
                  <m:oMath xmlns:m="http://schemas.openxmlformats.org/officeDocument/2006/math">
                    <m:r>
                      <a:rPr lang="en-GB" sz="1400" i="1" smtClean="0">
                        <a:solidFill>
                          <a:schemeClr val="accent1"/>
                        </a:solidFill>
                        <a:latin typeface="Cambria Math" panose="02040503050406030204" pitchFamily="18" charset="0"/>
                        <a:ea typeface="Cambria Math" panose="02040503050406030204" pitchFamily="18" charset="0"/>
                      </a:rPr>
                      <m:t>𝛾</m:t>
                    </m:r>
                  </m:oMath>
                </a14:m>
                <a:r>
                  <a:rPr lang="en-GB" sz="1400" i="1" dirty="0">
                    <a:solidFill>
                      <a:schemeClr val="accent1"/>
                    </a:solidFill>
                  </a:rPr>
                  <a:t> </a:t>
                </a:r>
              </a:p>
            </p:txBody>
          </p:sp>
        </mc:Choice>
        <mc:Fallback xmlns="">
          <p:sp>
            <p:nvSpPr>
              <p:cNvPr id="14" name="TextBox 13">
                <a:extLst>
                  <a:ext uri="{FF2B5EF4-FFF2-40B4-BE49-F238E27FC236}">
                    <a16:creationId xmlns:a16="http://schemas.microsoft.com/office/drawing/2014/main" id="{D023C9BB-A522-1140-2401-15085452B2AF}"/>
                  </a:ext>
                </a:extLst>
              </p:cNvPr>
              <p:cNvSpPr txBox="1">
                <a:spLocks noRot="1" noChangeAspect="1" noMove="1" noResize="1" noEditPoints="1" noAdjustHandles="1" noChangeArrowheads="1" noChangeShapeType="1" noTextEdit="1"/>
              </p:cNvSpPr>
              <p:nvPr/>
            </p:nvSpPr>
            <p:spPr>
              <a:xfrm>
                <a:off x="4448644" y="6170391"/>
                <a:ext cx="4165255" cy="523220"/>
              </a:xfrm>
              <a:prstGeom prst="rect">
                <a:avLst/>
              </a:prstGeom>
              <a:blipFill>
                <a:blip r:embed="rId12"/>
                <a:stretch>
                  <a:fillRect l="-439" t="-2326" b="-11628"/>
                </a:stretch>
              </a:blipFill>
            </p:spPr>
            <p:txBody>
              <a:bodyPr/>
              <a:lstStyle/>
              <a:p>
                <a:r>
                  <a:rPr lang="en-GB">
                    <a:noFill/>
                  </a:rPr>
                  <a:t> </a:t>
                </a:r>
              </a:p>
            </p:txBody>
          </p:sp>
        </mc:Fallback>
      </mc:AlternateContent>
    </p:spTree>
    <p:extLst>
      <p:ext uri="{BB962C8B-B14F-4D97-AF65-F5344CB8AC3E}">
        <p14:creationId xmlns:p14="http://schemas.microsoft.com/office/powerpoint/2010/main" val="11365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8FDB3-D8E6-8314-D896-E3B6DCE914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B4D230-19CE-6386-7DD7-67BD5038ACD1}"/>
              </a:ext>
            </a:extLst>
          </p:cNvPr>
          <p:cNvPicPr>
            <a:picLocks noChangeAspect="1"/>
          </p:cNvPicPr>
          <p:nvPr/>
        </p:nvPicPr>
        <p:blipFill>
          <a:blip r:embed="rId3">
            <a:duotone>
              <a:schemeClr val="accent4">
                <a:shade val="45000"/>
                <a:satMod val="135000"/>
              </a:schemeClr>
              <a:prstClr val="white"/>
            </a:duotone>
          </a:blip>
          <a:stretch>
            <a:fillRect/>
          </a:stretch>
        </p:blipFill>
        <p:spPr>
          <a:xfrm>
            <a:off x="215901" y="2093704"/>
            <a:ext cx="6406770" cy="4109085"/>
          </a:xfrm>
          <a:prstGeom prst="rect">
            <a:avLst/>
          </a:prstGeom>
        </p:spPr>
      </p:pic>
      <p:sp>
        <p:nvSpPr>
          <p:cNvPr id="2" name="Title 1">
            <a:extLst>
              <a:ext uri="{FF2B5EF4-FFF2-40B4-BE49-F238E27FC236}">
                <a16:creationId xmlns:a16="http://schemas.microsoft.com/office/drawing/2014/main" id="{0905415A-C4FA-F5BC-4D9A-110256BC9FB8}"/>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10DA937F-417C-BB7E-EAFD-F30CE203960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C9AB3EFE-AF69-2A8F-2C35-AE2DF7A8A3A6}"/>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Proxy Surface</a:t>
            </a:r>
          </a:p>
        </p:txBody>
      </p:sp>
      <p:sp>
        <p:nvSpPr>
          <p:cNvPr id="25" name="TextBox 24">
            <a:extLst>
              <a:ext uri="{FF2B5EF4-FFF2-40B4-BE49-F238E27FC236}">
                <a16:creationId xmlns:a16="http://schemas.microsoft.com/office/drawing/2014/main" id="{ABC513CD-6B97-8F73-7C90-484D0E569ABE}"/>
              </a:ext>
            </a:extLst>
          </p:cNvPr>
          <p:cNvSpPr txBox="1"/>
          <p:nvPr/>
        </p:nvSpPr>
        <p:spPr>
          <a:xfrm>
            <a:off x="6754493" y="2629809"/>
            <a:ext cx="5533172" cy="1815882"/>
          </a:xfrm>
          <a:prstGeom prst="rect">
            <a:avLst/>
          </a:prstGeom>
          <a:noFill/>
        </p:spPr>
        <p:txBody>
          <a:bodyPr wrap="square">
            <a:spAutoFit/>
          </a:bodyPr>
          <a:lstStyle/>
          <a:p>
            <a:pPr algn="l"/>
            <a:r>
              <a:rPr lang="en-GB" sz="1600" b="0" i="0" u="none" strike="noStrike" baseline="0" dirty="0">
                <a:solidFill>
                  <a:srgbClr val="008000"/>
                </a:solidFill>
                <a:latin typeface="SFTT1000"/>
              </a:rPr>
              <a:t>&lt;ProxySurface&gt;</a:t>
            </a:r>
          </a:p>
          <a:p>
            <a:pPr lvl="1"/>
            <a:r>
              <a:rPr lang="en-GB" sz="1600" b="0" i="0" u="none" strike="noStrike" baseline="0" dirty="0">
                <a:solidFill>
                  <a:srgbClr val="008000"/>
                </a:solidFill>
                <a:latin typeface="SFTT1000"/>
              </a:rPr>
              <a:t>&lt;EquityVolatilityCurve&gt;</a:t>
            </a:r>
            <a:r>
              <a:rPr lang="en-GB" sz="1600" b="0" i="0" u="none" strike="noStrike" baseline="0" dirty="0">
                <a:solidFill>
                  <a:schemeClr val="accent3">
                    <a:lumMod val="40000"/>
                    <a:lumOff val="60000"/>
                  </a:schemeClr>
                </a:solidFill>
                <a:latin typeface="SFTT1000"/>
              </a:rPr>
              <a:t>RIC:.SPX</a:t>
            </a:r>
            <a:r>
              <a:rPr lang="en-GB" sz="1600" b="0" i="0" u="none" strike="noStrike" baseline="0" dirty="0">
                <a:solidFill>
                  <a:srgbClr val="008000"/>
                </a:solidFill>
                <a:latin typeface="SFTT1000"/>
              </a:rPr>
              <a:t>&lt;/EquityVolatilityCurve&gt;</a:t>
            </a:r>
          </a:p>
          <a:p>
            <a:pPr lvl="1"/>
            <a:r>
              <a:rPr lang="en-GB" sz="1600" b="0" i="0" u="none" strike="noStrike" baseline="0" dirty="0">
                <a:solidFill>
                  <a:srgbClr val="008000"/>
                </a:solidFill>
                <a:latin typeface="SFTT1000"/>
              </a:rPr>
              <a:t>&lt;FXVolatilityCurve&gt;</a:t>
            </a:r>
            <a:r>
              <a:rPr lang="en-GB" sz="1600" b="0" i="0" u="none" strike="noStrike" baseline="0" dirty="0">
                <a:solidFill>
                  <a:schemeClr val="accent3">
                    <a:lumMod val="40000"/>
                    <a:lumOff val="60000"/>
                  </a:schemeClr>
                </a:solidFill>
                <a:latin typeface="SFTT1000"/>
              </a:rPr>
              <a:t>GBPUSD</a:t>
            </a:r>
            <a:r>
              <a:rPr lang="en-GB" sz="1600" b="0" i="0" u="none" strike="noStrike" baseline="0" dirty="0">
                <a:solidFill>
                  <a:srgbClr val="008000"/>
                </a:solidFill>
                <a:latin typeface="SFTT1000"/>
              </a:rPr>
              <a:t>&lt;/FXVolatilityCurve&gt;</a:t>
            </a:r>
          </a:p>
          <a:p>
            <a:pPr lvl="1"/>
            <a:r>
              <a:rPr lang="en-GB" sz="1600" b="0" i="0" u="none" strike="noStrike" baseline="0" dirty="0">
                <a:solidFill>
                  <a:srgbClr val="008000"/>
                </a:solidFill>
                <a:latin typeface="SFTT1000"/>
              </a:rPr>
              <a:t>&lt;CorrelationCurve&gt;</a:t>
            </a:r>
          </a:p>
          <a:p>
            <a:pPr lvl="1"/>
            <a:r>
              <a:rPr lang="en-GB" sz="1600" b="0" i="0" u="none" strike="noStrike" baseline="0" dirty="0">
                <a:solidFill>
                  <a:schemeClr val="accent3">
                    <a:lumMod val="40000"/>
                    <a:lumOff val="60000"/>
                  </a:schemeClr>
                </a:solidFill>
                <a:latin typeface="SFTT1000"/>
              </a:rPr>
              <a:t>FX-GENERIC-GBP-USD;EQ-RIC:.SPX</a:t>
            </a:r>
          </a:p>
          <a:p>
            <a:pPr lvl="1"/>
            <a:r>
              <a:rPr lang="en-GB" sz="1600" b="0" i="0" u="none" strike="noStrike" baseline="0" dirty="0">
                <a:solidFill>
                  <a:srgbClr val="008000"/>
                </a:solidFill>
                <a:latin typeface="SFTT1000"/>
              </a:rPr>
              <a:t>&lt;/CorrelationCurve&gt;</a:t>
            </a:r>
          </a:p>
          <a:p>
            <a:r>
              <a:rPr lang="en-GB" sz="1600" b="0" i="0" u="none" strike="noStrike" baseline="0" dirty="0">
                <a:solidFill>
                  <a:srgbClr val="008000"/>
                </a:solidFill>
                <a:latin typeface="SFTT1000"/>
              </a:rPr>
              <a:t>&lt;/ProxySurface&gt;</a:t>
            </a:r>
          </a:p>
        </p:txBody>
      </p:sp>
      <p:cxnSp>
        <p:nvCxnSpPr>
          <p:cNvPr id="6" name="Straight Connector 5">
            <a:extLst>
              <a:ext uri="{FF2B5EF4-FFF2-40B4-BE49-F238E27FC236}">
                <a16:creationId xmlns:a16="http://schemas.microsoft.com/office/drawing/2014/main" id="{DE378329-513C-6512-22E3-611B0C109970}"/>
              </a:ext>
            </a:extLst>
          </p:cNvPr>
          <p:cNvCxnSpPr/>
          <p:nvPr/>
        </p:nvCxnSpPr>
        <p:spPr>
          <a:xfrm>
            <a:off x="10434042" y="4220690"/>
            <a:ext cx="462337"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AA126C9-865C-C6E8-513D-5E4B892BDA15}"/>
              </a:ext>
            </a:extLst>
          </p:cNvPr>
          <p:cNvSpPr txBox="1"/>
          <p:nvPr/>
        </p:nvSpPr>
        <p:spPr>
          <a:xfrm>
            <a:off x="10896379" y="4089403"/>
            <a:ext cx="1208926" cy="276999"/>
          </a:xfrm>
          <a:prstGeom prst="rect">
            <a:avLst/>
          </a:prstGeom>
          <a:noFill/>
        </p:spPr>
        <p:txBody>
          <a:bodyPr wrap="square" rtlCol="0">
            <a:spAutoFit/>
          </a:bodyPr>
          <a:lstStyle/>
          <a:p>
            <a:r>
              <a:rPr lang="en-GB" sz="1200" dirty="0">
                <a:solidFill>
                  <a:schemeClr val="accent3">
                    <a:lumMod val="40000"/>
                    <a:lumOff val="60000"/>
                  </a:schemeClr>
                </a:solidFill>
              </a:rPr>
              <a:t>Example</a:t>
            </a:r>
          </a:p>
        </p:txBody>
      </p:sp>
      <p:sp>
        <p:nvSpPr>
          <p:cNvPr id="8" name="Left Brace 7">
            <a:extLst>
              <a:ext uri="{FF2B5EF4-FFF2-40B4-BE49-F238E27FC236}">
                <a16:creationId xmlns:a16="http://schemas.microsoft.com/office/drawing/2014/main" id="{CDDC4677-3AC4-3F8C-1EF4-DE8CC5EC16F7}"/>
              </a:ext>
            </a:extLst>
          </p:cNvPr>
          <p:cNvSpPr/>
          <p:nvPr/>
        </p:nvSpPr>
        <p:spPr>
          <a:xfrm>
            <a:off x="7147823" y="3171322"/>
            <a:ext cx="134470" cy="9180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212BD0FC-F873-974D-FE7B-9A43A0FE34EC}"/>
              </a:ext>
            </a:extLst>
          </p:cNvPr>
          <p:cNvCxnSpPr>
            <a:cxnSpLocks/>
            <a:endCxn id="8" idx="1"/>
          </p:cNvCxnSpPr>
          <p:nvPr/>
        </p:nvCxnSpPr>
        <p:spPr>
          <a:xfrm flipV="1">
            <a:off x="6754493" y="3630363"/>
            <a:ext cx="393330" cy="1222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580C0B-969E-04B3-8E96-AB63EA3E712C}"/>
              </a:ext>
            </a:extLst>
          </p:cNvPr>
          <p:cNvSpPr txBox="1"/>
          <p:nvPr/>
        </p:nvSpPr>
        <p:spPr>
          <a:xfrm>
            <a:off x="6096000" y="4961807"/>
            <a:ext cx="3425079" cy="523220"/>
          </a:xfrm>
          <a:prstGeom prst="rect">
            <a:avLst/>
          </a:prstGeom>
          <a:noFill/>
        </p:spPr>
        <p:txBody>
          <a:bodyPr wrap="square" rtlCol="0">
            <a:spAutoFit/>
          </a:bodyPr>
          <a:lstStyle/>
          <a:p>
            <a:r>
              <a:rPr lang="en-GB" sz="1400" dirty="0">
                <a:solidFill>
                  <a:schemeClr val="accent1"/>
                </a:solidFill>
              </a:rPr>
              <a:t>Only needed if currency of proxy surface is different than the current one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8BA282-9A14-0D55-D386-7B01E67AB306}"/>
                  </a:ext>
                </a:extLst>
              </p:cNvPr>
              <p:cNvSpPr txBox="1"/>
              <p:nvPr/>
            </p:nvSpPr>
            <p:spPr>
              <a:xfrm>
                <a:off x="5760532" y="5601297"/>
                <a:ext cx="5846109" cy="9451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𝐾</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ad>
                        <m:radPr>
                          <m:degHide m:val="on"/>
                          <m:ctrlPr>
                            <a:rPr lang="en-GB" sz="1800" i="1" smtClean="0">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+2∙</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𝜌</m:t>
                              </m:r>
                            </m:e>
                            <m:sup>
                              <m:r>
                                <a:rPr lang="en-GB" sz="1800" b="0" i="1" smtClean="0">
                                  <a:latin typeface="Cambria Math" panose="02040503050406030204" pitchFamily="18" charset="0"/>
                                  <a:ea typeface="Cambria Math" panose="02040503050406030204" pitchFamily="18" charset="0"/>
                                </a:rPr>
                                <m:t>𝑃𝑟𝑜𝑥𝑦</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𝐹𝑋</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rad>
                    </m:oMath>
                  </m:oMathPara>
                </a14:m>
                <a:endParaRPr lang="en-GB" dirty="0"/>
              </a:p>
            </p:txBody>
          </p:sp>
        </mc:Choice>
        <mc:Fallback xmlns="">
          <p:sp>
            <p:nvSpPr>
              <p:cNvPr id="4" name="TextBox 3">
                <a:extLst>
                  <a:ext uri="{FF2B5EF4-FFF2-40B4-BE49-F238E27FC236}">
                    <a16:creationId xmlns:a16="http://schemas.microsoft.com/office/drawing/2014/main" id="{6A8BA282-9A14-0D55-D386-7B01E67AB306}"/>
                  </a:ext>
                </a:extLst>
              </p:cNvPr>
              <p:cNvSpPr txBox="1">
                <a:spLocks noRot="1" noChangeAspect="1" noMove="1" noResize="1" noEditPoints="1" noAdjustHandles="1" noChangeArrowheads="1" noChangeShapeType="1" noTextEdit="1"/>
              </p:cNvSpPr>
              <p:nvPr/>
            </p:nvSpPr>
            <p:spPr>
              <a:xfrm>
                <a:off x="5760532" y="5601297"/>
                <a:ext cx="5846109" cy="94519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97011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E1342-E4D4-142D-2116-551039061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3985A-E4C5-BD2D-214C-8FC0708E92D2}"/>
              </a:ext>
            </a:extLst>
          </p:cNvPr>
          <p:cNvSpPr>
            <a:spLocks noGrp="1"/>
          </p:cNvSpPr>
          <p:nvPr>
            <p:ph type="ctrTitle"/>
          </p:nvPr>
        </p:nvSpPr>
        <p:spPr/>
        <p:txBody>
          <a:bodyPr/>
          <a:lstStyle/>
          <a:p>
            <a:r>
              <a:rPr lang="en-GB" dirty="0"/>
              <a:t>ORE Equity Volatility Configuration</a:t>
            </a:r>
          </a:p>
        </p:txBody>
      </p:sp>
      <p:sp>
        <p:nvSpPr>
          <p:cNvPr id="3" name="Text Placeholder 2">
            <a:extLst>
              <a:ext uri="{FF2B5EF4-FFF2-40B4-BE49-F238E27FC236}">
                <a16:creationId xmlns:a16="http://schemas.microsoft.com/office/drawing/2014/main" id="{30BFCAE8-BD23-B7D4-DEA7-5379A2105D52}"/>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597959C3-76B8-D98E-7CF7-FBBB81DDDFD1}"/>
              </a:ext>
            </a:extLst>
          </p:cNvPr>
          <p:cNvSpPr txBox="1"/>
          <p:nvPr/>
        </p:nvSpPr>
        <p:spPr>
          <a:xfrm>
            <a:off x="443289" y="951071"/>
            <a:ext cx="11532810" cy="461665"/>
          </a:xfrm>
          <a:prstGeom prst="rect">
            <a:avLst/>
          </a:prstGeom>
          <a:solidFill>
            <a:schemeClr val="bg1">
              <a:lumMod val="95000"/>
            </a:schemeClr>
          </a:solidFill>
        </p:spPr>
        <p:txBody>
          <a:bodyPr wrap="square" rtlCol="0">
            <a:spAutoFit/>
          </a:bodyPr>
          <a:lstStyle/>
          <a:p>
            <a:pPr algn="ctr"/>
            <a:r>
              <a:rPr lang="en-GB" sz="2400" b="1" dirty="0"/>
              <a:t>Proxy Surface</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7BFEB69-11DC-B666-B714-8B243DB167F8}"/>
                  </a:ext>
                </a:extLst>
              </p:cNvPr>
              <p:cNvGraphicFramePr>
                <a:graphicFrameLocks noGrp="1"/>
              </p:cNvGraphicFramePr>
              <p:nvPr>
                <p:extLst>
                  <p:ext uri="{D42A27DB-BD31-4B8C-83A1-F6EECF244321}">
                    <p14:modId xmlns:p14="http://schemas.microsoft.com/office/powerpoint/2010/main" val="1321685789"/>
                  </p:ext>
                </p:extLst>
              </p:nvPr>
            </p:nvGraphicFramePr>
            <p:xfrm>
              <a:off x="215152" y="1574777"/>
              <a:ext cx="11976847" cy="4342277"/>
            </p:xfrm>
            <a:graphic>
              <a:graphicData uri="http://schemas.openxmlformats.org/drawingml/2006/table">
                <a:tbl>
                  <a:tblPr firstRow="1" firstCol="1" bandCol="1">
                    <a:tableStyleId>{7DF18680-E054-41AD-8BC1-D1AEF772440D}</a:tableStyleId>
                  </a:tblPr>
                  <a:tblGrid>
                    <a:gridCol w="1136595">
                      <a:extLst>
                        <a:ext uri="{9D8B030D-6E8A-4147-A177-3AD203B41FA5}">
                          <a16:colId xmlns:a16="http://schemas.microsoft.com/office/drawing/2014/main" val="3072369817"/>
                        </a:ext>
                      </a:extLst>
                    </a:gridCol>
                    <a:gridCol w="2711394">
                      <a:extLst>
                        <a:ext uri="{9D8B030D-6E8A-4147-A177-3AD203B41FA5}">
                          <a16:colId xmlns:a16="http://schemas.microsoft.com/office/drawing/2014/main" val="698156281"/>
                        </a:ext>
                      </a:extLst>
                    </a:gridCol>
                    <a:gridCol w="8128858">
                      <a:extLst>
                        <a:ext uri="{9D8B030D-6E8A-4147-A177-3AD203B41FA5}">
                          <a16:colId xmlns:a16="http://schemas.microsoft.com/office/drawing/2014/main" val="1494767798"/>
                        </a:ext>
                      </a:extLst>
                    </a:gridCol>
                  </a:tblGrid>
                  <a:tr h="670244">
                    <a:tc>
                      <a:txBody>
                        <a:bodyPr/>
                        <a:lstStyle/>
                        <a:p>
                          <a:endParaRPr lang="en-GB" dirty="0"/>
                        </a:p>
                      </a:txBody>
                      <a:tcPr anchor="ct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ea typeface="Cambria Math" panose="02040503050406030204" pitchFamily="18" charset="0"/>
                                  </a:rPr>
                                  <m:t>𝑖𝑓</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𝐶𝐶𝑌</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𝐶𝐶</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𝑌</m:t>
                                    </m:r>
                                  </m:e>
                                  <m:sup>
                                    <m:r>
                                      <a:rPr lang="en-GB" sz="1800" b="0" i="1" smtClean="0">
                                        <a:latin typeface="Cambria Math" panose="02040503050406030204" pitchFamily="18" charset="0"/>
                                        <a:ea typeface="Cambria Math" panose="02040503050406030204" pitchFamily="18" charset="0"/>
                                      </a:rPr>
                                      <m:t>𝑃𝑟𝑜𝑥𝑦</m:t>
                                    </m:r>
                                  </m:sup>
                                </m:sSup>
                              </m:oMath>
                            </m:oMathPara>
                          </a14:m>
                          <a:endParaRPr lang="en-GB" dirty="0"/>
                        </a:p>
                      </a:txBody>
                      <a:tcPr anchor="ctr"/>
                    </a:tc>
                    <a:tc>
                      <a:txBody>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rPr>
                                  <m:t>𝑖𝑓</m:t>
                                </m:r>
                                <m:r>
                                  <a:rPr lang="en-GB" sz="1800" i="1"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𝐶𝐶𝑌</m:t>
                                </m:r>
                                <m:r>
                                  <a:rPr lang="en-GB" sz="1800" i="1"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𝐶𝐶</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𝑌</m:t>
                                    </m:r>
                                  </m:e>
                                  <m:sup>
                                    <m:r>
                                      <a:rPr lang="en-GB" sz="1800" b="1" i="1" smtClean="0">
                                        <a:latin typeface="Cambria Math" panose="02040503050406030204" pitchFamily="18" charset="0"/>
                                        <a:ea typeface="Cambria Math" panose="02040503050406030204" pitchFamily="18" charset="0"/>
                                      </a:rPr>
                                      <m:t>𝑷𝒓𝒐𝒙𝒚</m:t>
                                    </m:r>
                                  </m:sup>
                                </m:sSup>
                              </m:oMath>
                            </m:oMathPara>
                          </a14:m>
                          <a:endParaRPr lang="en-GB" dirty="0"/>
                        </a:p>
                      </a:txBody>
                      <a:tcPr anchor="ctr"/>
                    </a:tc>
                    <a:extLst>
                      <a:ext uri="{0D108BD9-81ED-4DB2-BD59-A6C34878D82A}">
                        <a16:rowId xmlns:a16="http://schemas.microsoft.com/office/drawing/2014/main" val="909210936"/>
                      </a:ext>
                    </a:extLst>
                  </a:tr>
                  <a:tr h="2193366">
                    <a:tc>
                      <a:txBody>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𝐾</m:t>
                                    </m:r>
                                  </m:e>
                                  <m:sup>
                                    <m:r>
                                      <a:rPr lang="en-GB" b="0" i="1" smtClean="0">
                                        <a:latin typeface="Cambria Math" panose="02040503050406030204" pitchFamily="18" charset="0"/>
                                      </a:rPr>
                                      <m:t>𝑃𝑟𝑜𝑥𝑦</m:t>
                                    </m:r>
                                  </m:sup>
                                </m:sSup>
                              </m:oMath>
                            </m:oMathPara>
                          </a14:m>
                          <a:endParaRPr lang="en-GB" dirty="0"/>
                        </a:p>
                      </a:txBody>
                      <a:tcPr anchor="ctr"/>
                    </a:tc>
                    <a:tc>
                      <a:txBody>
                        <a:bodyPr/>
                        <a:lstStyle/>
                        <a:p>
                          <a:pPr algn="ctr"/>
                          <a:endParaRPr lang="en-GB" dirty="0"/>
                        </a:p>
                      </a:txBody>
                      <a:tcPr anchor="ctr"/>
                    </a:tc>
                    <a:tc>
                      <a:txBody>
                        <a:bodyPr/>
                        <a:lstStyle/>
                        <a:p>
                          <a:pPr algn="ctr"/>
                          <a:endParaRPr lang="en-GB" dirty="0"/>
                        </a:p>
                        <a:p>
                          <a:pPr algn="ctr"/>
                          <a:endParaRPr lang="en-GB" dirty="0"/>
                        </a:p>
                        <a:p>
                          <a:pPr algn="ctr"/>
                          <a:endParaRPr lang="en-GB" dirty="0"/>
                        </a:p>
                        <a:p>
                          <a:pPr algn="ctr"/>
                          <a:endParaRPr lang="en-GB" sz="1600" dirty="0"/>
                        </a:p>
                        <a:p>
                          <a:pPr algn="ctr"/>
                          <a:endParaRPr lang="en-GB" dirty="0"/>
                        </a:p>
                      </a:txBody>
                      <a:tcPr anchor="ctr"/>
                    </a:tc>
                    <a:extLst>
                      <a:ext uri="{0D108BD9-81ED-4DB2-BD59-A6C34878D82A}">
                        <a16:rowId xmlns:a16="http://schemas.microsoft.com/office/drawing/2014/main" val="521690557"/>
                      </a:ext>
                    </a:extLst>
                  </a:tr>
                  <a:tr h="1478667">
                    <a:tc>
                      <a:txBody>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𝐾</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Sub>
                              </m:oMath>
                            </m:oMathPara>
                          </a14:m>
                          <a:endParaRPr lang="en-GB" dirty="0"/>
                        </a:p>
                      </a:txBody>
                      <a:tcPr anchor="ctr"/>
                    </a:tc>
                    <a:tc>
                      <a:txBody>
                        <a:bodyPr/>
                        <a:lstStyle/>
                        <a:p>
                          <a:endParaRPr dirty="0"/>
                        </a:p>
                      </a:txBody>
                      <a:tcPr anchor="ctr"/>
                    </a:tc>
                    <a:tc>
                      <a:txBody>
                        <a:bodyPr/>
                        <a:lstStyle/>
                        <a:p>
                          <a:pPr algn="ctr"/>
                          <a:endParaRPr lang="en-GB" dirty="0"/>
                        </a:p>
                      </a:txBody>
                      <a:tcPr anchor="ctr"/>
                    </a:tc>
                    <a:extLst>
                      <a:ext uri="{0D108BD9-81ED-4DB2-BD59-A6C34878D82A}">
                        <a16:rowId xmlns:a16="http://schemas.microsoft.com/office/drawing/2014/main" val="3402295692"/>
                      </a:ext>
                    </a:extLst>
                  </a:tr>
                </a:tbl>
              </a:graphicData>
            </a:graphic>
          </p:graphicFrame>
        </mc:Choice>
        <mc:Fallback xmlns="">
          <p:graphicFrame>
            <p:nvGraphicFramePr>
              <p:cNvPr id="15" name="Table 14">
                <a:extLst>
                  <a:ext uri="{FF2B5EF4-FFF2-40B4-BE49-F238E27FC236}">
                    <a16:creationId xmlns:a16="http://schemas.microsoft.com/office/drawing/2014/main" id="{F7BFEB69-11DC-B666-B714-8B243DB167F8}"/>
                  </a:ext>
                </a:extLst>
              </p:cNvPr>
              <p:cNvGraphicFramePr>
                <a:graphicFrameLocks noGrp="1"/>
              </p:cNvGraphicFramePr>
              <p:nvPr>
                <p:extLst>
                  <p:ext uri="{D42A27DB-BD31-4B8C-83A1-F6EECF244321}">
                    <p14:modId xmlns:p14="http://schemas.microsoft.com/office/powerpoint/2010/main" val="1321685789"/>
                  </p:ext>
                </p:extLst>
              </p:nvPr>
            </p:nvGraphicFramePr>
            <p:xfrm>
              <a:off x="215152" y="1574777"/>
              <a:ext cx="11976847" cy="4342277"/>
            </p:xfrm>
            <a:graphic>
              <a:graphicData uri="http://schemas.openxmlformats.org/drawingml/2006/table">
                <a:tbl>
                  <a:tblPr firstRow="1" firstCol="1" bandCol="1">
                    <a:tableStyleId>{7DF18680-E054-41AD-8BC1-D1AEF772440D}</a:tableStyleId>
                  </a:tblPr>
                  <a:tblGrid>
                    <a:gridCol w="1136595">
                      <a:extLst>
                        <a:ext uri="{9D8B030D-6E8A-4147-A177-3AD203B41FA5}">
                          <a16:colId xmlns:a16="http://schemas.microsoft.com/office/drawing/2014/main" val="3072369817"/>
                        </a:ext>
                      </a:extLst>
                    </a:gridCol>
                    <a:gridCol w="2711394">
                      <a:extLst>
                        <a:ext uri="{9D8B030D-6E8A-4147-A177-3AD203B41FA5}">
                          <a16:colId xmlns:a16="http://schemas.microsoft.com/office/drawing/2014/main" val="698156281"/>
                        </a:ext>
                      </a:extLst>
                    </a:gridCol>
                    <a:gridCol w="8128858">
                      <a:extLst>
                        <a:ext uri="{9D8B030D-6E8A-4147-A177-3AD203B41FA5}">
                          <a16:colId xmlns:a16="http://schemas.microsoft.com/office/drawing/2014/main" val="1494767798"/>
                        </a:ext>
                      </a:extLst>
                    </a:gridCol>
                  </a:tblGrid>
                  <a:tr h="670244">
                    <a:tc>
                      <a:txBody>
                        <a:bodyPr/>
                        <a:lstStyle/>
                        <a:p>
                          <a:endParaRPr lang="en-GB" dirty="0"/>
                        </a:p>
                      </a:txBody>
                      <a:tcPr anchor="ctr"/>
                    </a:tc>
                    <a:tc>
                      <a:txBody>
                        <a:bodyPr/>
                        <a:lstStyle/>
                        <a:p>
                          <a:endParaRPr lang="en-US"/>
                        </a:p>
                      </a:txBody>
                      <a:tcPr anchor="ctr">
                        <a:blipFill>
                          <a:blip r:embed="rId3"/>
                          <a:stretch>
                            <a:fillRect l="-42022" t="-909" r="-300899" b="-550000"/>
                          </a:stretch>
                        </a:blipFill>
                      </a:tcPr>
                    </a:tc>
                    <a:tc>
                      <a:txBody>
                        <a:bodyPr/>
                        <a:lstStyle/>
                        <a:p>
                          <a:endParaRPr lang="en-US"/>
                        </a:p>
                      </a:txBody>
                      <a:tcPr anchor="ctr">
                        <a:blipFill>
                          <a:blip r:embed="rId3"/>
                          <a:stretch>
                            <a:fillRect l="-47376" t="-909" r="-375" b="-550000"/>
                          </a:stretch>
                        </a:blipFill>
                      </a:tcPr>
                    </a:tc>
                    <a:extLst>
                      <a:ext uri="{0D108BD9-81ED-4DB2-BD59-A6C34878D82A}">
                        <a16:rowId xmlns:a16="http://schemas.microsoft.com/office/drawing/2014/main" val="909210936"/>
                      </a:ext>
                    </a:extLst>
                  </a:tr>
                  <a:tr h="2193366">
                    <a:tc>
                      <a:txBody>
                        <a:bodyPr/>
                        <a:lstStyle/>
                        <a:p>
                          <a:endParaRPr lang="en-US"/>
                        </a:p>
                      </a:txBody>
                      <a:tcPr anchor="ctr">
                        <a:blipFill>
                          <a:blip r:embed="rId3"/>
                          <a:stretch>
                            <a:fillRect l="-538" t="-30833" r="-959140" b="-68056"/>
                          </a:stretch>
                        </a:blipFill>
                      </a:tcPr>
                    </a:tc>
                    <a:tc>
                      <a:txBody>
                        <a:bodyPr/>
                        <a:lstStyle/>
                        <a:p>
                          <a:pPr algn="ctr"/>
                          <a:endParaRPr lang="en-GB" dirty="0"/>
                        </a:p>
                      </a:txBody>
                      <a:tcPr anchor="ctr"/>
                    </a:tc>
                    <a:tc>
                      <a:txBody>
                        <a:bodyPr/>
                        <a:lstStyle/>
                        <a:p>
                          <a:pPr algn="ctr"/>
                          <a:endParaRPr lang="en-GB" dirty="0"/>
                        </a:p>
                        <a:p>
                          <a:pPr algn="ctr"/>
                          <a:endParaRPr lang="en-GB" dirty="0"/>
                        </a:p>
                        <a:p>
                          <a:pPr algn="ctr"/>
                          <a:endParaRPr lang="en-GB" dirty="0"/>
                        </a:p>
                        <a:p>
                          <a:pPr algn="ctr"/>
                          <a:endParaRPr lang="en-GB" sz="1600" dirty="0"/>
                        </a:p>
                        <a:p>
                          <a:pPr algn="ctr"/>
                          <a:endParaRPr lang="en-GB" dirty="0"/>
                        </a:p>
                      </a:txBody>
                      <a:tcPr anchor="ctr"/>
                    </a:tc>
                    <a:extLst>
                      <a:ext uri="{0D108BD9-81ED-4DB2-BD59-A6C34878D82A}">
                        <a16:rowId xmlns:a16="http://schemas.microsoft.com/office/drawing/2014/main" val="521690557"/>
                      </a:ext>
                    </a:extLst>
                  </a:tr>
                  <a:tr h="1478667">
                    <a:tc>
                      <a:txBody>
                        <a:bodyPr/>
                        <a:lstStyle/>
                        <a:p>
                          <a:endParaRPr lang="en-US"/>
                        </a:p>
                      </a:txBody>
                      <a:tcPr anchor="ctr">
                        <a:blipFill>
                          <a:blip r:embed="rId3"/>
                          <a:stretch>
                            <a:fillRect l="-538" t="-193827" r="-959140" b="-823"/>
                          </a:stretch>
                        </a:blipFill>
                      </a:tcPr>
                    </a:tc>
                    <a:tc>
                      <a:txBody>
                        <a:bodyPr/>
                        <a:lstStyle/>
                        <a:p>
                          <a:pPr/>
                          <a:endParaRPr dirty="0"/>
                        </a:p>
                      </a:txBody>
                      <a:tcPr anchor="ctr"/>
                    </a:tc>
                    <a:tc>
                      <a:txBody>
                        <a:bodyPr/>
                        <a:lstStyle/>
                        <a:p>
                          <a:pPr algn="ctr"/>
                          <a:endParaRPr lang="en-GB" dirty="0"/>
                        </a:p>
                      </a:txBody>
                      <a:tcPr anchor="ctr"/>
                    </a:tc>
                    <a:extLst>
                      <a:ext uri="{0D108BD9-81ED-4DB2-BD59-A6C34878D82A}">
                        <a16:rowId xmlns:a16="http://schemas.microsoft.com/office/drawing/2014/main" val="3402295692"/>
                      </a:ext>
                    </a:extLst>
                  </a:tr>
                </a:tbl>
              </a:graphicData>
            </a:graphic>
          </p:graphicFrame>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F4C470-4447-C6AA-9AB6-7A5D89E16B6E}"/>
                  </a:ext>
                </a:extLst>
              </p:cNvPr>
              <p:cNvSpPr txBox="1"/>
              <p:nvPr/>
            </p:nvSpPr>
            <p:spPr>
              <a:xfrm>
                <a:off x="7126320" y="2347833"/>
                <a:ext cx="5258221"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1" i="1" smtClean="0">
                              <a:solidFill>
                                <a:schemeClr val="accent5"/>
                              </a:solidFill>
                              <a:latin typeface="Cambria Math" panose="02040503050406030204" pitchFamily="18" charset="0"/>
                            </a:rPr>
                          </m:ctrlPr>
                        </m:sSupPr>
                        <m:e>
                          <m:r>
                            <a:rPr lang="en-GB" b="1" i="1">
                              <a:solidFill>
                                <a:schemeClr val="accent5"/>
                              </a:solidFill>
                              <a:latin typeface="Cambria Math" panose="02040503050406030204" pitchFamily="18" charset="0"/>
                            </a:rPr>
                            <m:t>𝑲</m:t>
                          </m:r>
                        </m:e>
                        <m:sup>
                          <m:r>
                            <a:rPr lang="en-GB" b="1" i="1">
                              <a:solidFill>
                                <a:schemeClr val="accent5"/>
                              </a:solidFill>
                              <a:latin typeface="Cambria Math" panose="02040503050406030204" pitchFamily="18" charset="0"/>
                            </a:rPr>
                            <m:t>𝑷𝒓𝒐𝒙𝒚</m:t>
                          </m:r>
                        </m:sup>
                      </m:s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𝐹</m:t>
                          </m:r>
                        </m:e>
                        <m:sub>
                          <m:r>
                            <a:rPr lang="en-GB" b="0" i="1" smtClean="0">
                              <a:latin typeface="Cambria Math" panose="02040503050406030204" pitchFamily="18" charset="0"/>
                            </a:rPr>
                            <m:t>𝑡</m:t>
                          </m:r>
                        </m:sub>
                        <m:sup>
                          <m:r>
                            <a:rPr lang="en-GB" b="0" i="1" smtClean="0">
                              <a:latin typeface="Cambria Math" panose="02040503050406030204" pitchFamily="18" charset="0"/>
                            </a:rPr>
                            <m:t>𝑃𝑟𝑜𝑥𝑦</m:t>
                          </m:r>
                        </m:sup>
                      </m:sSubSup>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exp</m:t>
                          </m:r>
                        </m:fName>
                        <m:e>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𝐾</m:t>
                                              </m:r>
                                            </m:num>
                                            <m:den>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den>
                                          </m:f>
                                        </m:e>
                                      </m:d>
                                    </m:e>
                                  </m:func>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𝐴𝑇𝑀</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𝑡</m:t>
                                      </m:r>
                                    </m:e>
                                  </m:rad>
                                </m:den>
                              </m:f>
                              <m:r>
                                <a:rPr lang="en-GB" b="0" i="1" smtClean="0">
                                  <a:latin typeface="Cambria Math" panose="02040503050406030204" pitchFamily="18" charset="0"/>
                                  <a:ea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GB" sz="1800" b="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b="0" i="1" smtClean="0">
                                  <a:latin typeface="Cambria Math" panose="02040503050406030204" pitchFamily="18" charset="0"/>
                                  <a:ea typeface="Cambria Math" panose="02040503050406030204" pitchFamily="18" charset="0"/>
                                </a:rPr>
                                <m:t>∙</m:t>
                              </m:r>
                              <m:rad>
                                <m:radPr>
                                  <m:degHide m:val="on"/>
                                  <m:ctrlPr>
                                    <a:rPr lang="en-GB" sz="1800" b="0" i="1" smtClean="0">
                                      <a:latin typeface="Cambria Math" panose="02040503050406030204" pitchFamily="18" charset="0"/>
                                      <a:ea typeface="Cambria Math" panose="02040503050406030204" pitchFamily="18" charset="0"/>
                                    </a:rPr>
                                  </m:ctrlPr>
                                </m:radPr>
                                <m:deg/>
                                <m:e>
                                  <m:r>
                                    <a:rPr lang="en-GB" sz="1800" b="0" i="1" smtClean="0">
                                      <a:latin typeface="Cambria Math" panose="02040503050406030204" pitchFamily="18" charset="0"/>
                                      <a:ea typeface="Cambria Math" panose="02040503050406030204" pitchFamily="18" charset="0"/>
                                    </a:rPr>
                                    <m:t>𝑡</m:t>
                                  </m:r>
                                </m:e>
                              </m:rad>
                            </m:e>
                          </m:d>
                        </m:e>
                      </m:func>
                    </m:oMath>
                  </m:oMathPara>
                </a14:m>
                <a:endParaRPr lang="en-GB" dirty="0"/>
              </a:p>
            </p:txBody>
          </p:sp>
        </mc:Choice>
        <mc:Fallback xmlns="">
          <p:sp>
            <p:nvSpPr>
              <p:cNvPr id="24" name="TextBox 23">
                <a:extLst>
                  <a:ext uri="{FF2B5EF4-FFF2-40B4-BE49-F238E27FC236}">
                    <a16:creationId xmlns:a16="http://schemas.microsoft.com/office/drawing/2014/main" id="{C9F4C470-4447-C6AA-9AB6-7A5D89E16B6E}"/>
                  </a:ext>
                </a:extLst>
              </p:cNvPr>
              <p:cNvSpPr txBox="1">
                <a:spLocks noRot="1" noChangeAspect="1" noMove="1" noResize="1" noEditPoints="1" noAdjustHandles="1" noChangeArrowheads="1" noChangeShapeType="1" noTextEdit="1"/>
              </p:cNvSpPr>
              <p:nvPr/>
            </p:nvSpPr>
            <p:spPr>
              <a:xfrm>
                <a:off x="7126320" y="2347833"/>
                <a:ext cx="5258221" cy="984052"/>
              </a:xfrm>
              <a:prstGeom prst="rect">
                <a:avLst/>
              </a:prstGeom>
              <a:blipFill>
                <a:blip r:embed="rId4"/>
                <a:stretch>
                  <a:fillRect/>
                </a:stretch>
              </a:blipFill>
            </p:spPr>
            <p:txBody>
              <a:bodyPr/>
              <a:lstStyle/>
              <a:p>
                <a:r>
                  <a:rPr lang="en-GB">
                    <a:noFill/>
                  </a:rPr>
                  <a:t> </a:t>
                </a:r>
              </a:p>
            </p:txBody>
          </p:sp>
        </mc:Fallback>
      </mc:AlternateContent>
      <p:grpSp>
        <p:nvGrpSpPr>
          <p:cNvPr id="17" name="Group 16">
            <a:extLst>
              <a:ext uri="{FF2B5EF4-FFF2-40B4-BE49-F238E27FC236}">
                <a16:creationId xmlns:a16="http://schemas.microsoft.com/office/drawing/2014/main" id="{D422336A-1EAB-B3B9-74C2-FF63A246BA13}"/>
              </a:ext>
            </a:extLst>
          </p:cNvPr>
          <p:cNvGrpSpPr/>
          <p:nvPr/>
        </p:nvGrpSpPr>
        <p:grpSpPr>
          <a:xfrm>
            <a:off x="6921734" y="3498827"/>
            <a:ext cx="5542476" cy="842927"/>
            <a:chOff x="5101258" y="3389641"/>
            <a:chExt cx="5542476" cy="84292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AB88A3-03FB-8DAA-F906-EB33086B8AFB}"/>
                    </a:ext>
                  </a:extLst>
                </p:cNvPr>
                <p:cNvSpPr txBox="1"/>
                <p:nvPr/>
              </p:nvSpPr>
              <p:spPr>
                <a:xfrm>
                  <a:off x="5101258" y="3701845"/>
                  <a:ext cx="5542476" cy="5307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Sub>
                        <m:r>
                          <a:rPr lang="en-GB" sz="1400" b="0" i="1" smtClean="0">
                            <a:latin typeface="Cambria Math" panose="02040503050406030204" pitchFamily="18" charset="0"/>
                            <a:ea typeface="Cambria Math" panose="02040503050406030204" pitchFamily="18" charset="0"/>
                          </a:rPr>
                          <m:t>=</m:t>
                        </m:r>
                        <m:rad>
                          <m:radPr>
                            <m:degHide m:val="on"/>
                            <m:ctrlPr>
                              <a:rPr lang="en-GB" sz="1400" i="1" smtClean="0">
                                <a:latin typeface="Cambria Math" panose="02040503050406030204" pitchFamily="18" charset="0"/>
                                <a:ea typeface="Cambria Math" panose="02040503050406030204" pitchFamily="18" charset="0"/>
                              </a:rPr>
                            </m:ctrlPr>
                          </m:radPr>
                          <m:deg/>
                          <m:e>
                            <m:sSup>
                              <m:sSupPr>
                                <m:ctrlPr>
                                  <a:rPr lang="en-GB" sz="1400" i="1">
                                    <a:latin typeface="Cambria Math" panose="02040503050406030204" pitchFamily="18" charset="0"/>
                                    <a:ea typeface="Cambria Math" panose="02040503050406030204" pitchFamily="18" charset="0"/>
                                  </a:rPr>
                                </m:ctrlPr>
                              </m:sSup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b="0" i="1" smtClean="0">
                                        <a:latin typeface="Cambria Math" panose="02040503050406030204" pitchFamily="18" charset="0"/>
                                        <a:ea typeface="Cambria Math" panose="02040503050406030204" pitchFamily="18" charset="0"/>
                                      </a:rPr>
                                      <m:t>𝑃𝑟𝑜𝑥𝑦</m:t>
                                    </m:r>
                                  </m:sup>
                                </m:sSubSup>
                              </m:e>
                              <m:sup>
                                <m:r>
                                  <a:rPr lang="en-GB" sz="1400" i="1">
                                    <a:latin typeface="Cambria Math" panose="02040503050406030204" pitchFamily="18" charset="0"/>
                                    <a:ea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b="0" i="1" smtClean="0">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𝐹𝑋</m:t>
                                    </m:r>
                                  </m:sup>
                                </m:sSubSup>
                              </m:e>
                              <m:sup>
                                <m:r>
                                  <a:rPr lang="en-GB" sz="1400" i="1">
                                    <a:latin typeface="Cambria Math" panose="02040503050406030204" pitchFamily="18" charset="0"/>
                                    <a:ea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+2∙</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𝜌</m:t>
                                </m:r>
                              </m:e>
                              <m:sup>
                                <m:r>
                                  <a:rPr lang="en-GB" sz="1400" b="0" i="1" smtClean="0">
                                    <a:latin typeface="Cambria Math" panose="02040503050406030204" pitchFamily="18" charset="0"/>
                                    <a:ea typeface="Cambria Math" panose="02040503050406030204" pitchFamily="18" charset="0"/>
                                  </a:rPr>
                                  <m:t>𝑃𝑟𝑜𝑥𝑦</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𝐹𝑋</m:t>
                                </m:r>
                              </m:sup>
                            </m:sSup>
                            <m:r>
                              <a:rPr lang="en-GB"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i="1">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b="0" i="1" smtClean="0">
                                    <a:latin typeface="Cambria Math" panose="02040503050406030204" pitchFamily="18" charset="0"/>
                                    <a:ea typeface="Cambria Math" panose="02040503050406030204" pitchFamily="18" charset="0"/>
                                  </a:rPr>
                                  <m:t>𝑃𝑟𝑜𝑥𝑦</m:t>
                                </m:r>
                              </m:sup>
                            </m:sSubSup>
                            <m:r>
                              <a:rPr lang="en-GB"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𝜎</m:t>
                                </m:r>
                              </m:e>
                              <m:sub>
                                <m:r>
                                  <a:rPr lang="en-GB" sz="1400" b="0" i="1" smtClean="0">
                                    <a:latin typeface="Cambria Math" panose="02040503050406030204" pitchFamily="18" charset="0"/>
                                    <a:ea typeface="Cambria Math" panose="02040503050406030204" pitchFamily="18" charset="0"/>
                                  </a:rPr>
                                  <m:t>𝐴𝑇𝑀</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𝑡</m:t>
                                </m:r>
                              </m:sub>
                              <m:sup>
                                <m:r>
                                  <a:rPr lang="en-GB" sz="1400" i="1">
                                    <a:latin typeface="Cambria Math" panose="02040503050406030204" pitchFamily="18" charset="0"/>
                                    <a:ea typeface="Cambria Math" panose="02040503050406030204" pitchFamily="18" charset="0"/>
                                  </a:rPr>
                                  <m:t>𝐹𝑋</m:t>
                                </m:r>
                              </m:sup>
                            </m:sSubSup>
                          </m:e>
                        </m:rad>
                      </m:oMath>
                    </m:oMathPara>
                  </a14:m>
                  <a:endParaRPr lang="en-GB" sz="1400" dirty="0"/>
                </a:p>
              </p:txBody>
            </p:sp>
          </mc:Choice>
          <mc:Fallback xmlns="">
            <p:sp>
              <p:nvSpPr>
                <p:cNvPr id="22" name="TextBox 21">
                  <a:extLst>
                    <a:ext uri="{FF2B5EF4-FFF2-40B4-BE49-F238E27FC236}">
                      <a16:creationId xmlns:a16="http://schemas.microsoft.com/office/drawing/2014/main" id="{31AB88A3-03FB-8DAA-F906-EB33086B8AFB}"/>
                    </a:ext>
                  </a:extLst>
                </p:cNvPr>
                <p:cNvSpPr txBox="1">
                  <a:spLocks noRot="1" noChangeAspect="1" noMove="1" noResize="1" noEditPoints="1" noAdjustHandles="1" noChangeArrowheads="1" noChangeShapeType="1" noTextEdit="1"/>
                </p:cNvSpPr>
                <p:nvPr/>
              </p:nvSpPr>
              <p:spPr>
                <a:xfrm>
                  <a:off x="5101258" y="3701845"/>
                  <a:ext cx="5542476" cy="530723"/>
                </a:xfrm>
                <a:prstGeom prst="rect">
                  <a:avLst/>
                </a:prstGeom>
                <a:blipFill>
                  <a:blip r:embed="rId5"/>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0A0B26B9-652F-2043-D77F-6605F7BF9004}"/>
                </a:ext>
              </a:extLst>
            </p:cNvPr>
            <p:cNvSpPr txBox="1"/>
            <p:nvPr/>
          </p:nvSpPr>
          <p:spPr>
            <a:xfrm>
              <a:off x="7744052" y="3389641"/>
              <a:ext cx="957029" cy="307777"/>
            </a:xfrm>
            <a:prstGeom prst="rect">
              <a:avLst/>
            </a:prstGeom>
            <a:noFill/>
          </p:spPr>
          <p:txBody>
            <a:bodyPr wrap="square" rtlCol="0">
              <a:spAutoFit/>
            </a:bodyPr>
            <a:lstStyle/>
            <a:p>
              <a:r>
                <a:rPr lang="en-GB" sz="1400" dirty="0"/>
                <a:t>With</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72E160-F0F0-953C-F047-B464368A801B}"/>
                  </a:ext>
                </a:extLst>
              </p:cNvPr>
              <p:cNvSpPr txBox="1"/>
              <p:nvPr/>
            </p:nvSpPr>
            <p:spPr>
              <a:xfrm>
                <a:off x="1620404" y="3657376"/>
                <a:ext cx="2228850" cy="72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b="1" i="1" smtClean="0">
                              <a:solidFill>
                                <a:schemeClr val="accent5"/>
                              </a:solidFill>
                              <a:latin typeface="Cambria Math" panose="02040503050406030204" pitchFamily="18" charset="0"/>
                            </a:rPr>
                          </m:ctrlPr>
                        </m:sSupPr>
                        <m:e>
                          <m:r>
                            <a:rPr lang="en-GB" b="1" i="1" smtClean="0">
                              <a:solidFill>
                                <a:schemeClr val="accent5"/>
                              </a:solidFill>
                              <a:latin typeface="Cambria Math" panose="02040503050406030204" pitchFamily="18" charset="0"/>
                            </a:rPr>
                            <m:t>𝑲</m:t>
                          </m:r>
                        </m:e>
                        <m:sup>
                          <m:r>
                            <a:rPr lang="en-GB" b="1" i="1" smtClean="0">
                              <a:solidFill>
                                <a:schemeClr val="accent5"/>
                              </a:solidFill>
                              <a:latin typeface="Cambria Math" panose="02040503050406030204" pitchFamily="18" charset="0"/>
                            </a:rPr>
                            <m:t>𝑷𝒓𝒐𝒙𝒚</m:t>
                          </m:r>
                        </m:sup>
                      </m:sSup>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𝑃𝑟𝑜𝑥𝑦</m:t>
                              </m:r>
                            </m:sup>
                          </m:sSubSup>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den>
                      </m:f>
                    </m:oMath>
                  </m:oMathPara>
                </a14:m>
                <a:endParaRPr lang="en-GB" dirty="0"/>
              </a:p>
            </p:txBody>
          </p:sp>
        </mc:Choice>
        <mc:Fallback xmlns="">
          <p:sp>
            <p:nvSpPr>
              <p:cNvPr id="10" name="TextBox 9">
                <a:extLst>
                  <a:ext uri="{FF2B5EF4-FFF2-40B4-BE49-F238E27FC236}">
                    <a16:creationId xmlns:a16="http://schemas.microsoft.com/office/drawing/2014/main" id="{CD72E160-F0F0-953C-F047-B464368A801B}"/>
                  </a:ext>
                </a:extLst>
              </p:cNvPr>
              <p:cNvSpPr txBox="1">
                <a:spLocks noRot="1" noChangeAspect="1" noMove="1" noResize="1" noEditPoints="1" noAdjustHandles="1" noChangeArrowheads="1" noChangeShapeType="1" noTextEdit="1"/>
              </p:cNvSpPr>
              <p:nvPr/>
            </p:nvSpPr>
            <p:spPr>
              <a:xfrm>
                <a:off x="1620404" y="3657376"/>
                <a:ext cx="2228850" cy="72923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9D74A9-11CD-B9BA-04AC-D7762E77D0F9}"/>
                  </a:ext>
                </a:extLst>
              </p:cNvPr>
              <p:cNvSpPr txBox="1"/>
              <p:nvPr/>
            </p:nvSpPr>
            <p:spPr>
              <a:xfrm>
                <a:off x="1838677" y="5045177"/>
                <a:ext cx="1792304" cy="476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1" i="1" smtClean="0">
                              <a:solidFill>
                                <a:schemeClr val="accent5"/>
                              </a:solidFill>
                              <a:latin typeface="Cambria Math" panose="02040503050406030204" pitchFamily="18" charset="0"/>
                              <a:ea typeface="Cambria Math" panose="02040503050406030204" pitchFamily="18" charset="0"/>
                            </a:rPr>
                          </m:ctrlPr>
                        </m:sSubPr>
                        <m:e>
                          <m:r>
                            <a:rPr lang="en-GB" sz="1800" b="1" i="1" smtClean="0">
                              <a:solidFill>
                                <a:schemeClr val="accent5"/>
                              </a:solidFill>
                              <a:latin typeface="Cambria Math" panose="02040503050406030204" pitchFamily="18" charset="0"/>
                              <a:ea typeface="Cambria Math" panose="02040503050406030204" pitchFamily="18" charset="0"/>
                            </a:rPr>
                            <m:t>𝝈</m:t>
                          </m:r>
                        </m:e>
                        <m:sub>
                          <m:r>
                            <a:rPr lang="en-GB" sz="1800" b="1" i="1" smtClean="0">
                              <a:solidFill>
                                <a:schemeClr val="accent5"/>
                              </a:solidFill>
                              <a:latin typeface="Cambria Math" panose="02040503050406030204" pitchFamily="18" charset="0"/>
                              <a:ea typeface="Cambria Math" panose="02040503050406030204" pitchFamily="18" charset="0"/>
                            </a:rPr>
                            <m:t>𝑲</m:t>
                          </m:r>
                          <m:r>
                            <a:rPr lang="en-GB" sz="1800" b="1" i="1" smtClean="0">
                              <a:solidFill>
                                <a:schemeClr val="accent5"/>
                              </a:solidFill>
                              <a:latin typeface="Cambria Math" panose="02040503050406030204" pitchFamily="18" charset="0"/>
                              <a:ea typeface="Cambria Math" panose="02040503050406030204" pitchFamily="18" charset="0"/>
                            </a:rPr>
                            <m:t>,</m:t>
                          </m:r>
                          <m:r>
                            <a:rPr lang="en-GB" sz="1800" b="1" i="1" smtClean="0">
                              <a:solidFill>
                                <a:schemeClr val="accent5"/>
                              </a:solidFill>
                              <a:latin typeface="Cambria Math" panose="02040503050406030204" pitchFamily="18" charset="0"/>
                              <a:ea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GB" sz="1800" i="1" smtClean="0">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oMath>
                  </m:oMathPara>
                </a14:m>
                <a:endParaRPr lang="en-GB" dirty="0"/>
              </a:p>
            </p:txBody>
          </p:sp>
        </mc:Choice>
        <mc:Fallback xmlns="">
          <p:sp>
            <p:nvSpPr>
              <p:cNvPr id="12" name="TextBox 11">
                <a:extLst>
                  <a:ext uri="{FF2B5EF4-FFF2-40B4-BE49-F238E27FC236}">
                    <a16:creationId xmlns:a16="http://schemas.microsoft.com/office/drawing/2014/main" id="{9C9D74A9-11CD-B9BA-04AC-D7762E77D0F9}"/>
                  </a:ext>
                </a:extLst>
              </p:cNvPr>
              <p:cNvSpPr txBox="1">
                <a:spLocks noRot="1" noChangeAspect="1" noMove="1" noResize="1" noEditPoints="1" noAdjustHandles="1" noChangeArrowheads="1" noChangeShapeType="1" noTextEdit="1"/>
              </p:cNvSpPr>
              <p:nvPr/>
            </p:nvSpPr>
            <p:spPr>
              <a:xfrm>
                <a:off x="1838677" y="5045177"/>
                <a:ext cx="1792304" cy="47609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DBFBE0-3759-DA31-A611-FBC3CCD9F84A}"/>
                  </a:ext>
                </a:extLst>
              </p:cNvPr>
              <p:cNvSpPr txBox="1"/>
              <p:nvPr/>
            </p:nvSpPr>
            <p:spPr>
              <a:xfrm>
                <a:off x="5141967" y="4793885"/>
                <a:ext cx="6422504"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1" i="1" smtClean="0">
                              <a:solidFill>
                                <a:schemeClr val="accent5"/>
                              </a:solidFill>
                              <a:latin typeface="Cambria Math" panose="02040503050406030204" pitchFamily="18" charset="0"/>
                              <a:ea typeface="Cambria Math" panose="02040503050406030204" pitchFamily="18" charset="0"/>
                            </a:rPr>
                          </m:ctrlPr>
                        </m:sSubPr>
                        <m:e>
                          <m:r>
                            <a:rPr lang="en-GB" sz="1800" b="1" i="1" smtClean="0">
                              <a:solidFill>
                                <a:schemeClr val="accent5"/>
                              </a:solidFill>
                              <a:latin typeface="Cambria Math" panose="02040503050406030204" pitchFamily="18" charset="0"/>
                              <a:ea typeface="Cambria Math" panose="02040503050406030204" pitchFamily="18" charset="0"/>
                            </a:rPr>
                            <m:t>𝝈</m:t>
                          </m:r>
                        </m:e>
                        <m:sub>
                          <m:r>
                            <a:rPr lang="en-GB" sz="1800" b="1" i="1" smtClean="0">
                              <a:solidFill>
                                <a:schemeClr val="accent5"/>
                              </a:solidFill>
                              <a:latin typeface="Cambria Math" panose="02040503050406030204" pitchFamily="18" charset="0"/>
                              <a:ea typeface="Cambria Math" panose="02040503050406030204" pitchFamily="18" charset="0"/>
                            </a:rPr>
                            <m:t>𝑲</m:t>
                          </m:r>
                          <m:r>
                            <a:rPr lang="en-GB" sz="1800" b="1" i="1" smtClean="0">
                              <a:solidFill>
                                <a:schemeClr val="accent5"/>
                              </a:solidFill>
                              <a:latin typeface="Cambria Math" panose="02040503050406030204" pitchFamily="18" charset="0"/>
                              <a:ea typeface="Cambria Math" panose="02040503050406030204" pitchFamily="18" charset="0"/>
                            </a:rPr>
                            <m:t>,</m:t>
                          </m:r>
                          <m:r>
                            <a:rPr lang="en-GB" sz="1800" b="1" i="1" smtClean="0">
                              <a:solidFill>
                                <a:schemeClr val="accent5"/>
                              </a:solidFill>
                              <a:latin typeface="Cambria Math" panose="02040503050406030204" pitchFamily="18" charset="0"/>
                              <a:ea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rad>
                        <m:radPr>
                          <m:degHide m:val="on"/>
                          <m:ctrlPr>
                            <a:rPr lang="en-GB" sz="1800" i="1" smtClean="0">
                              <a:latin typeface="Cambria Math" panose="02040503050406030204" pitchFamily="18" charset="0"/>
                              <a:ea typeface="Cambria Math" panose="02040503050406030204" pitchFamily="18" charset="0"/>
                            </a:rPr>
                          </m:ctrlPr>
                        </m:radPr>
                        <m:deg/>
                        <m:e>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sup>
                              <m:r>
                                <a:rPr lang="en-GB" sz="1800" i="1">
                                  <a:latin typeface="Cambria Math" panose="02040503050406030204" pitchFamily="18" charset="0"/>
                                  <a:ea typeface="Cambria Math" panose="02040503050406030204" pitchFamily="18" charset="0"/>
                                </a:rPr>
                                <m:t>2</m:t>
                              </m:r>
                            </m:sup>
                          </m:sSup>
                          <m:r>
                            <a:rPr lang="en-GB" sz="1800" i="1">
                              <a:latin typeface="Cambria Math" panose="02040503050406030204" pitchFamily="18" charset="0"/>
                              <a:ea typeface="Cambria Math" panose="02040503050406030204" pitchFamily="18" charset="0"/>
                            </a:rPr>
                            <m:t>+2∙</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𝜌</m:t>
                              </m:r>
                            </m:e>
                            <m:sup>
                              <m:r>
                                <a:rPr lang="en-GB" sz="1800" b="0" i="1" smtClean="0">
                                  <a:latin typeface="Cambria Math" panose="02040503050406030204" pitchFamily="18" charset="0"/>
                                  <a:ea typeface="Cambria Math" panose="02040503050406030204" pitchFamily="18" charset="0"/>
                                </a:rPr>
                                <m:t>𝑃𝑟𝑜𝑥𝑦</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𝐹𝑋</m:t>
                              </m:r>
                            </m:sup>
                          </m:s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𝐾</m:t>
                                  </m:r>
                                </m:e>
                                <m:sup>
                                  <m:r>
                                    <a:rPr lang="en-GB" sz="1800" b="0" i="1" smtClean="0">
                                      <a:latin typeface="Cambria Math" panose="02040503050406030204" pitchFamily="18" charset="0"/>
                                      <a:ea typeface="Cambria Math" panose="02040503050406030204" pitchFamily="18" charset="0"/>
                                    </a:rPr>
                                    <m:t>𝑃𝑟𝑜𝑥𝑦</m:t>
                                  </m:r>
                                </m:sup>
                              </m:sSup>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b="0" i="1" smtClean="0">
                                  <a:latin typeface="Cambria Math" panose="02040503050406030204" pitchFamily="18" charset="0"/>
                                  <a:ea typeface="Cambria Math" panose="02040503050406030204" pitchFamily="18" charset="0"/>
                                </a:rPr>
                                <m:t>𝑃𝑟𝑜𝑥𝑦</m:t>
                              </m:r>
                            </m:sup>
                          </m:sSubSup>
                          <m:r>
                            <a:rPr lang="en-GB" sz="1800" i="1">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ea typeface="Cambria Math" panose="02040503050406030204" pitchFamily="18" charset="0"/>
                                </a:rPr>
                              </m:ctrlPr>
                            </m:sSubSupPr>
                            <m:e>
                              <m:r>
                                <a:rPr lang="en-GB" sz="1800" i="1">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𝐴𝑇𝑀</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sub>
                            <m:sup>
                              <m:r>
                                <a:rPr lang="en-GB" sz="1800" i="1">
                                  <a:latin typeface="Cambria Math" panose="02040503050406030204" pitchFamily="18" charset="0"/>
                                  <a:ea typeface="Cambria Math" panose="02040503050406030204" pitchFamily="18" charset="0"/>
                                </a:rPr>
                                <m:t>𝐹𝑋</m:t>
                              </m:r>
                            </m:sup>
                          </m:sSubSup>
                        </m:e>
                      </m:rad>
                    </m:oMath>
                  </m:oMathPara>
                </a14:m>
                <a:endParaRPr lang="en-GB" dirty="0"/>
              </a:p>
            </p:txBody>
          </p:sp>
        </mc:Choice>
        <mc:Fallback xmlns="">
          <p:sp>
            <p:nvSpPr>
              <p:cNvPr id="16" name="TextBox 15">
                <a:extLst>
                  <a:ext uri="{FF2B5EF4-FFF2-40B4-BE49-F238E27FC236}">
                    <a16:creationId xmlns:a16="http://schemas.microsoft.com/office/drawing/2014/main" id="{66DBFBE0-3759-DA31-A611-FBC3CCD9F84A}"/>
                  </a:ext>
                </a:extLst>
              </p:cNvPr>
              <p:cNvSpPr txBox="1">
                <a:spLocks noRot="1" noChangeAspect="1" noMove="1" noResize="1" noEditPoints="1" noAdjustHandles="1" noChangeArrowheads="1" noChangeShapeType="1" noTextEdit="1"/>
              </p:cNvSpPr>
              <p:nvPr/>
            </p:nvSpPr>
            <p:spPr>
              <a:xfrm>
                <a:off x="5141967" y="4793885"/>
                <a:ext cx="6422504" cy="65601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8B85A2-3ACE-0BDF-5003-F8730312B121}"/>
                  </a:ext>
                </a:extLst>
              </p:cNvPr>
              <p:cNvSpPr txBox="1"/>
              <p:nvPr/>
            </p:nvSpPr>
            <p:spPr>
              <a:xfrm>
                <a:off x="2608192" y="3454783"/>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4E8B85A2-3ACE-0BDF-5003-F8730312B121}"/>
                  </a:ext>
                </a:extLst>
              </p:cNvPr>
              <p:cNvSpPr txBox="1">
                <a:spLocks noRot="1" noChangeAspect="1" noMove="1" noResize="1" noEditPoints="1" noAdjustHandles="1" noChangeArrowheads="1" noChangeShapeType="1" noTextEdit="1"/>
              </p:cNvSpPr>
              <p:nvPr/>
            </p:nvSpPr>
            <p:spPr>
              <a:xfrm>
                <a:off x="2608192" y="3454783"/>
                <a:ext cx="253274" cy="276999"/>
              </a:xfrm>
              <a:prstGeom prst="rect">
                <a:avLst/>
              </a:prstGeom>
              <a:blipFill>
                <a:blip r:embed="rId9"/>
                <a:stretch>
                  <a:fillRect l="-17073" r="-17073"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32DF9F-7BED-A0B9-68C3-174BCF6A5BF2}"/>
                  </a:ext>
                </a:extLst>
              </p:cNvPr>
              <p:cNvSpPr txBox="1"/>
              <p:nvPr/>
            </p:nvSpPr>
            <p:spPr>
              <a:xfrm>
                <a:off x="7040024" y="2798350"/>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9" name="TextBox 18">
                <a:extLst>
                  <a:ext uri="{FF2B5EF4-FFF2-40B4-BE49-F238E27FC236}">
                    <a16:creationId xmlns:a16="http://schemas.microsoft.com/office/drawing/2014/main" id="{B732DF9F-7BED-A0B9-68C3-174BCF6A5BF2}"/>
                  </a:ext>
                </a:extLst>
              </p:cNvPr>
              <p:cNvSpPr txBox="1">
                <a:spLocks noRot="1" noChangeAspect="1" noMove="1" noResize="1" noEditPoints="1" noAdjustHandles="1" noChangeArrowheads="1" noChangeShapeType="1" noTextEdit="1"/>
              </p:cNvSpPr>
              <p:nvPr/>
            </p:nvSpPr>
            <p:spPr>
              <a:xfrm>
                <a:off x="7040024" y="2798350"/>
                <a:ext cx="253274" cy="276999"/>
              </a:xfrm>
              <a:prstGeom prst="rect">
                <a:avLst/>
              </a:prstGeom>
              <a:blipFill>
                <a:blip r:embed="rId10"/>
                <a:stretch>
                  <a:fillRect l="-17073" r="-17073"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6DDC716D-3CA8-B1CB-4FAC-670AC938D2CC}"/>
                  </a:ext>
                </a:extLst>
              </p:cNvPr>
              <p:cNvGraphicFramePr>
                <a:graphicFrameLocks noGrp="1"/>
              </p:cNvGraphicFramePr>
              <p:nvPr>
                <p:extLst>
                  <p:ext uri="{D42A27DB-BD31-4B8C-83A1-F6EECF244321}">
                    <p14:modId xmlns:p14="http://schemas.microsoft.com/office/powerpoint/2010/main" val="2455937279"/>
                  </p:ext>
                </p:extLst>
              </p:nvPr>
            </p:nvGraphicFramePr>
            <p:xfrm>
              <a:off x="1826201" y="2339667"/>
              <a:ext cx="1817255" cy="1101048"/>
            </p:xfrm>
            <a:graphic>
              <a:graphicData uri="http://schemas.openxmlformats.org/drawingml/2006/table">
                <a:tbl>
                  <a:tblPr firstRow="1" bandRow="1">
                    <a:tableStyleId>{7E9639D4-E3E2-4D34-9284-5A2195B3D0D7}</a:tableStyleId>
                  </a:tblPr>
                  <a:tblGrid>
                    <a:gridCol w="1817255">
                      <a:extLst>
                        <a:ext uri="{9D8B030D-6E8A-4147-A177-3AD203B41FA5}">
                          <a16:colId xmlns:a16="http://schemas.microsoft.com/office/drawing/2014/main" val="3468919068"/>
                        </a:ext>
                      </a:extLst>
                    </a:gridCol>
                  </a:tblGrid>
                  <a:tr h="321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Strike-Forward Ratio</a:t>
                          </a:r>
                        </a:p>
                      </a:txBody>
                      <a:tcPr anchor="ctr"/>
                    </a:tc>
                    <a:extLst>
                      <a:ext uri="{0D108BD9-81ED-4DB2-BD59-A6C34878D82A}">
                        <a16:rowId xmlns:a16="http://schemas.microsoft.com/office/drawing/2014/main" val="1089883550"/>
                      </a:ext>
                    </a:extLst>
                  </a:tr>
                  <a:tr h="779708">
                    <a:tc>
                      <a:txBody>
                        <a:bodyPr/>
                        <a:lstStyle/>
                        <a:p>
                          <a:pPr algn="ctr"/>
                          <a14:m>
                            <m:oMathPara xmlns:m="http://schemas.openxmlformats.org/officeDocument/2006/math">
                              <m:oMathParaPr>
                                <m:jc m:val="centerGroup"/>
                              </m:oMathParaPr>
                              <m:oMath xmlns:m="http://schemas.openxmlformats.org/officeDocument/2006/math">
                                <m:f>
                                  <m:fPr>
                                    <m:ctrlPr>
                                      <a:rPr lang="en-GB" sz="1800" b="0" i="1" smtClean="0">
                                        <a:solidFill>
                                          <a:schemeClr val="tx1"/>
                                        </a:solidFill>
                                        <a:latin typeface="Cambria Math" panose="02040503050406030204" pitchFamily="18" charset="0"/>
                                      </a:rPr>
                                    </m:ctrlPr>
                                  </m:fPr>
                                  <m:num>
                                    <m:r>
                                      <a:rPr lang="en-GB" sz="1800" b="0" i="1" smtClean="0">
                                        <a:solidFill>
                                          <a:schemeClr val="tx1"/>
                                        </a:solidFill>
                                        <a:latin typeface="Cambria Math" panose="02040503050406030204" pitchFamily="18" charset="0"/>
                                      </a:rPr>
                                      <m:t>𝐾</m:t>
                                    </m:r>
                                  </m:num>
                                  <m:den>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𝐹</m:t>
                                        </m:r>
                                      </m:e>
                                      <m:sub>
                                        <m:r>
                                          <a:rPr lang="en-GB" sz="1800" b="0" i="1" smtClean="0">
                                            <a:solidFill>
                                              <a:schemeClr val="tx1"/>
                                            </a:solidFill>
                                            <a:latin typeface="Cambria Math" panose="02040503050406030204" pitchFamily="18" charset="0"/>
                                          </a:rPr>
                                          <m:t>𝑡</m:t>
                                        </m:r>
                                      </m:sub>
                                    </m:sSub>
                                  </m:den>
                                </m:f>
                                <m:r>
                                  <a:rPr lang="en-GB" sz="1800" b="0" i="1" smtClean="0">
                                    <a:solidFill>
                                      <a:schemeClr val="tx1"/>
                                    </a:solidFill>
                                    <a:latin typeface="Cambria Math" panose="02040503050406030204" pitchFamily="18" charset="0"/>
                                  </a:rPr>
                                  <m:t>=</m:t>
                                </m:r>
                                <m:f>
                                  <m:fPr>
                                    <m:ctrlPr>
                                      <a:rPr lang="en-GB" sz="1800" i="1">
                                        <a:solidFill>
                                          <a:schemeClr val="tx1"/>
                                        </a:solidFill>
                                        <a:latin typeface="Cambria Math" panose="02040503050406030204" pitchFamily="18" charset="0"/>
                                      </a:rPr>
                                    </m:ctrlPr>
                                  </m:fPr>
                                  <m:num>
                                    <m:sSup>
                                      <m:sSupPr>
                                        <m:ctrlPr>
                                          <a:rPr lang="en-GB" sz="1800" i="1">
                                            <a:solidFill>
                                              <a:schemeClr val="tx1"/>
                                            </a:solidFill>
                                            <a:latin typeface="Cambria Math" panose="02040503050406030204" pitchFamily="18" charset="0"/>
                                          </a:rPr>
                                        </m:ctrlPr>
                                      </m:sSupPr>
                                      <m:e>
                                        <m:r>
                                          <a:rPr lang="en-GB" sz="1800" i="1">
                                            <a:solidFill>
                                              <a:schemeClr val="tx1"/>
                                            </a:solidFill>
                                            <a:latin typeface="Cambria Math" panose="02040503050406030204" pitchFamily="18" charset="0"/>
                                          </a:rPr>
                                          <m:t>𝐾</m:t>
                                        </m:r>
                                      </m:e>
                                      <m:sup>
                                        <m:r>
                                          <a:rPr lang="en-GB" sz="1800" i="1">
                                            <a:solidFill>
                                              <a:schemeClr val="tx1"/>
                                            </a:solidFill>
                                            <a:latin typeface="Cambria Math" panose="02040503050406030204" pitchFamily="18" charset="0"/>
                                          </a:rPr>
                                          <m:t>𝑃𝑟𝑜𝑥𝑦</m:t>
                                        </m:r>
                                      </m:sup>
                                    </m:sSup>
                                  </m:num>
                                  <m:den>
                                    <m:sSubSup>
                                      <m:sSubSupPr>
                                        <m:ctrlPr>
                                          <a:rPr lang="en-GB" sz="1800" i="1">
                                            <a:solidFill>
                                              <a:schemeClr val="tx1"/>
                                            </a:solidFill>
                                            <a:latin typeface="Cambria Math" panose="02040503050406030204" pitchFamily="18" charset="0"/>
                                          </a:rPr>
                                        </m:ctrlPr>
                                      </m:sSubSupPr>
                                      <m:e>
                                        <m:r>
                                          <a:rPr lang="en-GB" sz="1800" i="1">
                                            <a:solidFill>
                                              <a:schemeClr val="tx1"/>
                                            </a:solidFill>
                                            <a:latin typeface="Cambria Math" panose="02040503050406030204" pitchFamily="18" charset="0"/>
                                          </a:rPr>
                                          <m:t>𝐹</m:t>
                                        </m:r>
                                      </m:e>
                                      <m:sub>
                                        <m:r>
                                          <a:rPr lang="en-GB" sz="1800" i="1">
                                            <a:solidFill>
                                              <a:schemeClr val="tx1"/>
                                            </a:solidFill>
                                            <a:latin typeface="Cambria Math" panose="02040503050406030204" pitchFamily="18" charset="0"/>
                                          </a:rPr>
                                          <m:t>𝑡</m:t>
                                        </m:r>
                                      </m:sub>
                                      <m:sup>
                                        <m:r>
                                          <a:rPr lang="en-GB" sz="1800" i="1">
                                            <a:solidFill>
                                              <a:schemeClr val="tx1"/>
                                            </a:solidFill>
                                            <a:latin typeface="Cambria Math" panose="02040503050406030204" pitchFamily="18" charset="0"/>
                                          </a:rPr>
                                          <m:t>𝑃𝑟𝑜𝑥𝑦</m:t>
                                        </m:r>
                                      </m:sup>
                                    </m:sSubSup>
                                  </m:den>
                                </m:f>
                              </m:oMath>
                            </m:oMathPara>
                          </a14:m>
                          <a:endParaRPr lang="en-GB" sz="1200" dirty="0"/>
                        </a:p>
                      </a:txBody>
                      <a:tcPr/>
                    </a:tc>
                    <a:extLst>
                      <a:ext uri="{0D108BD9-81ED-4DB2-BD59-A6C34878D82A}">
                        <a16:rowId xmlns:a16="http://schemas.microsoft.com/office/drawing/2014/main" val="2498872384"/>
                      </a:ext>
                    </a:extLst>
                  </a:tr>
                </a:tbl>
              </a:graphicData>
            </a:graphic>
          </p:graphicFrame>
        </mc:Choice>
        <mc:Fallback xmlns="">
          <p:graphicFrame>
            <p:nvGraphicFramePr>
              <p:cNvPr id="31" name="Table 30">
                <a:extLst>
                  <a:ext uri="{FF2B5EF4-FFF2-40B4-BE49-F238E27FC236}">
                    <a16:creationId xmlns:a16="http://schemas.microsoft.com/office/drawing/2014/main" id="{6DDC716D-3CA8-B1CB-4FAC-670AC938D2CC}"/>
                  </a:ext>
                </a:extLst>
              </p:cNvPr>
              <p:cNvGraphicFramePr>
                <a:graphicFrameLocks noGrp="1"/>
              </p:cNvGraphicFramePr>
              <p:nvPr>
                <p:extLst>
                  <p:ext uri="{D42A27DB-BD31-4B8C-83A1-F6EECF244321}">
                    <p14:modId xmlns:p14="http://schemas.microsoft.com/office/powerpoint/2010/main" val="2455937279"/>
                  </p:ext>
                </p:extLst>
              </p:nvPr>
            </p:nvGraphicFramePr>
            <p:xfrm>
              <a:off x="1826201" y="2339667"/>
              <a:ext cx="1817255" cy="1101048"/>
            </p:xfrm>
            <a:graphic>
              <a:graphicData uri="http://schemas.openxmlformats.org/drawingml/2006/table">
                <a:tbl>
                  <a:tblPr firstRow="1" bandRow="1">
                    <a:tableStyleId>{7E9639D4-E3E2-4D34-9284-5A2195B3D0D7}</a:tableStyleId>
                  </a:tblPr>
                  <a:tblGrid>
                    <a:gridCol w="1817255">
                      <a:extLst>
                        <a:ext uri="{9D8B030D-6E8A-4147-A177-3AD203B41FA5}">
                          <a16:colId xmlns:a16="http://schemas.microsoft.com/office/drawing/2014/main" val="3468919068"/>
                        </a:ext>
                      </a:extLst>
                    </a:gridCol>
                  </a:tblGrid>
                  <a:tr h="321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Strike-Forward Ratio</a:t>
                          </a:r>
                        </a:p>
                      </a:txBody>
                      <a:tcPr anchor="ctr"/>
                    </a:tc>
                    <a:extLst>
                      <a:ext uri="{0D108BD9-81ED-4DB2-BD59-A6C34878D82A}">
                        <a16:rowId xmlns:a16="http://schemas.microsoft.com/office/drawing/2014/main" val="1089883550"/>
                      </a:ext>
                    </a:extLst>
                  </a:tr>
                  <a:tr h="779708">
                    <a:tc>
                      <a:txBody>
                        <a:bodyPr/>
                        <a:lstStyle/>
                        <a:p>
                          <a:endParaRPr lang="en-US"/>
                        </a:p>
                      </a:txBody>
                      <a:tcPr>
                        <a:blipFill>
                          <a:blip r:embed="rId11"/>
                          <a:stretch>
                            <a:fillRect t="-41085" r="-334" b="-775"/>
                          </a:stretch>
                        </a:blipFill>
                      </a:tcPr>
                    </a:tc>
                    <a:extLst>
                      <a:ext uri="{0D108BD9-81ED-4DB2-BD59-A6C34878D82A}">
                        <a16:rowId xmlns:a16="http://schemas.microsoft.com/office/drawing/2014/main" val="24988723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053AF8B2-251A-BA45-1AAD-0255EC32AE7F}"/>
                  </a:ext>
                </a:extLst>
              </p:cNvPr>
              <p:cNvGraphicFramePr>
                <a:graphicFrameLocks noGrp="1"/>
              </p:cNvGraphicFramePr>
              <p:nvPr>
                <p:extLst>
                  <p:ext uri="{D42A27DB-BD31-4B8C-83A1-F6EECF244321}">
                    <p14:modId xmlns:p14="http://schemas.microsoft.com/office/powerpoint/2010/main" val="4139821700"/>
                  </p:ext>
                </p:extLst>
              </p:nvPr>
            </p:nvGraphicFramePr>
            <p:xfrm>
              <a:off x="4093024" y="2339667"/>
              <a:ext cx="2892450" cy="1615466"/>
            </p:xfrm>
            <a:graphic>
              <a:graphicData uri="http://schemas.openxmlformats.org/drawingml/2006/table">
                <a:tbl>
                  <a:tblPr firstRow="1" bandRow="1">
                    <a:tableStyleId>{7E9639D4-E3E2-4D34-9284-5A2195B3D0D7}</a:tableStyleId>
                  </a:tblPr>
                  <a:tblGrid>
                    <a:gridCol w="2892450">
                      <a:extLst>
                        <a:ext uri="{9D8B030D-6E8A-4147-A177-3AD203B41FA5}">
                          <a16:colId xmlns:a16="http://schemas.microsoft.com/office/drawing/2014/main" val="3468919068"/>
                        </a:ext>
                      </a:extLst>
                    </a:gridCol>
                  </a:tblGrid>
                  <a:tr h="357652">
                    <a:tc>
                      <a:txBody>
                        <a:bodyPr/>
                        <a:lstStyle/>
                        <a:p>
                          <a:pPr algn="ctr"/>
                          <a:r>
                            <a:rPr lang="en-GB" sz="1400" b="1" dirty="0"/>
                            <a:t>Normalised Moneyness</a:t>
                          </a:r>
                        </a:p>
                      </a:txBody>
                      <a:tcPr anchor="ctr"/>
                    </a:tc>
                    <a:extLst>
                      <a:ext uri="{0D108BD9-81ED-4DB2-BD59-A6C34878D82A}">
                        <a16:rowId xmlns:a16="http://schemas.microsoft.com/office/drawing/2014/main" val="1089883550"/>
                      </a:ext>
                    </a:extLst>
                  </a:tr>
                  <a:tr h="1257814">
                    <a:tc>
                      <a:txBody>
                        <a:bodyPr/>
                        <a:lstStyle/>
                        <a:p>
                          <a:pPr algn="ctr"/>
                          <a14:m>
                            <m:oMathPara xmlns:m="http://schemas.openxmlformats.org/officeDocument/2006/math">
                              <m:oMathParaPr>
                                <m:jc m:val="centerGroup"/>
                              </m:oMathParaPr>
                              <m:oMath xmlns:m="http://schemas.openxmlformats.org/officeDocument/2006/math">
                                <m:f>
                                  <m:fPr>
                                    <m:ctrlPr>
                                      <a:rPr lang="en-GB" b="0" i="1" smtClean="0">
                                        <a:solidFill>
                                          <a:schemeClr val="tx1"/>
                                        </a:solidFill>
                                        <a:latin typeface="Cambria Math" panose="02040503050406030204" pitchFamily="18" charset="0"/>
                                      </a:rPr>
                                    </m:ctrlPr>
                                  </m:fPr>
                                  <m:num>
                                    <m:func>
                                      <m:funcPr>
                                        <m:ctrlPr>
                                          <a:rPr lang="en-GB" b="0" i="1" smtClean="0">
                                            <a:solidFill>
                                              <a:schemeClr val="tx1"/>
                                            </a:solidFill>
                                            <a:latin typeface="Cambria Math" panose="02040503050406030204" pitchFamily="18" charset="0"/>
                                          </a:rPr>
                                        </m:ctrlPr>
                                      </m:funcPr>
                                      <m:fName>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f>
                                              <m:fPr>
                                                <m:ctrlPr>
                                                  <a:rPr lang="en-GB" b="0" i="1" smtClean="0">
                                                    <a:solidFill>
                                                      <a:schemeClr val="tx1"/>
                                                    </a:solidFill>
                                                    <a:latin typeface="Cambria Math" panose="02040503050406030204" pitchFamily="18" charset="0"/>
                                                  </a:rPr>
                                                </m:ctrlPr>
                                              </m:fPr>
                                              <m:num>
                                                <m:r>
                                                  <a:rPr lang="en-GB" b="0" i="1" smtClean="0">
                                                    <a:solidFill>
                                                      <a:schemeClr val="tx1"/>
                                                    </a:solidFill>
                                                    <a:latin typeface="Cambria Math" panose="02040503050406030204" pitchFamily="18" charset="0"/>
                                                  </a:rPr>
                                                  <m:t>𝐾</m:t>
                                                </m:r>
                                              </m:num>
                                              <m:den>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𝐹</m:t>
                                                    </m:r>
                                                  </m:e>
                                                  <m:sub>
                                                    <m:r>
                                                      <a:rPr lang="en-GB" b="0" i="1" smtClean="0">
                                                        <a:solidFill>
                                                          <a:schemeClr val="tx1"/>
                                                        </a:solidFill>
                                                        <a:latin typeface="Cambria Math" panose="02040503050406030204" pitchFamily="18" charset="0"/>
                                                      </a:rPr>
                                                      <m:t>𝑡</m:t>
                                                    </m:r>
                                                  </m:sub>
                                                </m:sSub>
                                              </m:den>
                                            </m:f>
                                          </m:e>
                                        </m:d>
                                      </m:e>
                                    </m:func>
                                  </m:num>
                                  <m:den>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𝜎</m:t>
                                        </m:r>
                                      </m:e>
                                      <m:sub>
                                        <m:r>
                                          <a:rPr lang="en-GB" i="1">
                                            <a:solidFill>
                                              <a:schemeClr val="tx1"/>
                                            </a:solidFill>
                                            <a:latin typeface="Cambria Math" panose="02040503050406030204" pitchFamily="18" charset="0"/>
                                            <a:ea typeface="Cambria Math" panose="02040503050406030204" pitchFamily="18" charset="0"/>
                                          </a:rPr>
                                          <m:t>𝐴𝑇𝑀</m:t>
                                        </m:r>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𝑡</m:t>
                                        </m:r>
                                      </m:sub>
                                    </m:sSub>
                                    <m:r>
                                      <a:rPr lang="en-GB" i="1">
                                        <a:solidFill>
                                          <a:schemeClr val="tx1"/>
                                        </a:solidFill>
                                        <a:latin typeface="Cambria Math" panose="02040503050406030204" pitchFamily="18" charset="0"/>
                                        <a:ea typeface="Cambria Math" panose="02040503050406030204" pitchFamily="18" charset="0"/>
                                      </a:rPr>
                                      <m:t>∙</m:t>
                                    </m:r>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i="1">
                                            <a:solidFill>
                                              <a:schemeClr val="tx1"/>
                                            </a:solidFill>
                                            <a:latin typeface="Cambria Math" panose="02040503050406030204" pitchFamily="18" charset="0"/>
                                            <a:ea typeface="Cambria Math" panose="02040503050406030204" pitchFamily="18" charset="0"/>
                                          </a:rPr>
                                          <m:t>𝑡</m:t>
                                        </m:r>
                                      </m:e>
                                    </m:rad>
                                  </m:den>
                                </m:f>
                                <m:r>
                                  <a:rPr lang="en-GB" b="0" i="1" smtClean="0">
                                    <a:solidFill>
                                      <a:schemeClr val="tx1"/>
                                    </a:solidFill>
                                    <a:latin typeface="Cambria Math" panose="02040503050406030204" pitchFamily="18" charset="0"/>
                                  </a:rPr>
                                  <m:t>=</m:t>
                                </m:r>
                                <m:f>
                                  <m:fPr>
                                    <m:ctrlPr>
                                      <a:rPr lang="en-GB" i="1">
                                        <a:solidFill>
                                          <a:schemeClr val="tx1"/>
                                        </a:solidFill>
                                        <a:latin typeface="Cambria Math" panose="02040503050406030204" pitchFamily="18" charset="0"/>
                                      </a:rPr>
                                    </m:ctrlPr>
                                  </m:fPr>
                                  <m:num>
                                    <m:r>
                                      <m:rPr>
                                        <m:sty m:val="p"/>
                                      </m:rPr>
                                      <a:rPr lang="en-GB">
                                        <a:solidFill>
                                          <a:schemeClr val="tx1"/>
                                        </a:solidFill>
                                        <a:latin typeface="Cambria Math" panose="02040503050406030204" pitchFamily="18" charset="0"/>
                                      </a:rPr>
                                      <m:t>ln</m:t>
                                    </m:r>
                                    <m:d>
                                      <m:dPr>
                                        <m:ctrlPr>
                                          <a:rPr lang="en-GB" i="1">
                                            <a:solidFill>
                                              <a:schemeClr val="tx1"/>
                                            </a:solidFill>
                                            <a:latin typeface="Cambria Math" panose="02040503050406030204" pitchFamily="18" charset="0"/>
                                          </a:rPr>
                                        </m:ctrlPr>
                                      </m:dPr>
                                      <m:e>
                                        <m:f>
                                          <m:fPr>
                                            <m:ctrlPr>
                                              <a:rPr lang="en-GB" i="1">
                                                <a:solidFill>
                                                  <a:schemeClr val="tx1"/>
                                                </a:solidFill>
                                                <a:latin typeface="Cambria Math" panose="02040503050406030204" pitchFamily="18" charset="0"/>
                                              </a:rPr>
                                            </m:ctrlPr>
                                          </m:fPr>
                                          <m:num>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𝐾</m:t>
                                                </m:r>
                                              </m:e>
                                              <m:sup>
                                                <m:r>
                                                  <a:rPr lang="en-GB" i="1">
                                                    <a:solidFill>
                                                      <a:schemeClr val="tx1"/>
                                                    </a:solidFill>
                                                    <a:latin typeface="Cambria Math" panose="02040503050406030204" pitchFamily="18" charset="0"/>
                                                  </a:rPr>
                                                  <m:t>𝑃𝑟𝑜𝑥𝑦</m:t>
                                                </m:r>
                                              </m:sup>
                                            </m:sSup>
                                          </m:num>
                                          <m:den>
                                            <m:sSubSup>
                                              <m:sSubSupPr>
                                                <m:ctrlPr>
                                                  <a:rPr lang="en-GB" i="1">
                                                    <a:solidFill>
                                                      <a:schemeClr val="tx1"/>
                                                    </a:solidFill>
                                                    <a:latin typeface="Cambria Math" panose="02040503050406030204" pitchFamily="18" charset="0"/>
                                                  </a:rPr>
                                                </m:ctrlPr>
                                              </m:sSubSupPr>
                                              <m:e>
                                                <m:r>
                                                  <a:rPr lang="en-GB" i="1">
                                                    <a:solidFill>
                                                      <a:schemeClr val="tx1"/>
                                                    </a:solidFill>
                                                    <a:latin typeface="Cambria Math" panose="02040503050406030204" pitchFamily="18" charset="0"/>
                                                  </a:rPr>
                                                  <m:t>𝐹</m:t>
                                                </m:r>
                                              </m:e>
                                              <m:sub>
                                                <m:r>
                                                  <a:rPr lang="en-GB" i="1">
                                                    <a:solidFill>
                                                      <a:schemeClr val="tx1"/>
                                                    </a:solidFill>
                                                    <a:latin typeface="Cambria Math" panose="02040503050406030204" pitchFamily="18" charset="0"/>
                                                  </a:rPr>
                                                  <m:t>𝑡</m:t>
                                                </m:r>
                                              </m:sub>
                                              <m:sup>
                                                <m:r>
                                                  <a:rPr lang="en-GB" i="1">
                                                    <a:solidFill>
                                                      <a:schemeClr val="tx1"/>
                                                    </a:solidFill>
                                                    <a:latin typeface="Cambria Math" panose="02040503050406030204" pitchFamily="18" charset="0"/>
                                                  </a:rPr>
                                                  <m:t>𝑃𝑟𝑜𝑥𝑦</m:t>
                                                </m:r>
                                              </m:sup>
                                            </m:sSubSup>
                                          </m:den>
                                        </m:f>
                                      </m:e>
                                    </m:d>
                                  </m:num>
                                  <m:den>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𝜎</m:t>
                                        </m:r>
                                      </m:e>
                                      <m:sub>
                                        <m:r>
                                          <a:rPr lang="en-GB" i="1">
                                            <a:solidFill>
                                              <a:schemeClr val="tx1"/>
                                            </a:solidFill>
                                            <a:latin typeface="Cambria Math" panose="02040503050406030204" pitchFamily="18" charset="0"/>
                                            <a:ea typeface="Cambria Math" panose="02040503050406030204" pitchFamily="18" charset="0"/>
                                          </a:rPr>
                                          <m:t>𝐴𝑇𝑀</m:t>
                                        </m:r>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𝑡</m:t>
                                        </m:r>
                                      </m:sub>
                                      <m:sup>
                                        <m:r>
                                          <a:rPr lang="en-GB" i="1">
                                            <a:solidFill>
                                              <a:schemeClr val="tx1"/>
                                            </a:solidFill>
                                            <a:latin typeface="Cambria Math" panose="02040503050406030204" pitchFamily="18" charset="0"/>
                                            <a:ea typeface="Cambria Math" panose="02040503050406030204" pitchFamily="18" charset="0"/>
                                          </a:rPr>
                                          <m:t>𝑃𝑟𝑜𝑥𝑦</m:t>
                                        </m:r>
                                      </m:sup>
                                    </m:sSubSup>
                                    <m:r>
                                      <a:rPr lang="en-GB" i="1">
                                        <a:solidFill>
                                          <a:schemeClr val="tx1"/>
                                        </a:solidFill>
                                        <a:latin typeface="Cambria Math" panose="02040503050406030204" pitchFamily="18" charset="0"/>
                                        <a:ea typeface="Cambria Math" panose="02040503050406030204" pitchFamily="18" charset="0"/>
                                      </a:rPr>
                                      <m:t>∙</m:t>
                                    </m:r>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i="1">
                                            <a:solidFill>
                                              <a:schemeClr val="tx1"/>
                                            </a:solidFill>
                                            <a:latin typeface="Cambria Math" panose="02040503050406030204" pitchFamily="18" charset="0"/>
                                            <a:ea typeface="Cambria Math" panose="02040503050406030204" pitchFamily="18" charset="0"/>
                                          </a:rPr>
                                          <m:t>𝑡</m:t>
                                        </m:r>
                                      </m:e>
                                    </m:rad>
                                  </m:den>
                                </m:f>
                              </m:oMath>
                            </m:oMathPara>
                          </a14:m>
                          <a:endParaRPr lang="en-GB" sz="1200" dirty="0"/>
                        </a:p>
                      </a:txBody>
                      <a:tcPr/>
                    </a:tc>
                    <a:extLst>
                      <a:ext uri="{0D108BD9-81ED-4DB2-BD59-A6C34878D82A}">
                        <a16:rowId xmlns:a16="http://schemas.microsoft.com/office/drawing/2014/main" val="2498872384"/>
                      </a:ext>
                    </a:extLst>
                  </a:tr>
                </a:tbl>
              </a:graphicData>
            </a:graphic>
          </p:graphicFrame>
        </mc:Choice>
        <mc:Fallback xmlns="">
          <p:graphicFrame>
            <p:nvGraphicFramePr>
              <p:cNvPr id="32" name="Table 31">
                <a:extLst>
                  <a:ext uri="{FF2B5EF4-FFF2-40B4-BE49-F238E27FC236}">
                    <a16:creationId xmlns:a16="http://schemas.microsoft.com/office/drawing/2014/main" id="{053AF8B2-251A-BA45-1AAD-0255EC32AE7F}"/>
                  </a:ext>
                </a:extLst>
              </p:cNvPr>
              <p:cNvGraphicFramePr>
                <a:graphicFrameLocks noGrp="1"/>
              </p:cNvGraphicFramePr>
              <p:nvPr>
                <p:extLst>
                  <p:ext uri="{D42A27DB-BD31-4B8C-83A1-F6EECF244321}">
                    <p14:modId xmlns:p14="http://schemas.microsoft.com/office/powerpoint/2010/main" val="4139821700"/>
                  </p:ext>
                </p:extLst>
              </p:nvPr>
            </p:nvGraphicFramePr>
            <p:xfrm>
              <a:off x="4093024" y="2339667"/>
              <a:ext cx="2892450" cy="1615466"/>
            </p:xfrm>
            <a:graphic>
              <a:graphicData uri="http://schemas.openxmlformats.org/drawingml/2006/table">
                <a:tbl>
                  <a:tblPr firstRow="1" bandRow="1">
                    <a:tableStyleId>{7E9639D4-E3E2-4D34-9284-5A2195B3D0D7}</a:tableStyleId>
                  </a:tblPr>
                  <a:tblGrid>
                    <a:gridCol w="2892450">
                      <a:extLst>
                        <a:ext uri="{9D8B030D-6E8A-4147-A177-3AD203B41FA5}">
                          <a16:colId xmlns:a16="http://schemas.microsoft.com/office/drawing/2014/main" val="3468919068"/>
                        </a:ext>
                      </a:extLst>
                    </a:gridCol>
                  </a:tblGrid>
                  <a:tr h="357652">
                    <a:tc>
                      <a:txBody>
                        <a:bodyPr/>
                        <a:lstStyle/>
                        <a:p>
                          <a:pPr algn="ctr"/>
                          <a:r>
                            <a:rPr lang="en-GB" sz="1400" b="1" dirty="0"/>
                            <a:t>Normalised Moneyness</a:t>
                          </a:r>
                        </a:p>
                      </a:txBody>
                      <a:tcPr anchor="ctr"/>
                    </a:tc>
                    <a:extLst>
                      <a:ext uri="{0D108BD9-81ED-4DB2-BD59-A6C34878D82A}">
                        <a16:rowId xmlns:a16="http://schemas.microsoft.com/office/drawing/2014/main" val="1089883550"/>
                      </a:ext>
                    </a:extLst>
                  </a:tr>
                  <a:tr h="1257814">
                    <a:tc>
                      <a:txBody>
                        <a:bodyPr/>
                        <a:lstStyle/>
                        <a:p>
                          <a:endParaRPr lang="en-US"/>
                        </a:p>
                      </a:txBody>
                      <a:tcPr>
                        <a:blipFill>
                          <a:blip r:embed="rId12"/>
                          <a:stretch>
                            <a:fillRect l="-211" t="-28502" r="-211" b="-483"/>
                          </a:stretch>
                        </a:blipFill>
                      </a:tcPr>
                    </a:tc>
                    <a:extLst>
                      <a:ext uri="{0D108BD9-81ED-4DB2-BD59-A6C34878D82A}">
                        <a16:rowId xmlns:a16="http://schemas.microsoft.com/office/drawing/2014/main" val="2498872384"/>
                      </a:ext>
                    </a:extLst>
                  </a:tr>
                </a:tbl>
              </a:graphicData>
            </a:graphic>
          </p:graphicFrame>
        </mc:Fallback>
      </mc:AlternateContent>
    </p:spTree>
    <p:extLst>
      <p:ext uri="{BB962C8B-B14F-4D97-AF65-F5344CB8AC3E}">
        <p14:creationId xmlns:p14="http://schemas.microsoft.com/office/powerpoint/2010/main" val="76488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0" grpId="0"/>
      <p:bldP spid="12" grpId="0"/>
      <p:bldP spid="16"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845FF0-0428-85E6-24E5-CC322AAEA621}"/>
              </a:ext>
            </a:extLst>
          </p:cNvPr>
          <p:cNvSpPr>
            <a:spLocks noGrp="1"/>
          </p:cNvSpPr>
          <p:nvPr>
            <p:ph type="ctrTitle"/>
          </p:nvPr>
        </p:nvSpPr>
        <p:spPr/>
        <p:txBody>
          <a:bodyPr/>
          <a:lstStyle/>
          <a:p>
            <a:r>
              <a:rPr lang="en-GB" dirty="0"/>
              <a:t>Equity Volatility Interpolation/Extrapolation</a:t>
            </a:r>
          </a:p>
        </p:txBody>
      </p:sp>
      <p:sp>
        <p:nvSpPr>
          <p:cNvPr id="6" name="Text Placeholder 5">
            <a:extLst>
              <a:ext uri="{FF2B5EF4-FFF2-40B4-BE49-F238E27FC236}">
                <a16:creationId xmlns:a16="http://schemas.microsoft.com/office/drawing/2014/main" id="{610D4079-4A4E-788E-E766-14CFD05A8F76}"/>
              </a:ext>
            </a:extLst>
          </p:cNvPr>
          <p:cNvSpPr>
            <a:spLocks noGrp="1"/>
          </p:cNvSpPr>
          <p:nvPr>
            <p:ph type="body" sz="quarter" idx="10"/>
          </p:nvPr>
        </p:nvSpPr>
        <p:spPr/>
        <p:txBody>
          <a:bodyPr/>
          <a:lstStyle/>
          <a:p>
            <a:r>
              <a:rPr lang="en-US" sz="1400" dirty="0"/>
              <a:t>European Equity Option - Calibration &amp; Pricing</a:t>
            </a:r>
            <a:endParaRPr lang="en-GB" dirty="0"/>
          </a:p>
        </p:txBody>
      </p:sp>
      <p:graphicFrame>
        <p:nvGraphicFramePr>
          <p:cNvPr id="3" name="Table 2">
            <a:extLst>
              <a:ext uri="{FF2B5EF4-FFF2-40B4-BE49-F238E27FC236}">
                <a16:creationId xmlns:a16="http://schemas.microsoft.com/office/drawing/2014/main" id="{3BCDA2B3-DCCC-98AE-0119-0976609BA5AF}"/>
              </a:ext>
            </a:extLst>
          </p:cNvPr>
          <p:cNvGraphicFramePr>
            <a:graphicFrameLocks noGrp="1"/>
          </p:cNvGraphicFramePr>
          <p:nvPr>
            <p:extLst>
              <p:ext uri="{D42A27DB-BD31-4B8C-83A1-F6EECF244321}">
                <p14:modId xmlns:p14="http://schemas.microsoft.com/office/powerpoint/2010/main" val="4236643938"/>
              </p:ext>
            </p:extLst>
          </p:nvPr>
        </p:nvGraphicFramePr>
        <p:xfrm>
          <a:off x="527050" y="771486"/>
          <a:ext cx="10964613" cy="5666002"/>
        </p:xfrm>
        <a:graphic>
          <a:graphicData uri="http://schemas.openxmlformats.org/drawingml/2006/table">
            <a:tbl>
              <a:tblPr firstRow="1">
                <a:tableStyleId>{7DF18680-E054-41AD-8BC1-D1AEF772440D}</a:tableStyleId>
              </a:tblPr>
              <a:tblGrid>
                <a:gridCol w="1575608">
                  <a:extLst>
                    <a:ext uri="{9D8B030D-6E8A-4147-A177-3AD203B41FA5}">
                      <a16:colId xmlns:a16="http://schemas.microsoft.com/office/drawing/2014/main" val="1684951682"/>
                    </a:ext>
                  </a:extLst>
                </a:gridCol>
                <a:gridCol w="1575608">
                  <a:extLst>
                    <a:ext uri="{9D8B030D-6E8A-4147-A177-3AD203B41FA5}">
                      <a16:colId xmlns:a16="http://schemas.microsoft.com/office/drawing/2014/main" val="526569583"/>
                    </a:ext>
                  </a:extLst>
                </a:gridCol>
                <a:gridCol w="2145925">
                  <a:extLst>
                    <a:ext uri="{9D8B030D-6E8A-4147-A177-3AD203B41FA5}">
                      <a16:colId xmlns:a16="http://schemas.microsoft.com/office/drawing/2014/main" val="1279366574"/>
                    </a:ext>
                  </a:extLst>
                </a:gridCol>
                <a:gridCol w="1319358">
                  <a:extLst>
                    <a:ext uri="{9D8B030D-6E8A-4147-A177-3AD203B41FA5}">
                      <a16:colId xmlns:a16="http://schemas.microsoft.com/office/drawing/2014/main" val="1879195479"/>
                    </a:ext>
                  </a:extLst>
                </a:gridCol>
                <a:gridCol w="1459466">
                  <a:extLst>
                    <a:ext uri="{9D8B030D-6E8A-4147-A177-3AD203B41FA5}">
                      <a16:colId xmlns:a16="http://schemas.microsoft.com/office/drawing/2014/main" val="1015073901"/>
                    </a:ext>
                  </a:extLst>
                </a:gridCol>
                <a:gridCol w="1444324">
                  <a:extLst>
                    <a:ext uri="{9D8B030D-6E8A-4147-A177-3AD203B41FA5}">
                      <a16:colId xmlns:a16="http://schemas.microsoft.com/office/drawing/2014/main" val="3987571333"/>
                    </a:ext>
                  </a:extLst>
                </a:gridCol>
                <a:gridCol w="1444324">
                  <a:extLst>
                    <a:ext uri="{9D8B030D-6E8A-4147-A177-3AD203B41FA5}">
                      <a16:colId xmlns:a16="http://schemas.microsoft.com/office/drawing/2014/main" val="781955986"/>
                    </a:ext>
                  </a:extLst>
                </a:gridCol>
              </a:tblGrid>
              <a:tr h="665290">
                <a:tc gridSpan="2">
                  <a:txBody>
                    <a:bodyPr/>
                    <a:lstStyle/>
                    <a:p>
                      <a:pPr algn="ctr"/>
                      <a:endParaRPr lang="en-GB" dirty="0"/>
                    </a:p>
                  </a:txBody>
                  <a:tcPr anchor="ctr">
                    <a:lnR w="12700" cmpd="sng">
                      <a:noFill/>
                    </a:lnR>
                    <a:noFill/>
                  </a:tcPr>
                </a:tc>
                <a:tc hMerge="1">
                  <a:txBody>
                    <a:bodyPr/>
                    <a:lstStyle/>
                    <a:p>
                      <a:endParaRPr lang="en-GB"/>
                    </a:p>
                  </a:txBody>
                  <a:tcPr/>
                </a:tc>
                <a:tc rowSpan="2">
                  <a:txBody>
                    <a:bodyPr/>
                    <a:lstStyle/>
                    <a:p>
                      <a:pPr algn="ctr"/>
                      <a:r>
                        <a:rPr lang="en-GB" dirty="0">
                          <a:solidFill>
                            <a:schemeClr val="bg1"/>
                          </a:solidFill>
                        </a:rPr>
                        <a:t>Curve </a:t>
                      </a: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gridSpan="2">
                  <a:txBody>
                    <a:bodyPr/>
                    <a:lstStyle/>
                    <a:p>
                      <a:pPr marL="0" algn="ctr" defTabSz="914400" rtl="0" eaLnBrk="1" latinLnBrk="0" hangingPunct="1"/>
                      <a:r>
                        <a:rPr lang="en-GB" sz="1800" b="1" kern="1200" dirty="0">
                          <a:solidFill>
                            <a:schemeClr val="bg1"/>
                          </a:solidFill>
                          <a:latin typeface="+mn-lt"/>
                          <a:ea typeface="+mn-ea"/>
                          <a:cs typeface="+mn-cs"/>
                        </a:rPr>
                        <a:t>Strike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GB" dirty="0">
                        <a:solidFill>
                          <a:schemeClr val="bg1"/>
                        </a:solidFill>
                      </a:endParaRPr>
                    </a:p>
                  </a:txBody>
                  <a:tcPr anchor="ctr">
                    <a:solidFill>
                      <a:schemeClr val="tx1"/>
                    </a:solidFill>
                  </a:tcPr>
                </a:tc>
                <a:tc rowSpan="2">
                  <a:txBody>
                    <a:bodyPr/>
                    <a:lstStyle/>
                    <a:p>
                      <a:pPr marL="0" algn="ctr" defTabSz="914400" rtl="0" eaLnBrk="1" latinLnBrk="0" hangingPunct="1"/>
                      <a:r>
                        <a:rPr lang="en-GB" sz="1800" b="1" kern="1200" dirty="0">
                          <a:solidFill>
                            <a:schemeClr val="bg1"/>
                          </a:solidFill>
                          <a:latin typeface="+mn-lt"/>
                          <a:ea typeface="+mn-ea"/>
                          <a:cs typeface="+mn-cs"/>
                        </a:rPr>
                        <a:t>Moneyness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rowSpan="2">
                  <a:txBody>
                    <a:bodyPr/>
                    <a:lstStyle/>
                    <a:p>
                      <a:pPr algn="ctr"/>
                      <a:r>
                        <a:rPr lang="en-GB" dirty="0">
                          <a:solidFill>
                            <a:schemeClr val="bg1"/>
                          </a:solidFill>
                        </a:rPr>
                        <a:t>Delta </a:t>
                      </a:r>
                    </a:p>
                    <a:p>
                      <a:pPr algn="ctr"/>
                      <a:r>
                        <a:rPr lang="en-GB" dirty="0">
                          <a:solidFill>
                            <a:schemeClr val="bg1"/>
                          </a:solidFill>
                        </a:rPr>
                        <a:t>Surface</a:t>
                      </a:r>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82253554"/>
                  </a:ext>
                </a:extLst>
              </a:tr>
              <a:tr h="0">
                <a:tc gridSpan="2">
                  <a:txBody>
                    <a:bodyPr/>
                    <a:lstStyle/>
                    <a:p>
                      <a:pPr algn="ctr"/>
                      <a:endParaRPr lang="en-GB" dirty="0"/>
                    </a:p>
                  </a:txBody>
                  <a:tcPr anchor="ctr">
                    <a:lnR w="38100" cmpd="sng">
                      <a:noFill/>
                    </a:lnR>
                    <a:noFill/>
                  </a:tcPr>
                </a:tc>
                <a:tc hMerge="1">
                  <a:txBody>
                    <a:bodyPr/>
                    <a:lstStyle/>
                    <a:p>
                      <a:pPr algn="ctr"/>
                      <a:endParaRPr lang="en-GB" b="0" i="1" dirty="0"/>
                    </a:p>
                  </a:txBody>
                  <a:tcPr anchor="ctr"/>
                </a:tc>
                <a:tc vMerge="1">
                  <a:txBody>
                    <a:bodyPr/>
                    <a:lstStyle/>
                    <a:p>
                      <a:endParaRPr dirty="0"/>
                    </a:p>
                  </a:txBody>
                  <a:tcPr anchor="ctr">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Volatility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Premium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vMerge="1">
                  <a:txBody>
                    <a:bodyPr/>
                    <a:lstStyle/>
                    <a:p>
                      <a:pPr marL="0" algn="ctr" defTabSz="914400" rtl="0" eaLnBrk="1" latinLnBrk="0" hangingPunct="1"/>
                      <a:endParaRPr lang="en-GB" sz="1800" b="0" kern="1200" dirty="0">
                        <a:solidFill>
                          <a:schemeClr val="bg1"/>
                        </a:solidFill>
                        <a:latin typeface="+mn-lt"/>
                        <a:ea typeface="+mn-ea"/>
                        <a:cs typeface="+mn-cs"/>
                      </a:endParaRPr>
                    </a:p>
                  </a:txBody>
                  <a:tcPr anchor="ctr"/>
                </a:tc>
                <a:tc vMerge="1">
                  <a:txBody>
                    <a:bodyPr/>
                    <a:lstStyle/>
                    <a:p>
                      <a:endParaRPr dirty="0"/>
                    </a:p>
                  </a:txBody>
                  <a:tcPr anchor="ctr">
                    <a:solidFill>
                      <a:schemeClr val="tx1"/>
                    </a:solidFill>
                  </a:tcPr>
                </a:tc>
                <a:extLst>
                  <a:ext uri="{0D108BD9-81ED-4DB2-BD59-A6C34878D82A}">
                    <a16:rowId xmlns:a16="http://schemas.microsoft.com/office/drawing/2014/main" val="2645034671"/>
                  </a:ext>
                </a:extLst>
              </a:tr>
              <a:tr h="7458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1"/>
                          </a:solidFill>
                        </a:rPr>
                        <a:t>Interpolation </a:t>
                      </a:r>
                      <a:r>
                        <a:rPr lang="en-GB" b="0" i="1" dirty="0">
                          <a:solidFill>
                            <a:schemeClr val="bg1"/>
                          </a:solidFill>
                        </a:rPr>
                        <a:t>(on Time Axis)</a:t>
                      </a:r>
                    </a:p>
                  </a:txBody>
                  <a:tcPr anchor="ctr">
                    <a:solidFill>
                      <a:schemeClr val="accent5">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Linear, Cubic, LogLinear, LinearFlat </a:t>
                      </a:r>
                    </a:p>
                  </a:txBody>
                  <a:tcPr anchor="ctr">
                    <a:lnT w="38100" cmpd="sng">
                      <a:noFill/>
                    </a:lnT>
                  </a:tcPr>
                </a:tc>
                <a:tc gridSpan="4">
                  <a:txBody>
                    <a:bodyPr/>
                    <a:lstStyle/>
                    <a:p>
                      <a:pPr algn="ctr"/>
                      <a:r>
                        <a:rPr lang="en-GB" dirty="0"/>
                        <a:t>X</a:t>
                      </a:r>
                    </a:p>
                  </a:txBody>
                  <a:tcPr anchor="ctr"/>
                </a:tc>
                <a:tc hMerge="1">
                  <a:txBody>
                    <a:bodyPr/>
                    <a:lstStyle/>
                    <a:p>
                      <a:endParaRPr/>
                    </a:p>
                  </a:txBody>
                  <a:tcPr anchor="ctr"/>
                </a:tc>
                <a:tc hMerge="1">
                  <a:txBody>
                    <a:bodyPr/>
                    <a:lstStyle/>
                    <a:p>
                      <a:endParaRPr lang="en-GB"/>
                    </a:p>
                  </a:txBody>
                  <a:tcPr/>
                </a:tc>
                <a:tc hMerge="1">
                  <a:txBody>
                    <a:bodyPr/>
                    <a:lstStyle/>
                    <a:p>
                      <a:endParaRPr dirty="0"/>
                    </a:p>
                  </a:txBody>
                  <a:tcPr anchor="ctr"/>
                </a:tc>
                <a:extLst>
                  <a:ext uri="{0D108BD9-81ED-4DB2-BD59-A6C34878D82A}">
                    <a16:rowId xmlns:a16="http://schemas.microsoft.com/office/drawing/2014/main" val="3751752520"/>
                  </a:ext>
                </a:extLst>
              </a:tr>
              <a:tr h="432122">
                <a:tc rowSpan="2">
                  <a:txBody>
                    <a:bodyPr/>
                    <a:lstStyle/>
                    <a:p>
                      <a:pPr algn="ctr"/>
                      <a:r>
                        <a:rPr lang="en-GB" b="1" dirty="0">
                          <a:solidFill>
                            <a:schemeClr val="bg1"/>
                          </a:solidFill>
                        </a:rPr>
                        <a:t>Time Interpolation</a:t>
                      </a:r>
                    </a:p>
                  </a:txBody>
                  <a:tcPr anchor="ctr">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Linear</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1648728629"/>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Linear, Cubic</a:t>
                      </a:r>
                    </a:p>
                  </a:txBody>
                  <a:tcPr anchor="ctr">
                    <a:solidFill>
                      <a:schemeClr val="tx1">
                        <a:lumMod val="20000"/>
                        <a:lumOff val="80000"/>
                      </a:schemeClr>
                    </a:solidFill>
                  </a:tcPr>
                </a:tc>
                <a:tc hMerge="1">
                  <a:txBody>
                    <a:bodyPr/>
                    <a:lstStyle/>
                    <a:p>
                      <a:pPr marL="0" algn="ctr" defTabSz="914400" rtl="0" eaLnBrk="1" latinLnBrk="0" hangingPunct="1"/>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endParaRPr lang="en-GB"/>
                    </a:p>
                  </a:txBody>
                  <a:tcPr/>
                </a:tc>
                <a:tc hMerge="1">
                  <a:txBody>
                    <a:bodyPr/>
                    <a:lstStyle/>
                    <a:p>
                      <a:pPr marL="0" algn="ctr" defTabSz="914400" rtl="0" eaLnBrk="1" latinLnBrk="0" hangingPunct="1"/>
                      <a:endParaRPr lang="en-GB" sz="1800" kern="1200" dirty="0">
                        <a:solidFill>
                          <a:schemeClr val="dk1"/>
                        </a:solidFill>
                        <a:latin typeface="+mn-lt"/>
                        <a:ea typeface="+mn-ea"/>
                        <a:cs typeface="+mn-cs"/>
                      </a:endParaRPr>
                    </a:p>
                  </a:txBody>
                  <a:tcPr anchor="ctr">
                    <a:solidFill>
                      <a:schemeClr val="tx1">
                        <a:lumMod val="20000"/>
                        <a:lumOff val="80000"/>
                      </a:schemeClr>
                    </a:solidFill>
                  </a:tcPr>
                </a:tc>
                <a:extLst>
                  <a:ext uri="{0D108BD9-81ED-4DB2-BD59-A6C34878D82A}">
                    <a16:rowId xmlns:a16="http://schemas.microsoft.com/office/drawing/2014/main" val="331222106"/>
                  </a:ext>
                </a:extLst>
              </a:tr>
              <a:tr h="432122">
                <a:tc rowSpan="2">
                  <a:txBody>
                    <a:bodyPr/>
                    <a:lstStyle/>
                    <a:p>
                      <a:pPr algn="ctr"/>
                      <a:r>
                        <a:rPr lang="en-GB" b="1" dirty="0">
                          <a:solidFill>
                            <a:schemeClr val="bg1"/>
                          </a:solidFill>
                        </a:rPr>
                        <a:t>Strike Interpolation</a:t>
                      </a:r>
                    </a:p>
                  </a:txBody>
                  <a:tcPr anchor="ctr">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lnB w="12700" cap="flat" cmpd="sng" algn="ctr">
                      <a:solidFill>
                        <a:schemeClr val="tx1"/>
                      </a:solidFill>
                      <a:prstDash val="solid"/>
                      <a:round/>
                      <a:headEnd type="none" w="med" len="med"/>
                      <a:tailEnd type="none" w="med" len="med"/>
                    </a:lnB>
                  </a:tcPr>
                </a:tc>
                <a:tc gridSpan="4">
                  <a:txBody>
                    <a:bodyPr/>
                    <a:lstStyle/>
                    <a:p>
                      <a:pPr algn="ctr"/>
                      <a:r>
                        <a:rPr lang="en-GB" dirty="0"/>
                        <a:t>Linear</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318577881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lnB w="12700" cap="flat" cmpd="sng" algn="ctr">
                      <a:solidFill>
                        <a:schemeClr val="bg1"/>
                      </a:solidFill>
                      <a:prstDash val="solid"/>
                      <a:round/>
                      <a:headEnd type="none" w="med" len="med"/>
                      <a:tailEnd type="none" w="med" len="med"/>
                    </a:lnB>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Linear, Cubic</a:t>
                      </a:r>
                    </a:p>
                  </a:txBody>
                  <a:tcPr anchor="ctr">
                    <a:lnB w="12700" cap="flat" cmpd="sng" algn="ctr">
                      <a:solidFill>
                        <a:schemeClr val="tx1"/>
                      </a:solidFill>
                      <a:prstDash val="solid"/>
                      <a:round/>
                      <a:headEnd type="none" w="med" len="med"/>
                      <a:tailEnd type="none" w="med" len="med"/>
                    </a:lnB>
                  </a:tcP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2396014294"/>
                  </a:ext>
                </a:extLst>
              </a:tr>
              <a:tr h="432122">
                <a:tc gridSpan="2">
                  <a:txBody>
                    <a:bodyPr/>
                    <a:lstStyle/>
                    <a:p>
                      <a:pPr algn="ctr"/>
                      <a:r>
                        <a:rPr lang="en-GB" b="1" i="1" dirty="0">
                          <a:solidFill>
                            <a:schemeClr val="bg1"/>
                          </a:solidFill>
                        </a:rPr>
                        <a:t>Extrapolation </a:t>
                      </a:r>
                      <a:r>
                        <a:rPr lang="en-GB" b="0" i="1" dirty="0">
                          <a:solidFill>
                            <a:schemeClr val="bg1"/>
                          </a:solidFill>
                        </a:rPr>
                        <a:t>(on Both Axis)</a:t>
                      </a:r>
                    </a:p>
                  </a:txBody>
                  <a:tcPr anchor="ctr">
                    <a:lnT w="12700" cap="flat" cmpd="sng" algn="ctr">
                      <a:solidFill>
                        <a:schemeClr val="bg1"/>
                      </a:solidFill>
                      <a:prstDash val="solid"/>
                      <a:round/>
                      <a:headEnd type="none" w="med" len="med"/>
                      <a:tailEnd type="none" w="med" len="med"/>
                    </a:lnT>
                    <a:solidFill>
                      <a:schemeClr val="accent2">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None, Flat</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gridSpan="4">
                  <a:txBody>
                    <a:bodyPr/>
                    <a:lstStyle/>
                    <a:p>
                      <a:pPr algn="ctr"/>
                      <a:r>
                        <a:rPr lang="en-GB" dirty="0"/>
                        <a:t>True, False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1166506720"/>
                  </a:ext>
                </a:extLst>
              </a:tr>
              <a:tr h="432122">
                <a:tc rowSpan="2">
                  <a:txBody>
                    <a:bodyPr/>
                    <a:lstStyle/>
                    <a:p>
                      <a:pPr algn="ctr"/>
                      <a:r>
                        <a:rPr lang="en-GB" b="1" dirty="0">
                          <a:solidFill>
                            <a:schemeClr val="bg1"/>
                          </a:solidFill>
                        </a:rPr>
                        <a:t>Time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 Linear, UseInterpolator</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179785494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a:t>
                      </a:r>
                    </a:p>
                  </a:txBody>
                  <a:tcPr anchor="ctr"/>
                </a:tc>
                <a:tc hMerge="1">
                  <a:txBody>
                    <a:bodyPr/>
                    <a:lstStyle/>
                    <a:p>
                      <a:pPr algn="ctr"/>
                      <a:endParaRPr lang="en-GB" dirty="0"/>
                    </a:p>
                  </a:txBody>
                  <a:tcPr anchor="ctr"/>
                </a:tc>
                <a:tc hMerge="1">
                  <a:txBody>
                    <a:bodyPr/>
                    <a:lstStyle/>
                    <a:p>
                      <a:endParaRPr lang="en-GB"/>
                    </a:p>
                  </a:txBody>
                  <a:tcPr/>
                </a:tc>
                <a:tc hMerge="1">
                  <a:txBody>
                    <a:bodyPr/>
                    <a:lstStyle/>
                    <a:p>
                      <a:pPr algn="ctr"/>
                      <a:endParaRPr lang="en-GB" dirty="0"/>
                    </a:p>
                  </a:txBody>
                  <a:tcPr anchor="ctr"/>
                </a:tc>
                <a:extLst>
                  <a:ext uri="{0D108BD9-81ED-4DB2-BD59-A6C34878D82A}">
                    <a16:rowId xmlns:a16="http://schemas.microsoft.com/office/drawing/2014/main" val="1536959020"/>
                  </a:ext>
                </a:extLst>
              </a:tr>
              <a:tr h="432122">
                <a:tc rowSpan="2">
                  <a:txBody>
                    <a:bodyPr/>
                    <a:lstStyle/>
                    <a:p>
                      <a:pPr algn="ctr"/>
                      <a:r>
                        <a:rPr lang="en-GB" b="1" dirty="0">
                          <a:solidFill>
                            <a:schemeClr val="bg1"/>
                          </a:solidFill>
                        </a:rPr>
                        <a:t>Strike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Flat, Linear, UseInterpolator</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98822133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solidFill>
                      <a:schemeClr val="tx1">
                        <a:lumMod val="20000"/>
                        <a:lumOff val="80000"/>
                      </a:schemeClr>
                    </a:solidFill>
                  </a:tcPr>
                </a:tc>
                <a:tc gridSpan="4">
                  <a:txBody>
                    <a:bodyPr/>
                    <a:lstStyle/>
                    <a:p>
                      <a:pPr algn="ctr"/>
                      <a:r>
                        <a:rPr lang="en-GB" dirty="0"/>
                        <a:t>Flat</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pPr algn="ctr"/>
                      <a:endParaRPr lang="en-GB" dirty="0"/>
                    </a:p>
                  </a:txBody>
                  <a:tcPr anchor="ctr">
                    <a:solidFill>
                      <a:schemeClr val="tx1">
                        <a:lumMod val="20000"/>
                        <a:lumOff val="80000"/>
                      </a:schemeClr>
                    </a:solidFill>
                  </a:tcPr>
                </a:tc>
                <a:extLst>
                  <a:ext uri="{0D108BD9-81ED-4DB2-BD59-A6C34878D82A}">
                    <a16:rowId xmlns:a16="http://schemas.microsoft.com/office/drawing/2014/main" val="2533535772"/>
                  </a:ext>
                </a:extLst>
              </a:tr>
            </a:tbl>
          </a:graphicData>
        </a:graphic>
      </p:graphicFrame>
      <p:sp>
        <p:nvSpPr>
          <p:cNvPr id="4" name="TextBox 3">
            <a:extLst>
              <a:ext uri="{FF2B5EF4-FFF2-40B4-BE49-F238E27FC236}">
                <a16:creationId xmlns:a16="http://schemas.microsoft.com/office/drawing/2014/main" id="{D575BEAF-99AF-FE89-2CCA-12A3B365C75D}"/>
              </a:ext>
            </a:extLst>
          </p:cNvPr>
          <p:cNvSpPr txBox="1"/>
          <p:nvPr/>
        </p:nvSpPr>
        <p:spPr>
          <a:xfrm>
            <a:off x="700335" y="966865"/>
            <a:ext cx="3033485" cy="646331"/>
          </a:xfrm>
          <a:prstGeom prst="rect">
            <a:avLst/>
          </a:prstGeom>
          <a:noFill/>
        </p:spPr>
        <p:txBody>
          <a:bodyPr wrap="square" rtlCol="0">
            <a:spAutoFit/>
          </a:bodyPr>
          <a:lstStyle/>
          <a:p>
            <a:pPr algn="ctr"/>
            <a:r>
              <a:rPr lang="en-GB" dirty="0">
                <a:solidFill>
                  <a:srgbClr val="C00000"/>
                </a:solidFill>
                <a:highlight>
                  <a:srgbClr val="FFFF00"/>
                </a:highlight>
              </a:rPr>
              <a:t>IN REVIEW - FROM DOCUMENTATION</a:t>
            </a:r>
          </a:p>
        </p:txBody>
      </p:sp>
    </p:spTree>
    <p:extLst>
      <p:ext uri="{BB962C8B-B14F-4D97-AF65-F5344CB8AC3E}">
        <p14:creationId xmlns:p14="http://schemas.microsoft.com/office/powerpoint/2010/main" val="234134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CABE8-7825-E687-0CCF-CCE56D5EDC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F70040-FF50-4CD5-4558-FCABAA3CF964}"/>
              </a:ext>
            </a:extLst>
          </p:cNvPr>
          <p:cNvSpPr>
            <a:spLocks noGrp="1"/>
          </p:cNvSpPr>
          <p:nvPr>
            <p:ph type="ctrTitle"/>
          </p:nvPr>
        </p:nvSpPr>
        <p:spPr/>
        <p:txBody>
          <a:bodyPr/>
          <a:lstStyle/>
          <a:p>
            <a:r>
              <a:rPr lang="en-GB" dirty="0"/>
              <a:t>Equity Volatility Interpolation/Extrapolation</a:t>
            </a:r>
          </a:p>
        </p:txBody>
      </p:sp>
      <p:sp>
        <p:nvSpPr>
          <p:cNvPr id="6" name="Text Placeholder 5">
            <a:extLst>
              <a:ext uri="{FF2B5EF4-FFF2-40B4-BE49-F238E27FC236}">
                <a16:creationId xmlns:a16="http://schemas.microsoft.com/office/drawing/2014/main" id="{1A56CEFA-2651-CC18-90DD-9FEE6BC51A6F}"/>
              </a:ext>
            </a:extLst>
          </p:cNvPr>
          <p:cNvSpPr>
            <a:spLocks noGrp="1"/>
          </p:cNvSpPr>
          <p:nvPr>
            <p:ph type="body" sz="quarter" idx="10"/>
          </p:nvPr>
        </p:nvSpPr>
        <p:spPr/>
        <p:txBody>
          <a:bodyPr/>
          <a:lstStyle/>
          <a:p>
            <a:r>
              <a:rPr lang="en-US" sz="1400" dirty="0"/>
              <a:t>European Equity Option - Calibration &amp; Pricing</a:t>
            </a:r>
            <a:endParaRPr lang="en-GB" dirty="0"/>
          </a:p>
        </p:txBody>
      </p:sp>
      <p:graphicFrame>
        <p:nvGraphicFramePr>
          <p:cNvPr id="3" name="Table 2">
            <a:extLst>
              <a:ext uri="{FF2B5EF4-FFF2-40B4-BE49-F238E27FC236}">
                <a16:creationId xmlns:a16="http://schemas.microsoft.com/office/drawing/2014/main" id="{BAD80632-105B-8B3E-A4C7-27B82D1F1920}"/>
              </a:ext>
            </a:extLst>
          </p:cNvPr>
          <p:cNvGraphicFramePr>
            <a:graphicFrameLocks noGrp="1"/>
          </p:cNvGraphicFramePr>
          <p:nvPr>
            <p:extLst>
              <p:ext uri="{D42A27DB-BD31-4B8C-83A1-F6EECF244321}">
                <p14:modId xmlns:p14="http://schemas.microsoft.com/office/powerpoint/2010/main" val="1655894568"/>
              </p:ext>
            </p:extLst>
          </p:nvPr>
        </p:nvGraphicFramePr>
        <p:xfrm>
          <a:off x="195572" y="310297"/>
          <a:ext cx="11546485" cy="6547703"/>
        </p:xfrm>
        <a:graphic>
          <a:graphicData uri="http://schemas.openxmlformats.org/drawingml/2006/table">
            <a:tbl>
              <a:tblPr firstRow="1">
                <a:tableStyleId>{7DF18680-E054-41AD-8BC1-D1AEF772440D}</a:tableStyleId>
              </a:tblPr>
              <a:tblGrid>
                <a:gridCol w="1554179">
                  <a:extLst>
                    <a:ext uri="{9D8B030D-6E8A-4147-A177-3AD203B41FA5}">
                      <a16:colId xmlns:a16="http://schemas.microsoft.com/office/drawing/2014/main" val="1684951682"/>
                    </a:ext>
                  </a:extLst>
                </a:gridCol>
                <a:gridCol w="1554179">
                  <a:extLst>
                    <a:ext uri="{9D8B030D-6E8A-4147-A177-3AD203B41FA5}">
                      <a16:colId xmlns:a16="http://schemas.microsoft.com/office/drawing/2014/main" val="526569583"/>
                    </a:ext>
                  </a:extLst>
                </a:gridCol>
                <a:gridCol w="2116739">
                  <a:extLst>
                    <a:ext uri="{9D8B030D-6E8A-4147-A177-3AD203B41FA5}">
                      <a16:colId xmlns:a16="http://schemas.microsoft.com/office/drawing/2014/main" val="1279366574"/>
                    </a:ext>
                  </a:extLst>
                </a:gridCol>
                <a:gridCol w="1270805">
                  <a:extLst>
                    <a:ext uri="{9D8B030D-6E8A-4147-A177-3AD203B41FA5}">
                      <a16:colId xmlns:a16="http://schemas.microsoft.com/office/drawing/2014/main" val="1879195479"/>
                    </a:ext>
                  </a:extLst>
                </a:gridCol>
                <a:gridCol w="1302026">
                  <a:extLst>
                    <a:ext uri="{9D8B030D-6E8A-4147-A177-3AD203B41FA5}">
                      <a16:colId xmlns:a16="http://schemas.microsoft.com/office/drawing/2014/main" val="2636561074"/>
                    </a:ext>
                  </a:extLst>
                </a:gridCol>
                <a:gridCol w="1480931">
                  <a:extLst>
                    <a:ext uri="{9D8B030D-6E8A-4147-A177-3AD203B41FA5}">
                      <a16:colId xmlns:a16="http://schemas.microsoft.com/office/drawing/2014/main" val="1755951988"/>
                    </a:ext>
                  </a:extLst>
                </a:gridCol>
                <a:gridCol w="2267626">
                  <a:extLst>
                    <a:ext uri="{9D8B030D-6E8A-4147-A177-3AD203B41FA5}">
                      <a16:colId xmlns:a16="http://schemas.microsoft.com/office/drawing/2014/main" val="2198404112"/>
                    </a:ext>
                  </a:extLst>
                </a:gridCol>
              </a:tblGrid>
              <a:tr h="480251">
                <a:tc gridSpan="2">
                  <a:txBody>
                    <a:bodyPr/>
                    <a:lstStyle/>
                    <a:p>
                      <a:pPr algn="ctr"/>
                      <a:endParaRPr lang="en-GB" dirty="0"/>
                    </a:p>
                  </a:txBody>
                  <a:tcPr anchor="ctr">
                    <a:lnR w="12700" cap="flat" cmpd="sng" algn="ctr">
                      <a:noFill/>
                      <a:prstDash val="solid"/>
                      <a:round/>
                      <a:headEnd type="none" w="med" len="med"/>
                      <a:tailEnd type="none" w="med" len="med"/>
                    </a:lnR>
                    <a:noFill/>
                  </a:tcPr>
                </a:tc>
                <a:tc hMerge="1">
                  <a:txBody>
                    <a:bodyPr/>
                    <a:lstStyle/>
                    <a:p>
                      <a:endParaRPr lang="en-GB"/>
                    </a:p>
                  </a:txBody>
                  <a:tcPr/>
                </a:tc>
                <a:tc rowSpan="2">
                  <a:txBody>
                    <a:bodyPr/>
                    <a:lstStyle/>
                    <a:p>
                      <a:pPr marL="0" algn="ctr" defTabSz="914400" rtl="0" eaLnBrk="1" latinLnBrk="0" hangingPunct="1"/>
                      <a:r>
                        <a:rPr lang="en-GB" sz="1800" b="1" kern="1200" dirty="0">
                          <a:solidFill>
                            <a:schemeClr val="bg1"/>
                          </a:solidFill>
                          <a:latin typeface="+mn-lt"/>
                          <a:ea typeface="+mn-ea"/>
                          <a:cs typeface="+mn-cs"/>
                        </a:rPr>
                        <a:t>Curve </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gridSpan="2">
                  <a:txBody>
                    <a:bodyPr/>
                    <a:lstStyle/>
                    <a:p>
                      <a:pPr marL="0" algn="ctr" defTabSz="914400" rtl="0" eaLnBrk="1" latinLnBrk="0" hangingPunct="1"/>
                      <a:r>
                        <a:rPr lang="en-GB" sz="1800" b="1" kern="1200" dirty="0">
                          <a:solidFill>
                            <a:schemeClr val="bg1"/>
                          </a:solidFill>
                          <a:latin typeface="+mn-lt"/>
                          <a:ea typeface="+mn-ea"/>
                          <a:cs typeface="+mn-cs"/>
                        </a:rPr>
                        <a:t>Strike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GB" dirty="0">
                        <a:solidFill>
                          <a:schemeClr val="bg1"/>
                        </a:solidFill>
                      </a:endParaRPr>
                    </a:p>
                  </a:txBody>
                  <a:tcPr anchor="ctr">
                    <a:solidFill>
                      <a:schemeClr val="tx1"/>
                    </a:solidFill>
                  </a:tcPr>
                </a:tc>
                <a:tc rowSpan="2">
                  <a:txBody>
                    <a:bodyPr/>
                    <a:lstStyle/>
                    <a:p>
                      <a:pPr marL="0" algn="ctr" defTabSz="914400" rtl="0" eaLnBrk="1" latinLnBrk="0" hangingPunct="1"/>
                      <a:r>
                        <a:rPr lang="en-GB" sz="1800" b="1" kern="1200" dirty="0">
                          <a:solidFill>
                            <a:schemeClr val="bg1"/>
                          </a:solidFill>
                          <a:latin typeface="+mn-lt"/>
                          <a:ea typeface="+mn-ea"/>
                          <a:cs typeface="+mn-cs"/>
                        </a:rPr>
                        <a:t>Moneyness 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rowSpan="2">
                  <a:txBody>
                    <a:bodyPr/>
                    <a:lstStyle/>
                    <a:p>
                      <a:pPr marL="0" algn="ctr" defTabSz="914400" rtl="0" eaLnBrk="1" latinLnBrk="0" hangingPunct="1"/>
                      <a:r>
                        <a:rPr lang="en-GB" sz="1800" b="1" kern="1200" dirty="0">
                          <a:solidFill>
                            <a:schemeClr val="bg1"/>
                          </a:solidFill>
                          <a:latin typeface="+mn-lt"/>
                          <a:ea typeface="+mn-ea"/>
                          <a:cs typeface="+mn-cs"/>
                        </a:rPr>
                        <a:t>Delta </a:t>
                      </a:r>
                    </a:p>
                    <a:p>
                      <a:pPr marL="0" algn="ctr" defTabSz="914400" rtl="0" eaLnBrk="1" latinLnBrk="0" hangingPunct="1"/>
                      <a:r>
                        <a:rPr lang="en-GB" sz="1800" b="1" kern="1200" dirty="0">
                          <a:solidFill>
                            <a:schemeClr val="bg1"/>
                          </a:solidFill>
                          <a:latin typeface="+mn-lt"/>
                          <a:ea typeface="+mn-ea"/>
                          <a:cs typeface="+mn-cs"/>
                        </a:rPr>
                        <a:t>Surface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154723838"/>
                  </a:ext>
                </a:extLst>
              </a:tr>
              <a:tr h="347063">
                <a:tc gridSpan="2">
                  <a:txBody>
                    <a:bodyPr/>
                    <a:lstStyle/>
                    <a:p>
                      <a:pPr algn="ctr"/>
                      <a:endParaRPr lang="en-GB" dirty="0"/>
                    </a:p>
                  </a:txBody>
                  <a:tcPr anchor="ctr">
                    <a:lnR w="12700" cap="flat" cmpd="sng" algn="ctr">
                      <a:noFill/>
                      <a:prstDash val="solid"/>
                      <a:round/>
                      <a:headEnd type="none" w="med" len="med"/>
                      <a:tailEnd type="none" w="med" len="med"/>
                    </a:lnR>
                    <a:noFill/>
                  </a:tcPr>
                </a:tc>
                <a:tc hMerge="1">
                  <a:txBody>
                    <a:bodyPr/>
                    <a:lstStyle/>
                    <a:p>
                      <a:pPr algn="ctr"/>
                      <a:endParaRPr lang="en-GB" b="0" i="1" dirty="0"/>
                    </a:p>
                  </a:txBody>
                  <a:tcPr anchor="ctr"/>
                </a:tc>
                <a:tc vMerge="1">
                  <a:txBody>
                    <a:bodyPr/>
                    <a:lstStyle/>
                    <a:p>
                      <a:endParaRPr dirty="0"/>
                    </a:p>
                  </a:txBody>
                  <a:tcPr anchor="ctr">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Volatility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latinLnBrk="0" hangingPunct="1"/>
                      <a:r>
                        <a:rPr lang="en-GB" sz="1800" b="0" kern="1200" dirty="0">
                          <a:solidFill>
                            <a:schemeClr val="bg1"/>
                          </a:solidFill>
                          <a:latin typeface="+mn-lt"/>
                          <a:ea typeface="+mn-ea"/>
                          <a:cs typeface="+mn-cs"/>
                        </a:rPr>
                        <a:t>Premium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pPr marL="0" algn="ctr" defTabSz="914400" rtl="0" eaLnBrk="1" latinLnBrk="0" hangingPunct="1"/>
                      <a:endParaRPr lang="en-GB" sz="1800" b="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GB"/>
                    </a:p>
                  </a:txBody>
                  <a:tcPr/>
                </a:tc>
                <a:extLst>
                  <a:ext uri="{0D108BD9-81ED-4DB2-BD59-A6C34878D82A}">
                    <a16:rowId xmlns:a16="http://schemas.microsoft.com/office/drawing/2014/main" val="2645034671"/>
                  </a:ext>
                </a:extLst>
              </a:tr>
              <a:tr h="7458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1"/>
                          </a:solidFill>
                        </a:rPr>
                        <a:t>Interpolation </a:t>
                      </a:r>
                      <a:r>
                        <a:rPr lang="en-GB" b="0" i="1" dirty="0">
                          <a:solidFill>
                            <a:schemeClr val="bg1"/>
                          </a:solidFill>
                        </a:rPr>
                        <a:t>(on Time Axis)</a:t>
                      </a:r>
                    </a:p>
                  </a:txBody>
                  <a:tcPr anchor="ctr">
                    <a:solidFill>
                      <a:schemeClr val="accent5">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Linear, Cubic, LogLinear, LinearFlat (Variance)</a:t>
                      </a:r>
                    </a:p>
                  </a:txBody>
                  <a:tcPr anchor="ctr">
                    <a:lnT w="12700" cap="flat" cmpd="sng" algn="ctr">
                      <a:solidFill>
                        <a:schemeClr val="bg1"/>
                      </a:solidFill>
                      <a:prstDash val="solid"/>
                      <a:round/>
                      <a:headEnd type="none" w="med" len="med"/>
                      <a:tailEnd type="none" w="med" len="med"/>
                    </a:lnT>
                  </a:tcPr>
                </a:tc>
                <a:tc gridSpan="4">
                  <a:txBody>
                    <a:bodyPr/>
                    <a:lstStyle/>
                    <a:p>
                      <a:pPr algn="ctr"/>
                      <a:r>
                        <a:rPr lang="en-GB" dirty="0"/>
                        <a:t>X</a:t>
                      </a:r>
                    </a:p>
                  </a:txBody>
                  <a:tcPr anchor="ctr">
                    <a:lnT w="12700" cap="flat" cmpd="sng" algn="ctr">
                      <a:solidFill>
                        <a:schemeClr val="bg1"/>
                      </a:solidFill>
                      <a:prstDash val="solid"/>
                      <a:round/>
                      <a:headEnd type="none" w="med" len="med"/>
                      <a:tailEnd type="none" w="med" len="med"/>
                    </a:lnT>
                  </a:tcPr>
                </a:tc>
                <a:tc hMerge="1">
                  <a:txBody>
                    <a:bodyPr/>
                    <a:lstStyle/>
                    <a:p>
                      <a:endParaRPr/>
                    </a:p>
                  </a:txBody>
                  <a:tcPr anchor="ctr">
                    <a:lnT w="12700" cap="flat" cmpd="sng" algn="ctr">
                      <a:solidFill>
                        <a:schemeClr val="bg1"/>
                      </a:solidFill>
                      <a:prstDash val="solid"/>
                      <a:round/>
                      <a:headEnd type="none" w="med" len="med"/>
                      <a:tailEnd type="none" w="med" len="med"/>
                    </a:lnT>
                  </a:tcPr>
                </a:tc>
                <a:tc hMerge="1">
                  <a:txBody>
                    <a:bodyPr/>
                    <a:lstStyle/>
                    <a:p>
                      <a:endParaRPr lang="en-GB"/>
                    </a:p>
                  </a:txBody>
                  <a:tcPr/>
                </a:tc>
                <a:tc hMerge="1">
                  <a:txBody>
                    <a:bodyPr/>
                    <a:lstStyle/>
                    <a:p>
                      <a:endParaRPr lang="en-GB"/>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51752520"/>
                  </a:ext>
                </a:extLst>
              </a:tr>
              <a:tr h="432122">
                <a:tc rowSpan="2">
                  <a:txBody>
                    <a:bodyPr/>
                    <a:lstStyle/>
                    <a:p>
                      <a:pPr algn="ctr"/>
                      <a:r>
                        <a:rPr lang="en-GB" b="1" dirty="0">
                          <a:solidFill>
                            <a:schemeClr val="bg1"/>
                          </a:solidFill>
                        </a:rPr>
                        <a:t>Time Interpolation</a:t>
                      </a:r>
                    </a:p>
                  </a:txBody>
                  <a:tcPr anchor="ctr">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solidFill>
                      <a:schemeClr val="tx1">
                        <a:lumMod val="20000"/>
                        <a:lumOff val="80000"/>
                      </a:schemeClr>
                    </a:solidFill>
                  </a:tcPr>
                </a:tc>
                <a:tc gridSpan="4">
                  <a:txBody>
                    <a:bodyPr/>
                    <a:lstStyle/>
                    <a:p>
                      <a:pPr algn="ctr"/>
                      <a:r>
                        <a:rPr lang="en-GB" dirty="0"/>
                        <a:t>Linear (Variance)</a:t>
                      </a:r>
                    </a:p>
                  </a:txBody>
                  <a:tcPr anchor="ctr">
                    <a:solidFill>
                      <a:schemeClr val="tx1">
                        <a:lumMod val="20000"/>
                        <a:lumOff val="80000"/>
                      </a:schemeClr>
                    </a:solidFill>
                  </a:tcPr>
                </a:tc>
                <a:tc hMerge="1">
                  <a:txBody>
                    <a:bodyPr/>
                    <a:lstStyle/>
                    <a:p>
                      <a:pPr algn="ctr"/>
                      <a:endParaRPr lang="en-GB" dirty="0"/>
                    </a:p>
                  </a:txBody>
                  <a:tcPr anchor="ctr">
                    <a:solidFill>
                      <a:schemeClr val="tx1">
                        <a:lumMod val="20000"/>
                        <a:lumOff val="8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648728629"/>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6">
                        <a:lumMod val="75000"/>
                      </a:schemeClr>
                    </a:solidFill>
                  </a:tcPr>
                </a:tc>
                <a:tc vMerge="1">
                  <a:txBody>
                    <a:bodyPr/>
                    <a:lstStyle/>
                    <a:p>
                      <a:pPr algn="ctr"/>
                      <a:endParaRPr lang="en-GB"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Linear </a:t>
                      </a:r>
                      <a:r>
                        <a:rPr lang="en-GB" dirty="0"/>
                        <a:t>(Variance)</a:t>
                      </a:r>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dk1"/>
                        </a:solidFill>
                        <a:latin typeface="+mn-lt"/>
                        <a:ea typeface="+mn-ea"/>
                        <a:cs typeface="+mn-cs"/>
                      </a:endParaRPr>
                    </a:p>
                  </a:txBody>
                  <a:tcPr anchor="ctr">
                    <a:solidFill>
                      <a:schemeClr val="tx1">
                        <a:lumMod val="20000"/>
                        <a:lumOff val="8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1222106"/>
                  </a:ext>
                </a:extLst>
              </a:tr>
              <a:tr h="432122">
                <a:tc rowSpan="2">
                  <a:txBody>
                    <a:bodyPr/>
                    <a:lstStyle/>
                    <a:p>
                      <a:pPr algn="ctr"/>
                      <a:r>
                        <a:rPr lang="en-GB" b="1" dirty="0">
                          <a:solidFill>
                            <a:schemeClr val="bg1"/>
                          </a:solidFill>
                        </a:rPr>
                        <a:t>Strike Interpolation</a:t>
                      </a:r>
                    </a:p>
                  </a:txBody>
                  <a:tcPr anchor="ctr">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6">
                        <a:lumMod val="75000"/>
                      </a:schemeClr>
                    </a:solidFill>
                  </a:tcPr>
                </a:tc>
                <a:tc rowSpan="2">
                  <a:txBody>
                    <a:bodyPr/>
                    <a:lstStyle/>
                    <a:p>
                      <a:pPr algn="ctr"/>
                      <a:r>
                        <a:rPr lang="en-GB" dirty="0"/>
                        <a:t>X</a:t>
                      </a:r>
                    </a:p>
                  </a:txBody>
                  <a:tcPr anchor="ctr">
                    <a:lnB w="12700" cap="flat" cmpd="sng" algn="ctr">
                      <a:solidFill>
                        <a:schemeClr val="tx1"/>
                      </a:solidFill>
                      <a:prstDash val="solid"/>
                      <a:round/>
                      <a:headEnd type="none" w="med" len="med"/>
                      <a:tailEnd type="none" w="med" len="med"/>
                    </a:lnB>
                  </a:tcPr>
                </a:tc>
                <a:tc gridSpan="3">
                  <a:txBody>
                    <a:bodyPr/>
                    <a:lstStyle/>
                    <a:p>
                      <a:pPr algn="ctr"/>
                      <a:r>
                        <a:rPr lang="en-GB" dirty="0"/>
                        <a:t>Linear (Variance)</a:t>
                      </a:r>
                    </a:p>
                  </a:txBody>
                  <a:tcPr anchor="ctr"/>
                </a:tc>
                <a:tc hMerge="1">
                  <a:txBody>
                    <a:bodyPr/>
                    <a:lstStyle/>
                    <a:p>
                      <a:pPr algn="ctr"/>
                      <a:endParaRPr lang="en-GB" dirty="0"/>
                    </a:p>
                  </a:txBody>
                  <a:tcPr anchor="ctr"/>
                </a:tc>
                <a:tc hMerge="1">
                  <a:txBody>
                    <a:bodyPr/>
                    <a:lstStyle/>
                    <a:p>
                      <a:endParaRPr lang="en-GB"/>
                    </a:p>
                  </a:txBody>
                  <a:tcPr/>
                </a:tc>
                <a:tc>
                  <a:txBody>
                    <a:bodyPr/>
                    <a:lstStyle/>
                    <a:p>
                      <a:pPr algn="ctr"/>
                      <a:r>
                        <a:rPr lang="en-GB"/>
                        <a:t>X</a:t>
                      </a:r>
                      <a:endParaRPr lang="en-GB" dirty="0"/>
                    </a:p>
                  </a:txBody>
                  <a:tcPr anchor="ctr"/>
                </a:tc>
                <a:extLst>
                  <a:ext uri="{0D108BD9-81ED-4DB2-BD59-A6C34878D82A}">
                    <a16:rowId xmlns:a16="http://schemas.microsoft.com/office/drawing/2014/main" val="318577881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lnB w="12700" cap="flat" cmpd="sng" algn="ctr">
                      <a:solidFill>
                        <a:schemeClr val="bg1"/>
                      </a:solidFill>
                      <a:prstDash val="solid"/>
                      <a:round/>
                      <a:headEnd type="none" w="med" len="med"/>
                      <a:tailEnd type="none" w="med" len="med"/>
                    </a:lnB>
                    <a:solidFill>
                      <a:schemeClr val="accent6">
                        <a:lumMod val="75000"/>
                      </a:schemeClr>
                    </a:solidFill>
                  </a:tcPr>
                </a:tc>
                <a:tc vMerge="1">
                  <a:txBody>
                    <a:bodyPr/>
                    <a:lstStyle/>
                    <a:p>
                      <a:pPr algn="ctr"/>
                      <a:endParaRPr lang="en-GB" dirty="0"/>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Linear (Variance)</a:t>
                      </a:r>
                    </a:p>
                  </a:txBody>
                  <a:tcPr anchor="ctr">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lnB w="12700" cap="flat" cmpd="sng" algn="ctr">
                      <a:solidFill>
                        <a:schemeClr val="tx1"/>
                      </a:solidFill>
                      <a:prstDash val="solid"/>
                      <a:round/>
                      <a:headEnd type="none" w="med" len="med"/>
                      <a:tailEnd type="none" w="med" len="med"/>
                    </a:lnB>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Linear, Natural Cubic, Financial Cubic, Cubic Spline (Volatility)</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6014294"/>
                  </a:ext>
                </a:extLst>
              </a:tr>
              <a:tr h="432122">
                <a:tc gridSpan="2">
                  <a:txBody>
                    <a:bodyPr/>
                    <a:lstStyle/>
                    <a:p>
                      <a:pPr algn="ctr"/>
                      <a:r>
                        <a:rPr lang="en-GB" b="1" i="1" dirty="0">
                          <a:solidFill>
                            <a:schemeClr val="bg1"/>
                          </a:solidFill>
                        </a:rPr>
                        <a:t>Extrapolation </a:t>
                      </a:r>
                      <a:r>
                        <a:rPr lang="en-GB" b="0" i="1" dirty="0">
                          <a:solidFill>
                            <a:schemeClr val="bg1"/>
                          </a:solidFill>
                        </a:rPr>
                        <a:t>(on Both Axis)</a:t>
                      </a:r>
                    </a:p>
                  </a:txBody>
                  <a:tcPr anchor="ctr">
                    <a:lnT w="12700" cap="flat" cmpd="sng" algn="ctr">
                      <a:solidFill>
                        <a:schemeClr val="bg1"/>
                      </a:solidFill>
                      <a:prstDash val="solid"/>
                      <a:round/>
                      <a:headEnd type="none" w="med" len="med"/>
                      <a:tailEnd type="none" w="med" len="med"/>
                    </a:lnT>
                    <a:solidFill>
                      <a:schemeClr val="accent2">
                        <a:lumMod val="75000"/>
                      </a:schemeClr>
                    </a:solidFill>
                  </a:tcPr>
                </a:tc>
                <a:tc hMerge="1">
                  <a:txBody>
                    <a:bodyPr/>
                    <a:lstStyle/>
                    <a:p>
                      <a:pPr marL="0" algn="ctr" defTabSz="914400" rtl="0" eaLnBrk="1" latinLnBrk="0" hangingPunct="1"/>
                      <a:endParaRPr lang="en-GB" sz="1800" b="0" kern="1200" dirty="0">
                        <a:solidFill>
                          <a:schemeClr val="lt1"/>
                        </a:solidFill>
                        <a:latin typeface="+mn-lt"/>
                        <a:ea typeface="+mn-ea"/>
                        <a:cs typeface="+mn-cs"/>
                      </a:endParaRPr>
                    </a:p>
                  </a:txBody>
                  <a:tcPr anchor="ctr">
                    <a:solidFill>
                      <a:schemeClr val="accent5"/>
                    </a:solidFill>
                  </a:tcPr>
                </a:tc>
                <a:tc>
                  <a:txBody>
                    <a:bodyPr/>
                    <a:lstStyle/>
                    <a:p>
                      <a:pPr algn="ctr"/>
                      <a:r>
                        <a:rPr lang="en-GB" dirty="0"/>
                        <a:t>None, Flat (Variance)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gridSpan="4">
                  <a:txBody>
                    <a:bodyPr/>
                    <a:lstStyle/>
                    <a:p>
                      <a:pPr algn="ctr"/>
                      <a:r>
                        <a:rPr lang="en-GB" dirty="0"/>
                        <a:t>True, False</a:t>
                      </a:r>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pPr algn="ctr"/>
                      <a:endParaRPr lang="en-GB" dirty="0"/>
                    </a:p>
                  </a:txBody>
                  <a:tcPr anchor="ctr">
                    <a:lnT w="12700" cap="flat" cmpd="sng" algn="ctr">
                      <a:solidFill>
                        <a:schemeClr val="tx1"/>
                      </a:solidFill>
                      <a:prstDash val="solid"/>
                      <a:round/>
                      <a:headEnd type="none" w="med" len="med"/>
                      <a:tailEnd type="none" w="med" len="med"/>
                    </a:lnT>
                    <a:solidFill>
                      <a:schemeClr val="tx1">
                        <a:lumMod val="20000"/>
                        <a:lumOff val="80000"/>
                      </a:schemeClr>
                    </a:solidFill>
                  </a:tcPr>
                </a:tc>
                <a:tc hMerge="1">
                  <a:txBody>
                    <a:bodyPr/>
                    <a:lstStyle/>
                    <a:p>
                      <a:endParaRPr lang="en-GB"/>
                    </a:p>
                  </a:txBody>
                  <a:tcPr/>
                </a:tc>
                <a:tc hMerge="1">
                  <a:txBody>
                    <a:bodyPr/>
                    <a:lstStyle/>
                    <a:p>
                      <a:endParaRPr lang="en-GB"/>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66506720"/>
                  </a:ext>
                </a:extLst>
              </a:tr>
              <a:tr h="432122">
                <a:tc rowSpan="2">
                  <a:txBody>
                    <a:bodyPr/>
                    <a:lstStyle/>
                    <a:p>
                      <a:pPr algn="ctr"/>
                      <a:r>
                        <a:rPr lang="en-GB" b="1" dirty="0">
                          <a:solidFill>
                            <a:schemeClr val="bg1"/>
                          </a:solidFill>
                        </a:rPr>
                        <a:t>Time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 UseInterpolator (= Linear)</a:t>
                      </a:r>
                    </a:p>
                  </a:txBody>
                  <a:tcPr anchor="ct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rowSpan="2" h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t>X</a:t>
                      </a:r>
                      <a:endParaRPr lang="en-GB" dirty="0"/>
                    </a:p>
                  </a:txBody>
                  <a:tcPr anchor="ctr"/>
                </a:tc>
                <a:extLst>
                  <a:ext uri="{0D108BD9-81ED-4DB2-BD59-A6C34878D82A}">
                    <a16:rowId xmlns:a16="http://schemas.microsoft.com/office/drawing/2014/main" val="179785494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tc>
                <a:tc gridSpan="3"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hMerge="1"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nchor="ctr"/>
                </a:tc>
                <a:tc hMerge="1" vMerge="1">
                  <a:txBody>
                    <a:bodyPr/>
                    <a:lstStyle/>
                    <a:p>
                      <a:endParaRPr lang="en-GB"/>
                    </a:p>
                  </a:txBody>
                  <a:tcPr/>
                </a:tc>
                <a:tc>
                  <a:txBody>
                    <a:bodyPr/>
                    <a:lstStyle/>
                    <a:p>
                      <a:pPr algn="ctr"/>
                      <a:r>
                        <a:rPr lang="en-GB" dirty="0"/>
                        <a:t>Flat (Volatility)</a:t>
                      </a:r>
                    </a:p>
                  </a:txBody>
                  <a:tcPr anchor="ctr"/>
                </a:tc>
                <a:extLst>
                  <a:ext uri="{0D108BD9-81ED-4DB2-BD59-A6C34878D82A}">
                    <a16:rowId xmlns:a16="http://schemas.microsoft.com/office/drawing/2014/main" val="1536959020"/>
                  </a:ext>
                </a:extLst>
              </a:tr>
              <a:tr h="432122">
                <a:tc rowSpan="2">
                  <a:txBody>
                    <a:bodyPr/>
                    <a:lstStyle/>
                    <a:p>
                      <a:pPr algn="ctr"/>
                      <a:r>
                        <a:rPr lang="en-GB" b="1" dirty="0">
                          <a:solidFill>
                            <a:schemeClr val="bg1"/>
                          </a:solidFill>
                        </a:rPr>
                        <a:t>Strike Extrapolation</a:t>
                      </a:r>
                    </a:p>
                  </a:txBody>
                  <a:tcPr anchor="ctr">
                    <a:solidFill>
                      <a:schemeClr val="accent2">
                        <a:lumMod val="75000"/>
                      </a:schemeClr>
                    </a:solidFill>
                  </a:tcPr>
                </a:tc>
                <a:tc>
                  <a:txBody>
                    <a:bodyPr/>
                    <a:lstStyle/>
                    <a:p>
                      <a:pPr marL="0" algn="ctr" defTabSz="914400" rtl="0" eaLnBrk="1" latinLnBrk="0" hangingPunct="1"/>
                      <a:r>
                        <a:rPr lang="en-GB" sz="1800" b="0" kern="1200" dirty="0">
                          <a:solidFill>
                            <a:schemeClr val="bg1"/>
                          </a:solidFill>
                          <a:latin typeface="+mn-lt"/>
                          <a:ea typeface="+mn-ea"/>
                          <a:cs typeface="+mn-cs"/>
                        </a:rPr>
                        <a:t>Wildcard</a:t>
                      </a:r>
                    </a:p>
                  </a:txBody>
                  <a:tcPr anchor="ctr">
                    <a:solidFill>
                      <a:schemeClr val="accent2"/>
                    </a:solidFill>
                  </a:tcPr>
                </a:tc>
                <a:tc rowSpan="2">
                  <a:txBody>
                    <a:bodyPr/>
                    <a:lstStyle/>
                    <a:p>
                      <a:pPr algn="ctr"/>
                      <a:r>
                        <a:rPr lang="en-GB" dirty="0"/>
                        <a:t>X</a:t>
                      </a:r>
                    </a:p>
                  </a:txBody>
                  <a:tcPr anchor="ctr">
                    <a:solidFill>
                      <a:schemeClr val="tx1">
                        <a:lumMod val="20000"/>
                        <a:lumOff val="80000"/>
                      </a:schemeClr>
                    </a:solidFill>
                  </a:tcPr>
                </a:tc>
                <a:tc rowSpan="2" gridSpan="3">
                  <a:txBody>
                    <a:bodyPr/>
                    <a:lstStyle/>
                    <a:p>
                      <a:pPr algn="ctr"/>
                      <a:r>
                        <a:rPr lang="en-GB" dirty="0"/>
                        <a:t>Flat, UseInterpolator (= Linear)</a:t>
                      </a:r>
                    </a:p>
                  </a:txBody>
                  <a:tcPr anchor="ctr">
                    <a:solidFill>
                      <a:schemeClr val="tx1">
                        <a:lumMod val="20000"/>
                        <a:lumOff val="80000"/>
                      </a:schemeClr>
                    </a:solidFill>
                  </a:tcPr>
                </a:tc>
                <a:tc rowSpan="2" hMerge="1">
                  <a:txBody>
                    <a:bodyPr/>
                    <a:lstStyle/>
                    <a:p>
                      <a:pPr algn="ctr"/>
                      <a:endParaRPr lang="en-GB" dirty="0"/>
                    </a:p>
                  </a:txBody>
                  <a:tcPr anchor="ctr">
                    <a:solidFill>
                      <a:schemeClr val="tx1">
                        <a:lumMod val="20000"/>
                        <a:lumOff val="80000"/>
                      </a:schemeClr>
                    </a:solidFill>
                  </a:tcPr>
                </a:tc>
                <a:tc rowSpan="2" hMerge="1">
                  <a:txBody>
                    <a:bodyPr/>
                    <a:lstStyle/>
                    <a:p>
                      <a:pPr algn="ctr"/>
                      <a:endParaRPr lang="en-GB" dirty="0"/>
                    </a:p>
                  </a:txBody>
                  <a:tcPr anchor="ctr">
                    <a:solidFill>
                      <a:schemeClr val="tx1">
                        <a:lumMod val="20000"/>
                        <a:lumOff val="80000"/>
                      </a:schemeClr>
                    </a:solidFill>
                  </a:tcPr>
                </a:tc>
                <a:tc>
                  <a:txBody>
                    <a:bodyPr/>
                    <a:lstStyle/>
                    <a:p>
                      <a:pPr algn="ctr"/>
                      <a:r>
                        <a:rPr lang="en-GB"/>
                        <a:t>X</a:t>
                      </a:r>
                      <a:endParaRPr lang="en-GB" dirty="0"/>
                    </a:p>
                  </a:txBody>
                  <a:tcPr anchor="ctr">
                    <a:solidFill>
                      <a:schemeClr val="tx1">
                        <a:lumMod val="20000"/>
                        <a:lumOff val="80000"/>
                      </a:schemeClr>
                    </a:solidFill>
                  </a:tcPr>
                </a:tc>
                <a:extLst>
                  <a:ext uri="{0D108BD9-81ED-4DB2-BD59-A6C34878D82A}">
                    <a16:rowId xmlns:a16="http://schemas.microsoft.com/office/drawing/2014/main" val="988221337"/>
                  </a:ext>
                </a:extLst>
              </a:tr>
              <a:tr h="432122">
                <a:tc vMerge="1">
                  <a:txBody>
                    <a:bodyPr/>
                    <a:lstStyle/>
                    <a:p>
                      <a:pPr algn="ctr"/>
                      <a:endParaRPr lang="en-GB" dirty="0"/>
                    </a:p>
                  </a:txBody>
                  <a:tcPr anchor="ctr"/>
                </a:tc>
                <a:tc>
                  <a:txBody>
                    <a:bodyPr/>
                    <a:lstStyle/>
                    <a:p>
                      <a:pPr marL="0" algn="ctr" defTabSz="914400" rtl="0" eaLnBrk="1" latinLnBrk="0" hangingPunct="1"/>
                      <a:r>
                        <a:rPr lang="en-GB" sz="1800" b="0" kern="1200" dirty="0">
                          <a:solidFill>
                            <a:schemeClr val="bg1"/>
                          </a:solidFill>
                          <a:latin typeface="+mn-lt"/>
                          <a:ea typeface="+mn-ea"/>
                          <a:cs typeface="+mn-cs"/>
                        </a:rPr>
                        <a:t>Explicit</a:t>
                      </a:r>
                    </a:p>
                  </a:txBody>
                  <a:tcPr anchor="ctr">
                    <a:solidFill>
                      <a:schemeClr val="accent2"/>
                    </a:solidFill>
                  </a:tcPr>
                </a:tc>
                <a:tc vMerge="1">
                  <a:txBody>
                    <a:bodyPr/>
                    <a:lstStyle/>
                    <a:p>
                      <a:pPr algn="ctr"/>
                      <a:endParaRPr lang="en-GB" dirty="0"/>
                    </a:p>
                  </a:txBody>
                  <a:tcPr anchor="ctr">
                    <a:solidFill>
                      <a:schemeClr val="tx1">
                        <a:lumMod val="20000"/>
                        <a:lumOff val="80000"/>
                      </a:schemeClr>
                    </a:solidFill>
                  </a:tcPr>
                </a:tc>
                <a:tc gridSpan="3" vMerge="1">
                  <a:txBody>
                    <a:bodyPr/>
                    <a:lstStyle/>
                    <a:p>
                      <a:endParaRPr/>
                    </a:p>
                  </a:txBody>
                  <a:tcPr anchor="ctr">
                    <a:solidFill>
                      <a:schemeClr val="tx1">
                        <a:lumMod val="20000"/>
                        <a:lumOff val="80000"/>
                      </a:schemeClr>
                    </a:solidFill>
                  </a:tcPr>
                </a:tc>
                <a:tc hMerge="1" vMerge="1">
                  <a:txBody>
                    <a:bodyPr/>
                    <a:lstStyle/>
                    <a:p>
                      <a:pPr algn="ctr"/>
                      <a:endParaRPr lang="en-GB" dirty="0"/>
                    </a:p>
                  </a:txBody>
                  <a:tcPr anchor="ctr">
                    <a:solidFill>
                      <a:schemeClr val="tx1">
                        <a:lumMod val="20000"/>
                        <a:lumOff val="80000"/>
                      </a:schemeClr>
                    </a:solidFill>
                  </a:tcPr>
                </a:tc>
                <a:tc hMerge="1" vMerge="1">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Flat, UseInterpolator (Volatility)</a:t>
                      </a:r>
                    </a:p>
                  </a:txBody>
                  <a:tcPr anchor="ctr">
                    <a:solidFill>
                      <a:schemeClr val="tx1">
                        <a:lumMod val="20000"/>
                        <a:lumOff val="80000"/>
                      </a:schemeClr>
                    </a:solidFill>
                  </a:tcPr>
                </a:tc>
                <a:extLst>
                  <a:ext uri="{0D108BD9-81ED-4DB2-BD59-A6C34878D82A}">
                    <a16:rowId xmlns:a16="http://schemas.microsoft.com/office/drawing/2014/main" val="2533535772"/>
                  </a:ext>
                </a:extLst>
              </a:tr>
            </a:tbl>
          </a:graphicData>
        </a:graphic>
      </p:graphicFrame>
      <p:sp>
        <p:nvSpPr>
          <p:cNvPr id="4" name="TextBox 3">
            <a:extLst>
              <a:ext uri="{FF2B5EF4-FFF2-40B4-BE49-F238E27FC236}">
                <a16:creationId xmlns:a16="http://schemas.microsoft.com/office/drawing/2014/main" id="{E9FCCD08-D2AD-F59E-CA82-852154F3BED5}"/>
              </a:ext>
            </a:extLst>
          </p:cNvPr>
          <p:cNvSpPr txBox="1"/>
          <p:nvPr/>
        </p:nvSpPr>
        <p:spPr>
          <a:xfrm>
            <a:off x="12975772" y="3429000"/>
            <a:ext cx="2554514" cy="1477328"/>
          </a:xfrm>
          <a:prstGeom prst="rect">
            <a:avLst/>
          </a:prstGeom>
          <a:noFill/>
        </p:spPr>
        <p:txBody>
          <a:bodyPr wrap="square" rtlCol="0">
            <a:spAutoFit/>
          </a:bodyPr>
          <a:lstStyle/>
          <a:p>
            <a:r>
              <a:rPr lang="en-GB" dirty="0">
                <a:solidFill>
                  <a:schemeClr val="accent4"/>
                </a:solidFill>
              </a:rPr>
              <a:t>On the volatility, not the variance.</a:t>
            </a:r>
          </a:p>
          <a:p>
            <a:endParaRPr lang="en-GB" dirty="0">
              <a:solidFill>
                <a:schemeClr val="accent4"/>
              </a:solidFill>
            </a:endParaRPr>
          </a:p>
          <a:p>
            <a:r>
              <a:rPr lang="en-GB" dirty="0">
                <a:solidFill>
                  <a:schemeClr val="accent4"/>
                </a:solidFill>
              </a:rPr>
              <a:t>Every other interpolation is done on the variance</a:t>
            </a:r>
          </a:p>
        </p:txBody>
      </p:sp>
      <p:cxnSp>
        <p:nvCxnSpPr>
          <p:cNvPr id="8" name="Straight Arrow Connector 7">
            <a:extLst>
              <a:ext uri="{FF2B5EF4-FFF2-40B4-BE49-F238E27FC236}">
                <a16:creationId xmlns:a16="http://schemas.microsoft.com/office/drawing/2014/main" id="{29F42537-2C5B-E677-BF34-25F5EE061E71}"/>
              </a:ext>
            </a:extLst>
          </p:cNvPr>
          <p:cNvCxnSpPr>
            <a:cxnSpLocks/>
            <a:stCxn id="4" idx="1"/>
          </p:cNvCxnSpPr>
          <p:nvPr/>
        </p:nvCxnSpPr>
        <p:spPr>
          <a:xfrm flipH="1" flipV="1">
            <a:off x="11742057" y="3752165"/>
            <a:ext cx="1233715" cy="4154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D60595FB-C0E2-9F30-7629-6B4DFE992886}"/>
              </a:ext>
            </a:extLst>
          </p:cNvPr>
          <p:cNvCxnSpPr>
            <a:cxnSpLocks/>
            <a:stCxn id="4" idx="1"/>
          </p:cNvCxnSpPr>
          <p:nvPr/>
        </p:nvCxnSpPr>
        <p:spPr>
          <a:xfrm flipH="1">
            <a:off x="11553371" y="4167664"/>
            <a:ext cx="1422401" cy="22683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9650751B-14CA-DA19-E98D-C121358ADD43}"/>
              </a:ext>
            </a:extLst>
          </p:cNvPr>
          <p:cNvSpPr txBox="1"/>
          <p:nvPr/>
        </p:nvSpPr>
        <p:spPr>
          <a:xfrm>
            <a:off x="381976" y="669647"/>
            <a:ext cx="3033485" cy="369332"/>
          </a:xfrm>
          <a:prstGeom prst="rect">
            <a:avLst/>
          </a:prstGeom>
          <a:noFill/>
        </p:spPr>
        <p:txBody>
          <a:bodyPr wrap="square" rtlCol="0">
            <a:spAutoFit/>
          </a:bodyPr>
          <a:lstStyle/>
          <a:p>
            <a:pPr algn="ctr"/>
            <a:r>
              <a:rPr lang="en-GB" dirty="0">
                <a:solidFill>
                  <a:srgbClr val="C00000"/>
                </a:solidFill>
                <a:highlight>
                  <a:srgbClr val="FFFF00"/>
                </a:highlight>
              </a:rPr>
              <a:t>IN REVIEW - FROM CODE</a:t>
            </a:r>
          </a:p>
        </p:txBody>
      </p:sp>
    </p:spTree>
    <p:extLst>
      <p:ext uri="{BB962C8B-B14F-4D97-AF65-F5344CB8AC3E}">
        <p14:creationId xmlns:p14="http://schemas.microsoft.com/office/powerpoint/2010/main" val="666680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Table 61">
            <a:extLst>
              <a:ext uri="{FF2B5EF4-FFF2-40B4-BE49-F238E27FC236}">
                <a16:creationId xmlns:a16="http://schemas.microsoft.com/office/drawing/2014/main" id="{15691FCA-017B-F967-6591-666E8852F6DF}"/>
              </a:ext>
            </a:extLst>
          </p:cNvPr>
          <p:cNvGraphicFramePr>
            <a:graphicFrameLocks noGrp="1"/>
          </p:cNvGraphicFramePr>
          <p:nvPr/>
        </p:nvGraphicFramePr>
        <p:xfrm>
          <a:off x="526763" y="2692260"/>
          <a:ext cx="2896242" cy="1171640"/>
        </p:xfrm>
        <a:graphic>
          <a:graphicData uri="http://schemas.openxmlformats.org/drawingml/2006/table">
            <a:tbl>
              <a:tblPr firstRow="1" bandRow="1">
                <a:tableStyleId>{073A0DAA-6AF3-43AB-8588-CEC1D06C72B9}</a:tableStyleId>
              </a:tblPr>
              <a:tblGrid>
                <a:gridCol w="2896242">
                  <a:extLst>
                    <a:ext uri="{9D8B030D-6E8A-4147-A177-3AD203B41FA5}">
                      <a16:colId xmlns:a16="http://schemas.microsoft.com/office/drawing/2014/main" val="2203128750"/>
                    </a:ext>
                  </a:extLst>
                </a:gridCol>
              </a:tblGrid>
              <a:tr h="441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Formulation with Iteration</a:t>
                      </a:r>
                    </a:p>
                  </a:txBody>
                  <a:tcPr/>
                </a:tc>
                <a:extLst>
                  <a:ext uri="{0D108BD9-81ED-4DB2-BD59-A6C34878D82A}">
                    <a16:rowId xmlns:a16="http://schemas.microsoft.com/office/drawing/2014/main" val="3180809379"/>
                  </a:ext>
                </a:extLst>
              </a:tr>
              <a:tr h="730101">
                <a:tc>
                  <a:txBody>
                    <a:bodyPr/>
                    <a:lstStyle/>
                    <a:p>
                      <a:endParaRPr lang="en-GB" dirty="0"/>
                    </a:p>
                  </a:txBody>
                  <a:tcPr/>
                </a:tc>
                <a:extLst>
                  <a:ext uri="{0D108BD9-81ED-4DB2-BD59-A6C34878D82A}">
                    <a16:rowId xmlns:a16="http://schemas.microsoft.com/office/drawing/2014/main" val="2524753463"/>
                  </a:ext>
                </a:extLst>
              </a:tr>
            </a:tbl>
          </a:graphicData>
        </a:graphic>
      </p:graphicFrame>
      <p:graphicFrame>
        <p:nvGraphicFramePr>
          <p:cNvPr id="38" name="Table 37">
            <a:extLst>
              <a:ext uri="{FF2B5EF4-FFF2-40B4-BE49-F238E27FC236}">
                <a16:creationId xmlns:a16="http://schemas.microsoft.com/office/drawing/2014/main" id="{F64A6730-6E02-0D7D-9351-0D99F1F86D05}"/>
              </a:ext>
            </a:extLst>
          </p:cNvPr>
          <p:cNvGraphicFramePr>
            <a:graphicFrameLocks noGrp="1"/>
          </p:cNvGraphicFramePr>
          <p:nvPr/>
        </p:nvGraphicFramePr>
        <p:xfrm>
          <a:off x="294552" y="1063590"/>
          <a:ext cx="10449561" cy="1268130"/>
        </p:xfrm>
        <a:graphic>
          <a:graphicData uri="http://schemas.openxmlformats.org/drawingml/2006/table">
            <a:tbl>
              <a:tblPr firstRow="1">
                <a:tableStyleId>{5FD0F851-EC5A-4D38-B0AD-8093EC10F338}</a:tableStyleId>
              </a:tblPr>
              <a:tblGrid>
                <a:gridCol w="3483187">
                  <a:extLst>
                    <a:ext uri="{9D8B030D-6E8A-4147-A177-3AD203B41FA5}">
                      <a16:colId xmlns:a16="http://schemas.microsoft.com/office/drawing/2014/main" val="1130107835"/>
                    </a:ext>
                  </a:extLst>
                </a:gridCol>
                <a:gridCol w="3483187">
                  <a:extLst>
                    <a:ext uri="{9D8B030D-6E8A-4147-A177-3AD203B41FA5}">
                      <a16:colId xmlns:a16="http://schemas.microsoft.com/office/drawing/2014/main" val="3211599090"/>
                    </a:ext>
                  </a:extLst>
                </a:gridCol>
                <a:gridCol w="3483187">
                  <a:extLst>
                    <a:ext uri="{9D8B030D-6E8A-4147-A177-3AD203B41FA5}">
                      <a16:colId xmlns:a16="http://schemas.microsoft.com/office/drawing/2014/main" val="3413638521"/>
                    </a:ext>
                  </a:extLst>
                </a:gridCol>
              </a:tblGrid>
              <a:tr h="63719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Possible Loop Exit Scenario:</a:t>
                      </a:r>
                    </a:p>
                  </a:txBody>
                  <a:tcPr anchor="ct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a:r>
                        <a:rPr lang="en-GB" dirty="0"/>
                        <a:t>Objective Condition Met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t>Maximum Number of Iterations Reached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36580149"/>
                  </a:ext>
                </a:extLst>
              </a:tr>
              <a:tr h="628050">
                <a:tc vMerge="1">
                  <a:txBody>
                    <a:bodyPr/>
                    <a:lstStyle/>
                    <a:p>
                      <a:endParaRPr dirty="0"/>
                    </a:p>
                  </a:txBody>
                  <a:tcPr anchor="ct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l"/>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en-GB"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12945961"/>
                  </a:ext>
                </a:extLst>
              </a:tr>
            </a:tbl>
          </a:graphicData>
        </a:graphic>
      </p:graphicFrame>
      <p:sp>
        <p:nvSpPr>
          <p:cNvPr id="2" name="Title 1">
            <a:extLst>
              <a:ext uri="{FF2B5EF4-FFF2-40B4-BE49-F238E27FC236}">
                <a16:creationId xmlns:a16="http://schemas.microsoft.com/office/drawing/2014/main" id="{2EDFB56B-15A2-1CEF-2F31-3DB8ACE2D774}"/>
              </a:ext>
            </a:extLst>
          </p:cNvPr>
          <p:cNvSpPr>
            <a:spLocks noGrp="1"/>
          </p:cNvSpPr>
          <p:nvPr>
            <p:ph type="ctrTitle"/>
          </p:nvPr>
        </p:nvSpPr>
        <p:spPr/>
        <p:txBody>
          <a:bodyPr/>
          <a:lstStyle/>
          <a:p>
            <a:r>
              <a:rPr lang="en-GB" dirty="0"/>
              <a:t>1-Dimensional Root-Finding - Algorithm Principle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0C6C4C-4946-2F7B-8E1F-56BF350AFDB2}"/>
                  </a:ext>
                </a:extLst>
              </p:cNvPr>
              <p:cNvSpPr txBox="1"/>
              <p:nvPr/>
            </p:nvSpPr>
            <p:spPr>
              <a:xfrm>
                <a:off x="4841178" y="1795606"/>
                <a:ext cx="14165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400" i="1" smtClean="0">
                              <a:latin typeface="Cambria Math" panose="02040503050406030204" pitchFamily="18" charset="0"/>
                            </a:rPr>
                          </m:ctrlPr>
                        </m:dPr>
                        <m:e>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e>
                      </m:d>
                      <m:r>
                        <a:rPr lang="en-GB" sz="2400" b="0" i="1" smtClean="0">
                          <a:latin typeface="Cambria Math" panose="02040503050406030204" pitchFamily="18" charset="0"/>
                        </a:rPr>
                        <m:t>&lt;</m:t>
                      </m:r>
                      <m:r>
                        <a:rPr lang="en-GB" sz="2400" b="0" i="1" smtClean="0">
                          <a:latin typeface="Cambria Math" panose="02040503050406030204" pitchFamily="18" charset="0"/>
                          <a:ea typeface="Cambria Math" panose="02040503050406030204" pitchFamily="18" charset="0"/>
                        </a:rPr>
                        <m:t>𝜀</m:t>
                      </m:r>
                    </m:oMath>
                  </m:oMathPara>
                </a14:m>
                <a:endParaRPr lang="en-GB" sz="2400" dirty="0"/>
              </a:p>
            </p:txBody>
          </p:sp>
        </mc:Choice>
        <mc:Fallback xmlns="">
          <p:sp>
            <p:nvSpPr>
              <p:cNvPr id="12" name="TextBox 11">
                <a:extLst>
                  <a:ext uri="{FF2B5EF4-FFF2-40B4-BE49-F238E27FC236}">
                    <a16:creationId xmlns:a16="http://schemas.microsoft.com/office/drawing/2014/main" id="{290C6C4C-4946-2F7B-8E1F-56BF350AFDB2}"/>
                  </a:ext>
                </a:extLst>
              </p:cNvPr>
              <p:cNvSpPr txBox="1">
                <a:spLocks noRot="1" noChangeAspect="1" noMove="1" noResize="1" noEditPoints="1" noAdjustHandles="1" noChangeArrowheads="1" noChangeShapeType="1" noTextEdit="1"/>
              </p:cNvSpPr>
              <p:nvPr/>
            </p:nvSpPr>
            <p:spPr>
              <a:xfrm>
                <a:off x="4841178" y="1795606"/>
                <a:ext cx="1416542" cy="369332"/>
              </a:xfrm>
              <a:prstGeom prst="rect">
                <a:avLst/>
              </a:prstGeom>
              <a:blipFill>
                <a:blip r:embed="rId3"/>
                <a:stretch>
                  <a:fillRect l="-429" r="-2146"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CD79067-02A4-22EE-CDBB-A0BD72B3FF17}"/>
                  </a:ext>
                </a:extLst>
              </p:cNvPr>
              <p:cNvSpPr txBox="1"/>
              <p:nvPr/>
            </p:nvSpPr>
            <p:spPr>
              <a:xfrm>
                <a:off x="4585321" y="710123"/>
                <a:ext cx="17242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=1</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𝐸</m:t>
                          </m:r>
                        </m:e>
                        <m:sup>
                          <m:r>
                            <a:rPr lang="en-GB" b="0" i="1" smtClean="0">
                              <a:latin typeface="Cambria Math" panose="02040503050406030204" pitchFamily="18" charset="0"/>
                              <a:ea typeface="Cambria Math" panose="02040503050406030204" pitchFamily="18" charset="0"/>
                            </a:rPr>
                            <m:t>−12</m:t>
                          </m:r>
                        </m:sup>
                      </m:sSup>
                    </m:oMath>
                  </m:oMathPara>
                </a14:m>
                <a:endParaRPr lang="en-GB" dirty="0"/>
              </a:p>
            </p:txBody>
          </p:sp>
        </mc:Choice>
        <mc:Fallback xmlns="">
          <p:sp>
            <p:nvSpPr>
              <p:cNvPr id="15" name="TextBox 14">
                <a:extLst>
                  <a:ext uri="{FF2B5EF4-FFF2-40B4-BE49-F238E27FC236}">
                    <a16:creationId xmlns:a16="http://schemas.microsoft.com/office/drawing/2014/main" id="{CCD79067-02A4-22EE-CDBB-A0BD72B3FF17}"/>
                  </a:ext>
                </a:extLst>
              </p:cNvPr>
              <p:cNvSpPr txBox="1">
                <a:spLocks noRot="1" noChangeAspect="1" noMove="1" noResize="1" noEditPoints="1" noAdjustHandles="1" noChangeArrowheads="1" noChangeShapeType="1" noTextEdit="1"/>
              </p:cNvSpPr>
              <p:nvPr/>
            </p:nvSpPr>
            <p:spPr>
              <a:xfrm>
                <a:off x="4585321" y="710123"/>
                <a:ext cx="172425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0BD99F-C33C-66AE-4336-8FE073AE84FA}"/>
                  </a:ext>
                </a:extLst>
              </p:cNvPr>
              <p:cNvSpPr txBox="1"/>
              <p:nvPr/>
            </p:nvSpPr>
            <p:spPr>
              <a:xfrm>
                <a:off x="602734" y="3319343"/>
                <a:ext cx="2605200"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rPr>
                        <m:t>𝑓</m:t>
                      </m:r>
                      <m:d>
                        <m:dPr>
                          <m:ctrlPr>
                            <a:rPr lang="en-GB" sz="2400" b="0" i="1" smtClean="0">
                              <a:latin typeface="Cambria Math" panose="02040503050406030204" pitchFamily="18" charset="0"/>
                              <a:ea typeface="Cambria Math" panose="02040503050406030204" pitchFamily="18" charset="0"/>
                            </a:rPr>
                          </m:ctrlPr>
                        </m:dPr>
                        <m:e>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𝑥</m:t>
                              </m:r>
                            </m:e>
                            <m:sup>
                              <m:r>
                                <a:rPr lang="en-GB" sz="2400" b="0" i="1" smtClean="0">
                                  <a:latin typeface="Cambria Math" panose="02040503050406030204" pitchFamily="18" charset="0"/>
                                  <a:ea typeface="Cambria Math" panose="02040503050406030204" pitchFamily="18" charset="0"/>
                                </a:rPr>
                                <m:t>𝑘</m:t>
                              </m:r>
                            </m:sup>
                          </m:sSup>
                        </m:e>
                      </m:d>
                      <m:r>
                        <a:rPr lang="en-GB" sz="2400" b="0" i="1" smtClean="0">
                          <a:latin typeface="Cambria Math" panose="02040503050406030204" pitchFamily="18" charset="0"/>
                        </a:rPr>
                        <m:t>=</m:t>
                      </m:r>
                      <m:r>
                        <a:rPr lang="en-GB" sz="2400" b="0" i="1" smtClean="0">
                          <a:latin typeface="Cambria Math" panose="02040503050406030204" pitchFamily="18" charset="0"/>
                        </a:rPr>
                        <m:t>𝑔</m:t>
                      </m:r>
                      <m:d>
                        <m:dPr>
                          <m:ctrlPr>
                            <a:rPr lang="en-GB" sz="2400" i="1">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𝑘</m:t>
                              </m:r>
                            </m:sup>
                          </m:sSup>
                        </m:e>
                      </m:d>
                      <m:r>
                        <a:rPr lang="en-GB" sz="2400" i="1">
                          <a:latin typeface="Cambria Math" panose="02040503050406030204" pitchFamily="18" charset="0"/>
                        </a:rPr>
                        <m:t>−</m:t>
                      </m:r>
                      <m:r>
                        <a:rPr lang="en-GB" sz="2400" i="1">
                          <a:latin typeface="Cambria Math" panose="02040503050406030204" pitchFamily="18" charset="0"/>
                        </a:rPr>
                        <m:t>𝑏</m:t>
                      </m:r>
                    </m:oMath>
                  </m:oMathPara>
                </a14:m>
                <a:endParaRPr lang="en-GB" sz="2400" dirty="0"/>
              </a:p>
            </p:txBody>
          </p:sp>
        </mc:Choice>
        <mc:Fallback xmlns="">
          <p:sp>
            <p:nvSpPr>
              <p:cNvPr id="18" name="TextBox 17">
                <a:extLst>
                  <a:ext uri="{FF2B5EF4-FFF2-40B4-BE49-F238E27FC236}">
                    <a16:creationId xmlns:a16="http://schemas.microsoft.com/office/drawing/2014/main" id="{880BD99F-C33C-66AE-4336-8FE073AE84FA}"/>
                  </a:ext>
                </a:extLst>
              </p:cNvPr>
              <p:cNvSpPr txBox="1">
                <a:spLocks noRot="1" noChangeAspect="1" noMove="1" noResize="1" noEditPoints="1" noAdjustHandles="1" noChangeArrowheads="1" noChangeShapeType="1" noTextEdit="1"/>
              </p:cNvSpPr>
              <p:nvPr/>
            </p:nvSpPr>
            <p:spPr>
              <a:xfrm>
                <a:off x="602734" y="3319343"/>
                <a:ext cx="2605200" cy="416845"/>
              </a:xfrm>
              <a:prstGeom prst="rect">
                <a:avLst/>
              </a:prstGeom>
              <a:blipFill>
                <a:blip r:embed="rId6"/>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1711C295-5630-B2FE-405E-9C00F201AF96}"/>
              </a:ext>
            </a:extLst>
          </p:cNvPr>
          <p:cNvSpPr txBox="1"/>
          <p:nvPr/>
        </p:nvSpPr>
        <p:spPr>
          <a:xfrm>
            <a:off x="6121766" y="2509025"/>
            <a:ext cx="1229058" cy="369332"/>
          </a:xfrm>
          <a:prstGeom prst="rect">
            <a:avLst/>
          </a:prstGeom>
          <a:noFill/>
        </p:spPr>
        <p:txBody>
          <a:bodyPr wrap="square" rtlCol="0">
            <a:spAutoFit/>
          </a:bodyPr>
          <a:lstStyle/>
          <a:p>
            <a:pPr algn="ctr"/>
            <a:r>
              <a:rPr lang="en-GB" dirty="0">
                <a:solidFill>
                  <a:schemeClr val="accent1"/>
                </a:solidFill>
              </a:rPr>
              <a:t>Accuracy</a:t>
            </a:r>
          </a:p>
        </p:txBody>
      </p:sp>
      <p:sp>
        <p:nvSpPr>
          <p:cNvPr id="20" name="TextBox 19">
            <a:extLst>
              <a:ext uri="{FF2B5EF4-FFF2-40B4-BE49-F238E27FC236}">
                <a16:creationId xmlns:a16="http://schemas.microsoft.com/office/drawing/2014/main" id="{C4A18D99-F1FE-AB47-0195-1FDDF5F977BC}"/>
              </a:ext>
            </a:extLst>
          </p:cNvPr>
          <p:cNvSpPr txBox="1"/>
          <p:nvPr/>
        </p:nvSpPr>
        <p:spPr>
          <a:xfrm>
            <a:off x="4038420" y="2612700"/>
            <a:ext cx="1229058" cy="646331"/>
          </a:xfrm>
          <a:prstGeom prst="rect">
            <a:avLst/>
          </a:prstGeom>
          <a:noFill/>
        </p:spPr>
        <p:txBody>
          <a:bodyPr wrap="square" rtlCol="0">
            <a:spAutoFit/>
          </a:bodyPr>
          <a:lstStyle/>
          <a:p>
            <a:pPr algn="ctr"/>
            <a:r>
              <a:rPr lang="en-GB" dirty="0">
                <a:solidFill>
                  <a:schemeClr val="accent1"/>
                </a:solidFill>
              </a:rPr>
              <a:t>Objective Function</a:t>
            </a:r>
          </a:p>
        </p:txBody>
      </p:sp>
      <p:sp>
        <p:nvSpPr>
          <p:cNvPr id="21" name="TextBox 20">
            <a:extLst>
              <a:ext uri="{FF2B5EF4-FFF2-40B4-BE49-F238E27FC236}">
                <a16:creationId xmlns:a16="http://schemas.microsoft.com/office/drawing/2014/main" id="{DDD423FC-71DA-0BA6-58C5-84545A1E4CED}"/>
              </a:ext>
            </a:extLst>
          </p:cNvPr>
          <p:cNvSpPr txBox="1"/>
          <p:nvPr/>
        </p:nvSpPr>
        <p:spPr>
          <a:xfrm>
            <a:off x="5080518" y="2622350"/>
            <a:ext cx="1229058" cy="369332"/>
          </a:xfrm>
          <a:prstGeom prst="rect">
            <a:avLst/>
          </a:prstGeom>
          <a:noFill/>
        </p:spPr>
        <p:txBody>
          <a:bodyPr wrap="square" rtlCol="0">
            <a:spAutoFit/>
          </a:bodyPr>
          <a:lstStyle/>
          <a:p>
            <a:pPr algn="ctr"/>
            <a:r>
              <a:rPr lang="en-GB" dirty="0">
                <a:solidFill>
                  <a:schemeClr val="accent1"/>
                </a:solidFill>
              </a:rPr>
              <a:t>Root</a:t>
            </a:r>
          </a:p>
        </p:txBody>
      </p:sp>
      <p:cxnSp>
        <p:nvCxnSpPr>
          <p:cNvPr id="23" name="Straight Arrow Connector 22">
            <a:extLst>
              <a:ext uri="{FF2B5EF4-FFF2-40B4-BE49-F238E27FC236}">
                <a16:creationId xmlns:a16="http://schemas.microsoft.com/office/drawing/2014/main" id="{6E5FAE00-567E-FB07-26B7-1D61E9164E3A}"/>
              </a:ext>
            </a:extLst>
          </p:cNvPr>
          <p:cNvCxnSpPr>
            <a:cxnSpLocks/>
          </p:cNvCxnSpPr>
          <p:nvPr/>
        </p:nvCxnSpPr>
        <p:spPr>
          <a:xfrm flipV="1">
            <a:off x="4701700" y="2164938"/>
            <a:ext cx="306578" cy="500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84C70-FEA0-FCDE-BCC8-6B0524169B76}"/>
              </a:ext>
            </a:extLst>
          </p:cNvPr>
          <p:cNvCxnSpPr>
            <a:cxnSpLocks/>
            <a:stCxn id="21" idx="0"/>
          </p:cNvCxnSpPr>
          <p:nvPr/>
        </p:nvCxnSpPr>
        <p:spPr>
          <a:xfrm flipH="1" flipV="1">
            <a:off x="5374024" y="2139265"/>
            <a:ext cx="321023" cy="48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6E87406-D2AA-DCFE-3513-104085885DDD}"/>
              </a:ext>
            </a:extLst>
          </p:cNvPr>
          <p:cNvCxnSpPr>
            <a:cxnSpLocks/>
          </p:cNvCxnSpPr>
          <p:nvPr/>
        </p:nvCxnSpPr>
        <p:spPr>
          <a:xfrm flipH="1" flipV="1">
            <a:off x="6198554" y="2122570"/>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1317F96-70F5-EA17-9B6F-C858C65F0B9B}"/>
                  </a:ext>
                </a:extLst>
              </p:cNvPr>
              <p:cNvSpPr txBox="1"/>
              <p:nvPr/>
            </p:nvSpPr>
            <p:spPr>
              <a:xfrm>
                <a:off x="2746723" y="4112188"/>
                <a:ext cx="2135182" cy="646331"/>
              </a:xfrm>
              <a:prstGeom prst="rect">
                <a:avLst/>
              </a:prstGeom>
              <a:noFill/>
            </p:spPr>
            <p:txBody>
              <a:bodyPr wrap="square" rtlCol="0">
                <a:spAutoFit/>
              </a:bodyPr>
              <a:lstStyle/>
              <a:p>
                <a:pPr algn="ctr"/>
                <a:r>
                  <a:rPr lang="en-GB" dirty="0">
                    <a:solidFill>
                      <a:schemeClr val="accent1"/>
                    </a:solidFill>
                  </a:rPr>
                  <a:t>Quote Option Price </a:t>
                </a:r>
                <a14:m>
                  <m:oMath xmlns:m="http://schemas.openxmlformats.org/officeDocument/2006/math">
                    <m:sSub>
                      <m:sSubPr>
                        <m:ctrlPr>
                          <a:rPr lang="en-GB" i="1" dirty="0" smtClean="0">
                            <a:solidFill>
                              <a:schemeClr val="accent1"/>
                            </a:solidFill>
                            <a:latin typeface="Cambria Math" panose="02040503050406030204" pitchFamily="18" charset="0"/>
                          </a:rPr>
                        </m:ctrlPr>
                      </m:sSubPr>
                      <m:e>
                        <m:r>
                          <a:rPr lang="en-GB" i="1" dirty="0" smtClean="0">
                            <a:solidFill>
                              <a:schemeClr val="accent1"/>
                            </a:solidFill>
                            <a:latin typeface="Cambria Math" panose="02040503050406030204" pitchFamily="18" charset="0"/>
                          </a:rPr>
                          <m:t>𝑉</m:t>
                        </m:r>
                      </m:e>
                      <m:sub>
                        <m:r>
                          <a:rPr lang="en-GB" i="1" dirty="0" smtClean="0">
                            <a:solidFill>
                              <a:schemeClr val="accent1"/>
                            </a:solidFill>
                            <a:latin typeface="Cambria Math" panose="02040503050406030204" pitchFamily="18" charset="0"/>
                          </a:rPr>
                          <m:t>𝑡</m:t>
                        </m:r>
                      </m:sub>
                    </m:sSub>
                  </m:oMath>
                </a14:m>
                <a:endParaRPr lang="en-GB" dirty="0">
                  <a:solidFill>
                    <a:schemeClr val="accent1"/>
                  </a:solidFill>
                </a:endParaRPr>
              </a:p>
            </p:txBody>
          </p:sp>
        </mc:Choice>
        <mc:Fallback xmlns="">
          <p:sp>
            <p:nvSpPr>
              <p:cNvPr id="29" name="TextBox 28">
                <a:extLst>
                  <a:ext uri="{FF2B5EF4-FFF2-40B4-BE49-F238E27FC236}">
                    <a16:creationId xmlns:a16="http://schemas.microsoft.com/office/drawing/2014/main" id="{C1317F96-70F5-EA17-9B6F-C858C65F0B9B}"/>
                  </a:ext>
                </a:extLst>
              </p:cNvPr>
              <p:cNvSpPr txBox="1">
                <a:spLocks noRot="1" noChangeAspect="1" noMove="1" noResize="1" noEditPoints="1" noAdjustHandles="1" noChangeArrowheads="1" noChangeShapeType="1" noTextEdit="1"/>
              </p:cNvSpPr>
              <p:nvPr/>
            </p:nvSpPr>
            <p:spPr>
              <a:xfrm>
                <a:off x="2746723" y="4112188"/>
                <a:ext cx="2135182" cy="646331"/>
              </a:xfrm>
              <a:prstGeom prst="rect">
                <a:avLst/>
              </a:prstGeom>
              <a:blipFill>
                <a:blip r:embed="rId7"/>
                <a:stretch>
                  <a:fillRect t="-5660" r="-571"/>
                </a:stretch>
              </a:blipFill>
            </p:spPr>
            <p:txBody>
              <a:bodyPr/>
              <a:lstStyle/>
              <a:p>
                <a:r>
                  <a:rPr lang="en-GB">
                    <a:noFill/>
                  </a:rPr>
                  <a:t> </a:t>
                </a:r>
              </a:p>
            </p:txBody>
          </p:sp>
        </mc:Fallback>
      </mc:AlternateContent>
      <p:cxnSp>
        <p:nvCxnSpPr>
          <p:cNvPr id="30" name="Straight Arrow Connector 29">
            <a:extLst>
              <a:ext uri="{FF2B5EF4-FFF2-40B4-BE49-F238E27FC236}">
                <a16:creationId xmlns:a16="http://schemas.microsoft.com/office/drawing/2014/main" id="{45DCDA75-B94B-6A82-1AA1-0A728DA9BB6F}"/>
              </a:ext>
            </a:extLst>
          </p:cNvPr>
          <p:cNvCxnSpPr>
            <a:cxnSpLocks/>
          </p:cNvCxnSpPr>
          <p:nvPr/>
        </p:nvCxnSpPr>
        <p:spPr>
          <a:xfrm flipH="1" flipV="1">
            <a:off x="3073836" y="3663088"/>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15B0A3-412C-69D6-399F-FD13BB9E5897}"/>
                  </a:ext>
                </a:extLst>
              </p:cNvPr>
              <p:cNvSpPr txBox="1"/>
              <p:nvPr/>
            </p:nvSpPr>
            <p:spPr>
              <a:xfrm>
                <a:off x="127354" y="4077102"/>
                <a:ext cx="1781016" cy="3767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Option</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P</m:t>
                      </m:r>
                      <m:r>
                        <a:rPr lang="en-GB" b="0" i="1" smtClean="0">
                          <a:solidFill>
                            <a:schemeClr val="accent1"/>
                          </a:solidFill>
                          <a:latin typeface="Cambria Math" panose="02040503050406030204" pitchFamily="18" charset="0"/>
                        </a:rPr>
                        <m:t>𝑟𝑖𝑐𝑒</m:t>
                      </m:r>
                      <m:r>
                        <a:rPr lang="en-GB" b="0" i="1" smtClean="0">
                          <a:solidFill>
                            <a:schemeClr val="accent1"/>
                          </a:solidFill>
                          <a:latin typeface="Cambria Math" panose="02040503050406030204" pitchFamily="18" charset="0"/>
                        </a:rPr>
                        <m:t> </m:t>
                      </m:r>
                      <m:acc>
                        <m:accPr>
                          <m:chr m:val="̂"/>
                          <m:ctrlPr>
                            <a:rPr lang="en-GB" b="0" i="1" smtClean="0">
                              <a:solidFill>
                                <a:schemeClr val="accent1"/>
                              </a:solidFill>
                              <a:latin typeface="Cambria Math" panose="02040503050406030204" pitchFamily="18" charset="0"/>
                            </a:rPr>
                          </m:ctrlPr>
                        </m:accPr>
                        <m:e>
                          <m:sSub>
                            <m:sSubPr>
                              <m:ctrlPr>
                                <a:rPr lang="en-GB" b="0" i="1" smtClean="0">
                                  <a:solidFill>
                                    <a:schemeClr val="accent1"/>
                                  </a:solidFill>
                                  <a:latin typeface="Cambria Math" panose="02040503050406030204" pitchFamily="18" charset="0"/>
                                </a:rPr>
                              </m:ctrlPr>
                            </m:sSubPr>
                            <m:e>
                              <m:r>
                                <a:rPr lang="en-GB" i="1" smtClean="0">
                                  <a:solidFill>
                                    <a:schemeClr val="accent1"/>
                                  </a:solidFill>
                                  <a:latin typeface="Cambria Math" panose="02040503050406030204" pitchFamily="18" charset="0"/>
                                </a:rPr>
                                <m:t>𝑉</m:t>
                              </m:r>
                            </m:e>
                            <m:sub>
                              <m:r>
                                <a:rPr lang="en-GB" b="0" i="1" smtClean="0">
                                  <a:solidFill>
                                    <a:schemeClr val="accent1"/>
                                  </a:solidFill>
                                  <a:latin typeface="Cambria Math" panose="02040503050406030204" pitchFamily="18" charset="0"/>
                                </a:rPr>
                                <m:t>𝑡</m:t>
                              </m:r>
                            </m:sub>
                          </m:sSub>
                        </m:e>
                      </m:acc>
                    </m:oMath>
                  </m:oMathPara>
                </a14:m>
                <a:endParaRPr lang="en-GB" dirty="0">
                  <a:solidFill>
                    <a:schemeClr val="accent1"/>
                  </a:solidFill>
                </a:endParaRPr>
              </a:p>
            </p:txBody>
          </p:sp>
        </mc:Choice>
        <mc:Fallback xmlns="">
          <p:sp>
            <p:nvSpPr>
              <p:cNvPr id="31" name="TextBox 30">
                <a:extLst>
                  <a:ext uri="{FF2B5EF4-FFF2-40B4-BE49-F238E27FC236}">
                    <a16:creationId xmlns:a16="http://schemas.microsoft.com/office/drawing/2014/main" id="{2915B0A3-412C-69D6-399F-FD13BB9E5897}"/>
                  </a:ext>
                </a:extLst>
              </p:cNvPr>
              <p:cNvSpPr txBox="1">
                <a:spLocks noRot="1" noChangeAspect="1" noMove="1" noResize="1" noEditPoints="1" noAdjustHandles="1" noChangeArrowheads="1" noChangeShapeType="1" noTextEdit="1"/>
              </p:cNvSpPr>
              <p:nvPr/>
            </p:nvSpPr>
            <p:spPr>
              <a:xfrm>
                <a:off x="127354" y="4077102"/>
                <a:ext cx="1781016" cy="376770"/>
              </a:xfrm>
              <a:prstGeom prst="rect">
                <a:avLst/>
              </a:prstGeom>
              <a:blipFill>
                <a:blip r:embed="rId8"/>
                <a:stretch>
                  <a:fillRect t="-1613" r="-14041" b="-12903"/>
                </a:stretch>
              </a:blipFill>
            </p:spPr>
            <p:txBody>
              <a:bodyPr/>
              <a:lstStyle/>
              <a:p>
                <a:r>
                  <a:rPr lang="en-GB">
                    <a:noFill/>
                  </a:rPr>
                  <a:t> </a:t>
                </a:r>
              </a:p>
            </p:txBody>
          </p:sp>
        </mc:Fallback>
      </mc:AlternateContent>
      <p:cxnSp>
        <p:nvCxnSpPr>
          <p:cNvPr id="32" name="Straight Arrow Connector 31">
            <a:extLst>
              <a:ext uri="{FF2B5EF4-FFF2-40B4-BE49-F238E27FC236}">
                <a16:creationId xmlns:a16="http://schemas.microsoft.com/office/drawing/2014/main" id="{D8E0266D-C202-4582-C207-0211EA411F87}"/>
              </a:ext>
            </a:extLst>
          </p:cNvPr>
          <p:cNvCxnSpPr>
            <a:cxnSpLocks/>
          </p:cNvCxnSpPr>
          <p:nvPr/>
        </p:nvCxnSpPr>
        <p:spPr>
          <a:xfrm flipV="1">
            <a:off x="958707" y="3681435"/>
            <a:ext cx="839256"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803E97-5855-1881-1435-C437C5D74329}"/>
                  </a:ext>
                </a:extLst>
              </p:cNvPr>
              <p:cNvSpPr txBox="1"/>
              <p:nvPr/>
            </p:nvSpPr>
            <p:spPr>
              <a:xfrm>
                <a:off x="7888416" y="1795606"/>
                <a:ext cx="24027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𝑘</m:t>
                      </m:r>
                      <m:r>
                        <a:rPr lang="en-GB" sz="2400" b="0" i="1" smtClean="0">
                          <a:latin typeface="Cambria Math" panose="02040503050406030204" pitchFamily="18" charset="0"/>
                        </a:rPr>
                        <m:t>≥</m:t>
                      </m:r>
                      <m:r>
                        <a:rPr lang="en-GB" sz="2400" b="0" i="1" smtClean="0">
                          <a:latin typeface="Cambria Math" panose="02040503050406030204" pitchFamily="18" charset="0"/>
                        </a:rPr>
                        <m:t>𝑀𝑎</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𝐼𝑡𝑒𝑟𝑎𝑡𝑖𝑜𝑛𝑠</m:t>
                          </m:r>
                        </m:sub>
                      </m:sSub>
                    </m:oMath>
                  </m:oMathPara>
                </a14:m>
                <a:endParaRPr lang="en-GB" sz="2400" dirty="0"/>
              </a:p>
            </p:txBody>
          </p:sp>
        </mc:Choice>
        <mc:Fallback xmlns="">
          <p:sp>
            <p:nvSpPr>
              <p:cNvPr id="40" name="TextBox 39">
                <a:extLst>
                  <a:ext uri="{FF2B5EF4-FFF2-40B4-BE49-F238E27FC236}">
                    <a16:creationId xmlns:a16="http://schemas.microsoft.com/office/drawing/2014/main" id="{A0803E97-5855-1881-1435-C437C5D74329}"/>
                  </a:ext>
                </a:extLst>
              </p:cNvPr>
              <p:cNvSpPr txBox="1">
                <a:spLocks noRot="1" noChangeAspect="1" noMove="1" noResize="1" noEditPoints="1" noAdjustHandles="1" noChangeArrowheads="1" noChangeShapeType="1" noTextEdit="1"/>
              </p:cNvSpPr>
              <p:nvPr/>
            </p:nvSpPr>
            <p:spPr>
              <a:xfrm>
                <a:off x="7888416" y="1795606"/>
                <a:ext cx="2402774" cy="369332"/>
              </a:xfrm>
              <a:prstGeom prst="rect">
                <a:avLst/>
              </a:prstGeom>
              <a:blipFill>
                <a:blip r:embed="rId9"/>
                <a:stretch>
                  <a:fillRect l="-2792" r="-1015" b="-16667"/>
                </a:stretch>
              </a:blipFill>
            </p:spPr>
            <p:txBody>
              <a:bodyPr/>
              <a:lstStyle/>
              <a:p>
                <a:r>
                  <a:rPr lang="en-GB">
                    <a:noFill/>
                  </a:rPr>
                  <a:t> </a:t>
                </a:r>
              </a:p>
            </p:txBody>
          </p:sp>
        </mc:Fallback>
      </mc:AlternateContent>
      <p:sp>
        <p:nvSpPr>
          <p:cNvPr id="41" name="TextBox 40">
            <a:extLst>
              <a:ext uri="{FF2B5EF4-FFF2-40B4-BE49-F238E27FC236}">
                <a16:creationId xmlns:a16="http://schemas.microsoft.com/office/drawing/2014/main" id="{0D73E184-BE68-2016-4D07-990C625D6D4A}"/>
              </a:ext>
            </a:extLst>
          </p:cNvPr>
          <p:cNvSpPr txBox="1"/>
          <p:nvPr/>
        </p:nvSpPr>
        <p:spPr>
          <a:xfrm>
            <a:off x="9357310" y="2635556"/>
            <a:ext cx="2130732" cy="646331"/>
          </a:xfrm>
          <a:prstGeom prst="rect">
            <a:avLst/>
          </a:prstGeom>
          <a:noFill/>
        </p:spPr>
        <p:txBody>
          <a:bodyPr wrap="square" rtlCol="0">
            <a:spAutoFit/>
          </a:bodyPr>
          <a:lstStyle/>
          <a:p>
            <a:pPr algn="ctr"/>
            <a:r>
              <a:rPr lang="en-GB" dirty="0">
                <a:solidFill>
                  <a:schemeClr val="accent1"/>
                </a:solidFill>
              </a:rPr>
              <a:t>Maximum Number of Iterations Allowed</a:t>
            </a:r>
          </a:p>
        </p:txBody>
      </p:sp>
      <p:cxnSp>
        <p:nvCxnSpPr>
          <p:cNvPr id="42" name="Straight Arrow Connector 41">
            <a:extLst>
              <a:ext uri="{FF2B5EF4-FFF2-40B4-BE49-F238E27FC236}">
                <a16:creationId xmlns:a16="http://schemas.microsoft.com/office/drawing/2014/main" id="{A810896D-8C3F-E54D-6E3E-3C00903B2EE4}"/>
              </a:ext>
            </a:extLst>
          </p:cNvPr>
          <p:cNvCxnSpPr>
            <a:cxnSpLocks/>
          </p:cNvCxnSpPr>
          <p:nvPr/>
        </p:nvCxnSpPr>
        <p:spPr>
          <a:xfrm flipH="1" flipV="1">
            <a:off x="9619308" y="2207162"/>
            <a:ext cx="507326" cy="4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D3146C8-7258-1E61-3C34-875B2A78CBE8}"/>
              </a:ext>
            </a:extLst>
          </p:cNvPr>
          <p:cNvSpPr txBox="1"/>
          <p:nvPr/>
        </p:nvSpPr>
        <p:spPr>
          <a:xfrm>
            <a:off x="7133865" y="2502736"/>
            <a:ext cx="1509101" cy="646331"/>
          </a:xfrm>
          <a:prstGeom prst="rect">
            <a:avLst/>
          </a:prstGeom>
          <a:noFill/>
        </p:spPr>
        <p:txBody>
          <a:bodyPr wrap="square" rtlCol="0">
            <a:spAutoFit/>
          </a:bodyPr>
          <a:lstStyle/>
          <a:p>
            <a:pPr algn="ctr"/>
            <a:r>
              <a:rPr lang="en-GB" dirty="0">
                <a:solidFill>
                  <a:schemeClr val="accent1"/>
                </a:solidFill>
              </a:rPr>
              <a:t>Iteration Number</a:t>
            </a:r>
          </a:p>
        </p:txBody>
      </p:sp>
      <p:cxnSp>
        <p:nvCxnSpPr>
          <p:cNvPr id="44" name="Straight Arrow Connector 43">
            <a:extLst>
              <a:ext uri="{FF2B5EF4-FFF2-40B4-BE49-F238E27FC236}">
                <a16:creationId xmlns:a16="http://schemas.microsoft.com/office/drawing/2014/main" id="{0E3C7F94-BF20-EF02-CBDA-F37A28A90C12}"/>
              </a:ext>
            </a:extLst>
          </p:cNvPr>
          <p:cNvCxnSpPr>
            <a:cxnSpLocks/>
          </p:cNvCxnSpPr>
          <p:nvPr/>
        </p:nvCxnSpPr>
        <p:spPr>
          <a:xfrm flipV="1">
            <a:off x="7888416" y="2179058"/>
            <a:ext cx="121974" cy="33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50F9809-82E5-97DB-AA86-ECD89A42D6A5}"/>
                  </a:ext>
                </a:extLst>
              </p:cNvPr>
              <p:cNvSpPr txBox="1"/>
              <p:nvPr/>
            </p:nvSpPr>
            <p:spPr>
              <a:xfrm>
                <a:off x="5804209" y="5136516"/>
                <a:ext cx="4592919" cy="312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d>
                        <m:dPr>
                          <m:begChr m:val="|"/>
                          <m:endChr m:val="|"/>
                          <m:ctrlPr>
                            <a:rPr lang="en-GB" i="1" smtClean="0">
                              <a:latin typeface="Cambria Math" panose="02040503050406030204" pitchFamily="18" charset="0"/>
                            </a:rPr>
                          </m:ctrlPr>
                        </m:dPr>
                        <m:e>
                          <m:r>
                            <a:rPr lang="en-GB" i="1">
                              <a:latin typeface="Cambria Math" panose="02040503050406030204" pitchFamily="18" charset="0"/>
                            </a:rPr>
                            <m:t>𝐷</m:t>
                          </m:r>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r>
                            <a:rPr lang="en-GB" i="1">
                              <a:latin typeface="Cambria Math" panose="02040503050406030204" pitchFamily="18" charset="0"/>
                            </a:rPr>
                            <m:t>∙</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𝑑</m:t>
                                      </m:r>
                                    </m:e>
                                    <m:sub>
                                      <m:r>
                                        <a:rPr lang="en-GB" i="1">
                                          <a:latin typeface="Cambria Math" panose="02040503050406030204" pitchFamily="18" charset="0"/>
                                        </a:rPr>
                                        <m:t>1</m:t>
                                      </m:r>
                                    </m:sub>
                                  </m:sSub>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𝑑</m:t>
                                      </m:r>
                                    </m:e>
                                    <m:sub>
                                      <m:r>
                                        <a:rPr lang="en-GB" i="1">
                                          <a:latin typeface="Cambria Math" panose="02040503050406030204" pitchFamily="18" charset="0"/>
                                        </a:rPr>
                                        <m:t>2</m:t>
                                      </m:r>
                                    </m:sub>
                                  </m:sSub>
                                </m:e>
                              </m:d>
                            </m:e>
                          </m:d>
                          <m:r>
                            <m:rPr>
                              <m:nor/>
                            </m:rPr>
                            <a:rPr lang="en-GB" i="1" dirty="0">
                              <a:latin typeface="Cambria Math" panose="02040503050406030204" pitchFamily="18" charset="0"/>
                            </a:rPr>
                            <m:t> </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𝑡</m:t>
                              </m:r>
                            </m:sub>
                          </m:sSub>
                        </m:e>
                      </m:d>
                      <m:r>
                        <a:rPr lang="en-GB" b="0" i="1" smtClean="0">
                          <a:latin typeface="Cambria Math" panose="02040503050406030204" pitchFamily="18" charset="0"/>
                        </a:rPr>
                        <m:t>&lt;</m:t>
                      </m:r>
                      <m:r>
                        <a:rPr lang="en-GB" b="0" i="1" smtClean="0">
                          <a:latin typeface="Cambria Math" panose="02040503050406030204" pitchFamily="18" charset="0"/>
                          <a:ea typeface="Cambria Math" panose="02040503050406030204" pitchFamily="18" charset="0"/>
                        </a:rPr>
                        <m:t>𝜀</m:t>
                      </m:r>
                    </m:oMath>
                  </m:oMathPara>
                </a14:m>
                <a:endParaRPr lang="en-GB" dirty="0"/>
              </a:p>
            </p:txBody>
          </p:sp>
        </mc:Choice>
        <mc:Fallback xmlns="">
          <p:sp>
            <p:nvSpPr>
              <p:cNvPr id="52" name="TextBox 51">
                <a:extLst>
                  <a:ext uri="{FF2B5EF4-FFF2-40B4-BE49-F238E27FC236}">
                    <a16:creationId xmlns:a16="http://schemas.microsoft.com/office/drawing/2014/main" id="{F50F9809-82E5-97DB-AA86-ECD89A42D6A5}"/>
                  </a:ext>
                </a:extLst>
              </p:cNvPr>
              <p:cNvSpPr txBox="1">
                <a:spLocks noRot="1" noChangeAspect="1" noMove="1" noResize="1" noEditPoints="1" noAdjustHandles="1" noChangeArrowheads="1" noChangeShapeType="1" noTextEdit="1"/>
              </p:cNvSpPr>
              <p:nvPr/>
            </p:nvSpPr>
            <p:spPr>
              <a:xfrm>
                <a:off x="5804209" y="5136516"/>
                <a:ext cx="4592919" cy="312650"/>
              </a:xfrm>
              <a:prstGeom prst="rect">
                <a:avLst/>
              </a:prstGeom>
              <a:blipFill>
                <a:blip r:embed="rId10"/>
                <a:stretch>
                  <a:fillRect l="-1459" r="-1061" b="-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A345606-479E-F29C-C897-DD3424A3215D}"/>
                  </a:ext>
                </a:extLst>
              </p:cNvPr>
              <p:cNvSpPr txBox="1"/>
              <p:nvPr/>
            </p:nvSpPr>
            <p:spPr>
              <a:xfrm>
                <a:off x="1095997" y="4605401"/>
                <a:ext cx="2896242" cy="680123"/>
              </a:xfrm>
              <a:prstGeom prst="rect">
                <a:avLst/>
              </a:prstGeom>
              <a:noFill/>
            </p:spPr>
            <p:txBody>
              <a:bodyPr wrap="square" rtlCol="0">
                <a:spAutoFit/>
              </a:bodyPr>
              <a:lstStyle/>
              <a:p>
                <a:pPr algn="ctr"/>
                <a:r>
                  <a:rPr lang="en-GB" dirty="0">
                    <a:solidFill>
                      <a:schemeClr val="accent1"/>
                    </a:solidFill>
                  </a:rPr>
                  <a:t>Implied Volatility </a:t>
                </a:r>
                <a14:m>
                  <m:oMath xmlns:m="http://schemas.openxmlformats.org/officeDocument/2006/math">
                    <m:sSubSup>
                      <m:sSubSupPr>
                        <m:ctrlPr>
                          <a:rPr lang="en-GB" i="1">
                            <a:solidFill>
                              <a:schemeClr val="accent1"/>
                            </a:solidFill>
                            <a:latin typeface="Cambria Math" panose="02040503050406030204" pitchFamily="18" charset="0"/>
                            <a:ea typeface="Cambria Math" panose="02040503050406030204" pitchFamily="18" charset="0"/>
                          </a:rPr>
                        </m:ctrlPr>
                      </m:sSubSupPr>
                      <m:e>
                        <m:r>
                          <a:rPr lang="en-GB" i="1">
                            <a:solidFill>
                              <a:schemeClr val="accent1"/>
                            </a:solidFill>
                            <a:latin typeface="Cambria Math" panose="02040503050406030204" pitchFamily="18" charset="0"/>
                            <a:ea typeface="Cambria Math" panose="02040503050406030204" pitchFamily="18" charset="0"/>
                          </a:rPr>
                          <m:t>𝜎</m:t>
                        </m:r>
                      </m:e>
                      <m:sub>
                        <m:r>
                          <a:rPr lang="en-GB" i="1">
                            <a:solidFill>
                              <a:schemeClr val="accent1"/>
                            </a:solidFill>
                            <a:latin typeface="Cambria Math" panose="02040503050406030204" pitchFamily="18" charset="0"/>
                            <a:ea typeface="Cambria Math" panose="02040503050406030204" pitchFamily="18" charset="0"/>
                          </a:rPr>
                          <m:t>𝐾</m:t>
                        </m:r>
                        <m:r>
                          <a:rPr lang="en-GB" i="1">
                            <a:solidFill>
                              <a:schemeClr val="accent1"/>
                            </a:solidFill>
                            <a:latin typeface="Cambria Math" panose="02040503050406030204" pitchFamily="18" charset="0"/>
                            <a:ea typeface="Cambria Math" panose="02040503050406030204" pitchFamily="18" charset="0"/>
                          </a:rPr>
                          <m:t>,</m:t>
                        </m:r>
                        <m:r>
                          <a:rPr lang="en-GB" i="1">
                            <a:solidFill>
                              <a:schemeClr val="accent1"/>
                            </a:solidFill>
                            <a:latin typeface="Cambria Math" panose="02040503050406030204" pitchFamily="18" charset="0"/>
                            <a:ea typeface="Cambria Math" panose="02040503050406030204" pitchFamily="18" charset="0"/>
                          </a:rPr>
                          <m:t>𝑡</m:t>
                        </m:r>
                      </m:sub>
                      <m:sup>
                        <m:r>
                          <a:rPr lang="en-GB" i="1">
                            <a:solidFill>
                              <a:schemeClr val="accent1"/>
                            </a:solidFill>
                            <a:latin typeface="Cambria Math" panose="02040503050406030204" pitchFamily="18" charset="0"/>
                            <a:ea typeface="Cambria Math" panose="02040503050406030204" pitchFamily="18" charset="0"/>
                          </a:rPr>
                          <m:t>𝑘</m:t>
                        </m:r>
                      </m:sup>
                    </m:sSubSup>
                  </m:oMath>
                </a14:m>
                <a:endParaRPr lang="en-GB" dirty="0">
                  <a:solidFill>
                    <a:schemeClr val="accent1"/>
                  </a:solidFill>
                </a:endParaRPr>
              </a:p>
              <a:p>
                <a:pPr algn="ctr"/>
                <a:r>
                  <a:rPr lang="en-GB" dirty="0">
                    <a:solidFill>
                      <a:schemeClr val="accent1"/>
                    </a:solidFill>
                  </a:rPr>
                  <a:t>at iteration </a:t>
                </a:r>
                <a14:m>
                  <m:oMath xmlns:m="http://schemas.openxmlformats.org/officeDocument/2006/math">
                    <m:r>
                      <a:rPr lang="en-GB" i="1" dirty="0" smtClean="0">
                        <a:solidFill>
                          <a:schemeClr val="accent1"/>
                        </a:solidFill>
                        <a:latin typeface="Cambria Math" panose="02040503050406030204" pitchFamily="18" charset="0"/>
                      </a:rPr>
                      <m:t>𝑘</m:t>
                    </m:r>
                  </m:oMath>
                </a14:m>
                <a:endParaRPr lang="en-GB" dirty="0">
                  <a:solidFill>
                    <a:schemeClr val="accent1"/>
                  </a:solidFill>
                </a:endParaRPr>
              </a:p>
            </p:txBody>
          </p:sp>
        </mc:Choice>
        <mc:Fallback xmlns="">
          <p:sp>
            <p:nvSpPr>
              <p:cNvPr id="63" name="TextBox 62">
                <a:extLst>
                  <a:ext uri="{FF2B5EF4-FFF2-40B4-BE49-F238E27FC236}">
                    <a16:creationId xmlns:a16="http://schemas.microsoft.com/office/drawing/2014/main" id="{FA345606-479E-F29C-C897-DD3424A3215D}"/>
                  </a:ext>
                </a:extLst>
              </p:cNvPr>
              <p:cNvSpPr txBox="1">
                <a:spLocks noRot="1" noChangeAspect="1" noMove="1" noResize="1" noEditPoints="1" noAdjustHandles="1" noChangeArrowheads="1" noChangeShapeType="1" noTextEdit="1"/>
              </p:cNvSpPr>
              <p:nvPr/>
            </p:nvSpPr>
            <p:spPr>
              <a:xfrm>
                <a:off x="1095997" y="4605401"/>
                <a:ext cx="2896242" cy="680123"/>
              </a:xfrm>
              <a:prstGeom prst="rect">
                <a:avLst/>
              </a:prstGeom>
              <a:blipFill>
                <a:blip r:embed="rId11"/>
                <a:stretch>
                  <a:fillRect t="-1786" b="-13393"/>
                </a:stretch>
              </a:blipFill>
            </p:spPr>
            <p:txBody>
              <a:bodyPr/>
              <a:lstStyle/>
              <a:p>
                <a:r>
                  <a:rPr lang="en-GB">
                    <a:noFill/>
                  </a:rPr>
                  <a:t> </a:t>
                </a:r>
              </a:p>
            </p:txBody>
          </p:sp>
        </mc:Fallback>
      </mc:AlternateContent>
      <p:cxnSp>
        <p:nvCxnSpPr>
          <p:cNvPr id="64" name="Straight Arrow Connector 63">
            <a:extLst>
              <a:ext uri="{FF2B5EF4-FFF2-40B4-BE49-F238E27FC236}">
                <a16:creationId xmlns:a16="http://schemas.microsoft.com/office/drawing/2014/main" id="{4A83156B-C445-DB48-EA4D-A1A9B58DF04F}"/>
              </a:ext>
            </a:extLst>
          </p:cNvPr>
          <p:cNvCxnSpPr>
            <a:cxnSpLocks/>
          </p:cNvCxnSpPr>
          <p:nvPr/>
        </p:nvCxnSpPr>
        <p:spPr>
          <a:xfrm flipH="1" flipV="1">
            <a:off x="2248311" y="3712085"/>
            <a:ext cx="251943" cy="778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D75120-ABF8-0192-D9E9-29CE14E326C2}"/>
                  </a:ext>
                </a:extLst>
              </p:cNvPr>
              <p:cNvSpPr txBox="1"/>
              <p:nvPr/>
            </p:nvSpPr>
            <p:spPr>
              <a:xfrm>
                <a:off x="5726305" y="5532980"/>
                <a:ext cx="3893003" cy="905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𝑤𝑖𝑡h</m:t>
                      </m:r>
                      <m:r>
                        <a:rPr lang="en-GB" b="0" i="1" smtClean="0">
                          <a:solidFill>
                            <a:schemeClr val="tx1"/>
                          </a:solidFill>
                          <a:latin typeface="Cambria Math" panose="02040503050406030204" pitchFamily="18" charset="0"/>
                        </a:rPr>
                        <m:t> </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𝑑</m:t>
                          </m:r>
                        </m:e>
                        <m:sub>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𝑑</m:t>
                          </m:r>
                        </m:e>
                        <m:sub>
                          <m:r>
                            <a:rPr lang="en-GB" b="0" i="1" smtClean="0">
                              <a:solidFill>
                                <a:schemeClr val="tx1"/>
                              </a:solidFill>
                              <a:latin typeface="Cambria Math" panose="02040503050406030204" pitchFamily="18" charset="0"/>
                            </a:rPr>
                            <m:t>2</m:t>
                          </m:r>
                        </m:sub>
                      </m:sSub>
                      <m:r>
                        <a:rPr lang="en-GB" i="1">
                          <a:solidFill>
                            <a:schemeClr val="tx1"/>
                          </a:solidFill>
                          <a:latin typeface="Cambria Math" panose="02040503050406030204" pitchFamily="18" charset="0"/>
                        </a:rPr>
                        <m:t>=</m:t>
                      </m:r>
                      <m:f>
                        <m:fPr>
                          <m:ctrlPr>
                            <a:rPr lang="en-GB" i="1">
                              <a:solidFill>
                                <a:schemeClr val="tx1"/>
                              </a:solidFill>
                              <a:latin typeface="Cambria Math" panose="02040503050406030204" pitchFamily="18" charset="0"/>
                            </a:rPr>
                          </m:ctrlPr>
                        </m:fPr>
                        <m:num>
                          <m:func>
                            <m:funcPr>
                              <m:ctrlPr>
                                <a:rPr lang="en-GB" i="1">
                                  <a:solidFill>
                                    <a:schemeClr val="tx1"/>
                                  </a:solidFill>
                                  <a:latin typeface="Cambria Math" panose="02040503050406030204" pitchFamily="18" charset="0"/>
                                </a:rPr>
                              </m:ctrlPr>
                            </m:funcPr>
                            <m:fName>
                              <m:r>
                                <m:rPr>
                                  <m:sty m:val="p"/>
                                </m:rPr>
                                <a:rPr lang="en-GB" i="1">
                                  <a:solidFill>
                                    <a:schemeClr val="tx1"/>
                                  </a:solidFill>
                                  <a:latin typeface="Cambria Math" panose="02040503050406030204" pitchFamily="18" charset="0"/>
                                </a:rPr>
                                <m:t>ln</m:t>
                              </m:r>
                            </m:fName>
                            <m:e>
                              <m:d>
                                <m:dPr>
                                  <m:ctrlPr>
                                    <a:rPr lang="en-GB" i="1">
                                      <a:solidFill>
                                        <a:schemeClr val="tx1"/>
                                      </a:solidFill>
                                      <a:latin typeface="Cambria Math" panose="02040503050406030204" pitchFamily="18" charset="0"/>
                                    </a:rPr>
                                  </m:ctrlPr>
                                </m:dPr>
                                <m:e>
                                  <m:f>
                                    <m:fPr>
                                      <m:ctrlPr>
                                        <a:rPr lang="en-GB" i="1">
                                          <a:solidFill>
                                            <a:schemeClr val="tx1"/>
                                          </a:solidFill>
                                          <a:latin typeface="Cambria Math" panose="02040503050406030204" pitchFamily="18" charset="0"/>
                                        </a:rPr>
                                      </m:ctrlPr>
                                    </m:fPr>
                                    <m:num>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𝐹</m:t>
                                          </m:r>
                                        </m:e>
                                        <m:sub>
                                          <m:r>
                                            <a:rPr lang="en-GB" b="0" i="1" smtClean="0">
                                              <a:solidFill>
                                                <a:schemeClr val="tx1"/>
                                              </a:solidFill>
                                              <a:latin typeface="Cambria Math" panose="02040503050406030204" pitchFamily="18" charset="0"/>
                                            </a:rPr>
                                            <m:t>𝑡</m:t>
                                          </m:r>
                                        </m:sub>
                                      </m:sSub>
                                    </m:num>
                                    <m:den>
                                      <m:r>
                                        <a:rPr lang="en-GB" b="0" i="1" smtClean="0">
                                          <a:solidFill>
                                            <a:schemeClr val="tx1"/>
                                          </a:solidFill>
                                          <a:latin typeface="Cambria Math" panose="02040503050406030204" pitchFamily="18" charset="0"/>
                                        </a:rPr>
                                        <m:t>𝐾</m:t>
                                      </m:r>
                                    </m:den>
                                  </m:f>
                                </m:e>
                              </m:d>
                            </m:e>
                          </m:func>
                          <m:r>
                            <a:rPr lang="en-GB" i="1">
                              <a:solidFill>
                                <a:schemeClr val="tx1"/>
                              </a:solidFill>
                              <a:latin typeface="Cambria Math" panose="02040503050406030204" pitchFamily="18" charset="0"/>
                              <a:ea typeface="Cambria Math" panose="02040503050406030204" pitchFamily="18" charset="0"/>
                            </a:rPr>
                            <m:t>±</m:t>
                          </m:r>
                          <m:f>
                            <m:fPr>
                              <m:ctrlPr>
                                <a:rPr lang="en-GB" i="1">
                                  <a:solidFill>
                                    <a:schemeClr val="tx1"/>
                                  </a:solidFill>
                                  <a:latin typeface="Cambria Math" panose="02040503050406030204" pitchFamily="18" charset="0"/>
                                </a:rPr>
                              </m:ctrlPr>
                            </m:fPr>
                            <m:num>
                              <m:r>
                                <a:rPr lang="en-GB" i="1">
                                  <a:solidFill>
                                    <a:schemeClr val="tx1"/>
                                  </a:solidFill>
                                  <a:latin typeface="Cambria Math" panose="02040503050406030204" pitchFamily="18" charset="0"/>
                                </a:rPr>
                                <m:t>1</m:t>
                              </m:r>
                            </m:num>
                            <m:den>
                              <m:r>
                                <a:rPr lang="en-GB" i="1">
                                  <a:solidFill>
                                    <a:schemeClr val="tx1"/>
                                  </a:solidFill>
                                  <a:latin typeface="Cambria Math" panose="02040503050406030204" pitchFamily="18" charset="0"/>
                                </a:rPr>
                                <m:t>2</m:t>
                              </m:r>
                            </m:den>
                          </m:f>
                          <m:r>
                            <a:rPr lang="en-GB" i="1">
                              <a:solidFill>
                                <a:schemeClr val="tx1"/>
                              </a:solidFill>
                              <a:latin typeface="Cambria Math" panose="02040503050406030204" pitchFamily="18" charset="0"/>
                            </a:rPr>
                            <m:t>∙</m:t>
                          </m:r>
                          <m:sSubSup>
                            <m:sSubSupPr>
                              <m:ctrlPr>
                                <a:rPr lang="en-GB" b="0" i="1" smtClean="0">
                                  <a:solidFill>
                                    <a:schemeClr val="accent1"/>
                                  </a:solidFill>
                                  <a:latin typeface="Cambria Math" panose="02040503050406030204" pitchFamily="18" charset="0"/>
                                  <a:ea typeface="Cambria Math" panose="02040503050406030204" pitchFamily="18" charset="0"/>
                                </a:rPr>
                              </m:ctrlPr>
                            </m:sSubSupPr>
                            <m:e>
                              <m:r>
                                <a:rPr lang="en-GB" i="1" smtClean="0">
                                  <a:solidFill>
                                    <a:schemeClr val="accent1"/>
                                  </a:solidFill>
                                  <a:latin typeface="Cambria Math" panose="02040503050406030204" pitchFamily="18" charset="0"/>
                                  <a:ea typeface="Cambria Math" panose="02040503050406030204" pitchFamily="18" charset="0"/>
                                </a:rPr>
                                <m:t>𝜎</m:t>
                              </m:r>
                            </m:e>
                            <m:sub>
                              <m:r>
                                <a:rPr lang="en-GB" b="0" i="1" smtClean="0">
                                  <a:solidFill>
                                    <a:schemeClr val="accent1"/>
                                  </a:solidFill>
                                  <a:latin typeface="Cambria Math" panose="02040503050406030204" pitchFamily="18" charset="0"/>
                                  <a:ea typeface="Cambria Math" panose="02040503050406030204" pitchFamily="18" charset="0"/>
                                </a:rPr>
                                <m:t>𝐾</m:t>
                              </m:r>
                              <m:r>
                                <a:rPr lang="en-GB" b="0" i="1" smtClean="0">
                                  <a:solidFill>
                                    <a:schemeClr val="accent1"/>
                                  </a:solidFill>
                                  <a:latin typeface="Cambria Math" panose="02040503050406030204" pitchFamily="18" charset="0"/>
                                  <a:ea typeface="Cambria Math" panose="02040503050406030204" pitchFamily="18" charset="0"/>
                                </a:rPr>
                                <m:t>,</m:t>
                              </m:r>
                              <m:r>
                                <a:rPr lang="en-GB" b="0" i="1" smtClean="0">
                                  <a:solidFill>
                                    <a:schemeClr val="accent1"/>
                                  </a:solidFill>
                                  <a:latin typeface="Cambria Math" panose="02040503050406030204" pitchFamily="18" charset="0"/>
                                  <a:ea typeface="Cambria Math" panose="02040503050406030204" pitchFamily="18" charset="0"/>
                                </a:rPr>
                                <m:t>𝑡</m:t>
                              </m:r>
                            </m:sub>
                            <m:sup>
                              <m:r>
                                <a:rPr lang="en-GB" b="0" i="1" smtClean="0">
                                  <a:solidFill>
                                    <a:schemeClr val="accent1"/>
                                  </a:solidFill>
                                  <a:latin typeface="Cambria Math" panose="02040503050406030204" pitchFamily="18" charset="0"/>
                                  <a:ea typeface="Cambria Math" panose="02040503050406030204" pitchFamily="18" charset="0"/>
                                </a:rPr>
                                <m:t>𝑘</m:t>
                              </m:r>
                            </m:sup>
                          </m:sSubSup>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𝑡</m:t>
                          </m:r>
                        </m:num>
                        <m:den>
                          <m:sSubSup>
                            <m:sSubSupPr>
                              <m:ctrlPr>
                                <a:rPr lang="en-GB" b="0" i="1" smtClean="0">
                                  <a:solidFill>
                                    <a:schemeClr val="accent1"/>
                                  </a:solidFill>
                                  <a:latin typeface="Cambria Math" panose="02040503050406030204" pitchFamily="18" charset="0"/>
                                  <a:ea typeface="Cambria Math" panose="02040503050406030204" pitchFamily="18" charset="0"/>
                                </a:rPr>
                              </m:ctrlPr>
                            </m:sSubSupPr>
                            <m:e>
                              <m:r>
                                <a:rPr lang="en-GB" i="1">
                                  <a:solidFill>
                                    <a:schemeClr val="accent1"/>
                                  </a:solidFill>
                                  <a:latin typeface="Cambria Math" panose="02040503050406030204" pitchFamily="18" charset="0"/>
                                  <a:ea typeface="Cambria Math" panose="02040503050406030204" pitchFamily="18" charset="0"/>
                                </a:rPr>
                                <m:t>𝜎</m:t>
                              </m:r>
                            </m:e>
                            <m:sub>
                              <m:r>
                                <a:rPr lang="en-GB" i="1">
                                  <a:solidFill>
                                    <a:schemeClr val="accent1"/>
                                  </a:solidFill>
                                  <a:latin typeface="Cambria Math" panose="02040503050406030204" pitchFamily="18" charset="0"/>
                                  <a:ea typeface="Cambria Math" panose="02040503050406030204" pitchFamily="18" charset="0"/>
                                </a:rPr>
                                <m:t>𝐾</m:t>
                              </m:r>
                              <m:r>
                                <a:rPr lang="en-GB" i="1">
                                  <a:solidFill>
                                    <a:schemeClr val="accent1"/>
                                  </a:solidFill>
                                  <a:latin typeface="Cambria Math" panose="02040503050406030204" pitchFamily="18" charset="0"/>
                                  <a:ea typeface="Cambria Math" panose="02040503050406030204" pitchFamily="18" charset="0"/>
                                </a:rPr>
                                <m:t>,</m:t>
                              </m:r>
                              <m:r>
                                <a:rPr lang="en-GB" i="1">
                                  <a:solidFill>
                                    <a:schemeClr val="accent1"/>
                                  </a:solidFill>
                                  <a:latin typeface="Cambria Math" panose="02040503050406030204" pitchFamily="18" charset="0"/>
                                  <a:ea typeface="Cambria Math" panose="02040503050406030204" pitchFamily="18" charset="0"/>
                                </a:rPr>
                                <m:t>𝑡</m:t>
                              </m:r>
                            </m:sub>
                            <m:sup>
                              <m:r>
                                <a:rPr lang="en-GB" b="0" i="1" smtClean="0">
                                  <a:solidFill>
                                    <a:schemeClr val="accent1"/>
                                  </a:solidFill>
                                  <a:latin typeface="Cambria Math" panose="02040503050406030204" pitchFamily="18" charset="0"/>
                                  <a:ea typeface="Cambria Math" panose="02040503050406030204" pitchFamily="18" charset="0"/>
                                </a:rPr>
                                <m:t>𝑘</m:t>
                              </m:r>
                            </m:sup>
                          </m:sSubSup>
                          <m:rad>
                            <m:radPr>
                              <m:degHide m:val="on"/>
                              <m:ctrlPr>
                                <a:rPr lang="en-GB" i="1">
                                  <a:solidFill>
                                    <a:schemeClr val="accent1"/>
                                  </a:solidFill>
                                  <a:latin typeface="Cambria Math" panose="02040503050406030204" pitchFamily="18" charset="0"/>
                                </a:rPr>
                              </m:ctrlPr>
                            </m:radPr>
                            <m:deg/>
                            <m:e>
                              <m:r>
                                <a:rPr lang="en-GB" b="0" i="1" smtClean="0">
                                  <a:solidFill>
                                    <a:schemeClr val="accent1"/>
                                  </a:solidFill>
                                  <a:latin typeface="Cambria Math" panose="02040503050406030204" pitchFamily="18" charset="0"/>
                                </a:rPr>
                                <m:t>𝑡</m:t>
                              </m:r>
                            </m:e>
                          </m:rad>
                        </m:den>
                      </m:f>
                    </m:oMath>
                  </m:oMathPara>
                </a14:m>
                <a:endParaRPr lang="en-GB"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2D75120-ABF8-0192-D9E9-29CE14E326C2}"/>
                  </a:ext>
                </a:extLst>
              </p:cNvPr>
              <p:cNvSpPr txBox="1">
                <a:spLocks noRot="1" noChangeAspect="1" noMove="1" noResize="1" noEditPoints="1" noAdjustHandles="1" noChangeArrowheads="1" noChangeShapeType="1" noTextEdit="1"/>
              </p:cNvSpPr>
              <p:nvPr/>
            </p:nvSpPr>
            <p:spPr>
              <a:xfrm>
                <a:off x="5726305" y="5532980"/>
                <a:ext cx="3893003" cy="905697"/>
              </a:xfrm>
              <a:prstGeom prst="rect">
                <a:avLst/>
              </a:prstGeom>
              <a:blipFill>
                <a:blip r:embed="rId12"/>
                <a:stretch>
                  <a:fillRect/>
                </a:stretch>
              </a:blipFill>
            </p:spPr>
            <p:txBody>
              <a:bodyPr/>
              <a:lstStyle/>
              <a:p>
                <a:r>
                  <a:rPr lang="en-GB">
                    <a:noFill/>
                  </a:rPr>
                  <a:t> </a:t>
                </a:r>
              </a:p>
            </p:txBody>
          </p:sp>
        </mc:Fallback>
      </mc:AlternateContent>
      <p:sp>
        <p:nvSpPr>
          <p:cNvPr id="3" name="Text Placeholder 2">
            <a:extLst>
              <a:ext uri="{FF2B5EF4-FFF2-40B4-BE49-F238E27FC236}">
                <a16:creationId xmlns:a16="http://schemas.microsoft.com/office/drawing/2014/main" id="{A9E99186-C769-1E7E-2D15-BCF8A0C897E4}"/>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grpSp>
        <p:nvGrpSpPr>
          <p:cNvPr id="5" name="Group 4">
            <a:extLst>
              <a:ext uri="{FF2B5EF4-FFF2-40B4-BE49-F238E27FC236}">
                <a16:creationId xmlns:a16="http://schemas.microsoft.com/office/drawing/2014/main" id="{1F495C03-6F2A-3B11-C6A6-D8A6CCB3C251}"/>
              </a:ext>
            </a:extLst>
          </p:cNvPr>
          <p:cNvGrpSpPr/>
          <p:nvPr/>
        </p:nvGrpSpPr>
        <p:grpSpPr>
          <a:xfrm>
            <a:off x="5053738" y="3387860"/>
            <a:ext cx="6007693" cy="1596971"/>
            <a:chOff x="134659" y="905074"/>
            <a:chExt cx="6007693" cy="1596971"/>
          </a:xfrm>
        </p:grpSpPr>
        <p:sp>
          <p:nvSpPr>
            <p:cNvPr id="6" name="Rectangle: Rounded Corners 5">
              <a:extLst>
                <a:ext uri="{FF2B5EF4-FFF2-40B4-BE49-F238E27FC236}">
                  <a16:creationId xmlns:a16="http://schemas.microsoft.com/office/drawing/2014/main" id="{576C6E91-D77A-F43B-03A8-D564595DC8DF}"/>
                </a:ext>
              </a:extLst>
            </p:cNvPr>
            <p:cNvSpPr/>
            <p:nvPr/>
          </p:nvSpPr>
          <p:spPr>
            <a:xfrm>
              <a:off x="134659" y="905074"/>
              <a:ext cx="6007693" cy="1596971"/>
            </a:xfrm>
            <a:prstGeom prst="roundRect">
              <a:avLst>
                <a:gd name="adj" fmla="val 4857"/>
              </a:avLst>
            </a:prstGeom>
            <a:solidFill>
              <a:srgbClr val="FCF4E8"/>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vert="vert270" rtlCol="0" anchor="t"/>
            <a:lstStyle/>
            <a:p>
              <a:pPr algn="ctr"/>
              <a:r>
                <a:rPr lang="en-GB" b="1" dirty="0">
                  <a:solidFill>
                    <a:schemeClr val="accent4"/>
                  </a:solidFill>
                </a:rPr>
                <a:t>      OBJECTIVE</a:t>
              </a:r>
            </a:p>
          </p:txBody>
        </p:sp>
        <p:pic>
          <p:nvPicPr>
            <p:cNvPr id="7" name="Graphic 6" descr="Target with solid fill">
              <a:extLst>
                <a:ext uri="{FF2B5EF4-FFF2-40B4-BE49-F238E27FC236}">
                  <a16:creationId xmlns:a16="http://schemas.microsoft.com/office/drawing/2014/main" id="{1EDE744B-92A5-C436-81EF-B7185F7AAD5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4761" y="2095679"/>
              <a:ext cx="272534" cy="272534"/>
            </a:xfrm>
            <a:prstGeom prst="rect">
              <a:avLst/>
            </a:prstGeom>
          </p:spPr>
        </p:pic>
        <p:cxnSp>
          <p:nvCxnSpPr>
            <p:cNvPr id="8" name="Straight Connector 7">
              <a:extLst>
                <a:ext uri="{FF2B5EF4-FFF2-40B4-BE49-F238E27FC236}">
                  <a16:creationId xmlns:a16="http://schemas.microsoft.com/office/drawing/2014/main" id="{742262CB-5193-358E-4130-D08A00531D9D}"/>
                </a:ext>
              </a:extLst>
            </p:cNvPr>
            <p:cNvCxnSpPr>
              <a:cxnSpLocks/>
            </p:cNvCxnSpPr>
            <p:nvPr/>
          </p:nvCxnSpPr>
          <p:spPr>
            <a:xfrm>
              <a:off x="721281" y="1053628"/>
              <a:ext cx="0" cy="1329309"/>
            </a:xfrm>
            <a:prstGeom prst="line">
              <a:avLst/>
            </a:prstGeom>
          </p:spPr>
          <p:style>
            <a:lnRef idx="1">
              <a:schemeClr val="accent4"/>
            </a:lnRef>
            <a:fillRef idx="0">
              <a:schemeClr val="accent4"/>
            </a:fillRef>
            <a:effectRef idx="0">
              <a:schemeClr val="accent4"/>
            </a:effectRef>
            <a:fontRef idx="minor">
              <a:schemeClr val="tx1"/>
            </a:fontRef>
          </p:style>
        </p:cxnSp>
      </p:grpSp>
      <p:sp>
        <p:nvSpPr>
          <p:cNvPr id="9" name="FIND">
            <a:extLst>
              <a:ext uri="{FF2B5EF4-FFF2-40B4-BE49-F238E27FC236}">
                <a16:creationId xmlns:a16="http://schemas.microsoft.com/office/drawing/2014/main" id="{10785870-0D78-D40F-7A8D-C3865210C7E3}"/>
              </a:ext>
            </a:extLst>
          </p:cNvPr>
          <p:cNvSpPr txBox="1"/>
          <p:nvPr/>
        </p:nvSpPr>
        <p:spPr>
          <a:xfrm>
            <a:off x="5805680" y="3631451"/>
            <a:ext cx="2215403" cy="369332"/>
          </a:xfrm>
          <a:prstGeom prst="rect">
            <a:avLst/>
          </a:prstGeom>
          <a:noFill/>
        </p:spPr>
        <p:txBody>
          <a:bodyPr wrap="square" rtlCol="0">
            <a:spAutoFit/>
          </a:bodyPr>
          <a:lstStyle/>
          <a:p>
            <a:r>
              <a:rPr lang="en-GB" dirty="0">
                <a:solidFill>
                  <a:schemeClr val="accent4"/>
                </a:solidFill>
              </a:rPr>
              <a:t>FIND</a:t>
            </a:r>
          </a:p>
        </p:txBody>
      </p:sp>
      <p:sp>
        <p:nvSpPr>
          <p:cNvPr id="10" name="SUCH THAT">
            <a:extLst>
              <a:ext uri="{FF2B5EF4-FFF2-40B4-BE49-F238E27FC236}">
                <a16:creationId xmlns:a16="http://schemas.microsoft.com/office/drawing/2014/main" id="{2EEC3490-1B52-547A-7561-CCCC4516DCA2}"/>
              </a:ext>
            </a:extLst>
          </p:cNvPr>
          <p:cNvSpPr txBox="1"/>
          <p:nvPr/>
        </p:nvSpPr>
        <p:spPr>
          <a:xfrm>
            <a:off x="5805680" y="4269395"/>
            <a:ext cx="1416272" cy="369332"/>
          </a:xfrm>
          <a:prstGeom prst="rect">
            <a:avLst/>
          </a:prstGeom>
          <a:noFill/>
        </p:spPr>
        <p:txBody>
          <a:bodyPr wrap="square" rtlCol="0">
            <a:spAutoFit/>
          </a:bodyPr>
          <a:lstStyle/>
          <a:p>
            <a:r>
              <a:rPr lang="en-GB" dirty="0">
                <a:solidFill>
                  <a:schemeClr val="accent4"/>
                </a:solidFill>
              </a:rPr>
              <a:t>SUCH THAT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BDA30B-569C-2326-9238-129DEDBD8D46}"/>
                  </a:ext>
                </a:extLst>
              </p:cNvPr>
              <p:cNvSpPr txBox="1"/>
              <p:nvPr/>
            </p:nvSpPr>
            <p:spPr>
              <a:xfrm>
                <a:off x="7057335" y="3609205"/>
                <a:ext cx="1139051" cy="437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b="0" i="1" smtClean="0">
                              <a:solidFill>
                                <a:schemeClr val="tx1"/>
                              </a:solidFill>
                              <a:latin typeface="Cambria Math" panose="02040503050406030204" pitchFamily="18" charset="0"/>
                              <a:ea typeface="Cambria Math" panose="02040503050406030204" pitchFamily="18" charset="0"/>
                            </a:rPr>
                          </m:ctrlPr>
                        </m:sSubSupPr>
                        <m:e>
                          <m:r>
                            <a:rPr lang="en-GB" sz="2000" i="1" smtClean="0">
                              <a:solidFill>
                                <a:schemeClr val="tx1"/>
                              </a:solidFill>
                              <a:latin typeface="Cambria Math" panose="02040503050406030204" pitchFamily="18" charset="0"/>
                              <a:ea typeface="Cambria Math" panose="02040503050406030204" pitchFamily="18" charset="0"/>
                            </a:rPr>
                            <m:t>𝜎</m:t>
                          </m:r>
                        </m:e>
                        <m:sub>
                          <m:r>
                            <a:rPr lang="en-GB" sz="2000" b="0" i="1" smtClean="0">
                              <a:solidFill>
                                <a:schemeClr val="tx1"/>
                              </a:solidFill>
                              <a:latin typeface="Cambria Math" panose="02040503050406030204" pitchFamily="18" charset="0"/>
                              <a:ea typeface="Cambria Math" panose="02040503050406030204" pitchFamily="18" charset="0"/>
                            </a:rPr>
                            <m:t>𝐾</m:t>
                          </m:r>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𝑡</m:t>
                          </m:r>
                        </m:sub>
                        <m:sup>
                          <m:r>
                            <a:rPr lang="en-GB" sz="2000" b="0" i="1" smtClean="0">
                              <a:solidFill>
                                <a:schemeClr val="tx1"/>
                              </a:solidFill>
                              <a:latin typeface="Cambria Math" panose="02040503050406030204" pitchFamily="18" charset="0"/>
                              <a:ea typeface="Cambria Math" panose="02040503050406030204" pitchFamily="18" charset="0"/>
                            </a:rPr>
                            <m:t>𝑘</m:t>
                          </m:r>
                        </m:sup>
                      </m:sSubSup>
                    </m:oMath>
                  </m:oMathPara>
                </a14:m>
                <a:endParaRPr lang="en-GB" sz="2000" dirty="0">
                  <a:solidFill>
                    <a:schemeClr val="tx1"/>
                  </a:solidFill>
                </a:endParaRPr>
              </a:p>
            </p:txBody>
          </p:sp>
        </mc:Choice>
        <mc:Fallback xmlns="">
          <p:sp>
            <p:nvSpPr>
              <p:cNvPr id="14" name="TextBox 13">
                <a:extLst>
                  <a:ext uri="{FF2B5EF4-FFF2-40B4-BE49-F238E27FC236}">
                    <a16:creationId xmlns:a16="http://schemas.microsoft.com/office/drawing/2014/main" id="{52BDA30B-569C-2326-9238-129DEDBD8D46}"/>
                  </a:ext>
                </a:extLst>
              </p:cNvPr>
              <p:cNvSpPr txBox="1">
                <a:spLocks noRot="1" noChangeAspect="1" noMove="1" noResize="1" noEditPoints="1" noAdjustHandles="1" noChangeArrowheads="1" noChangeShapeType="1" noTextEdit="1"/>
              </p:cNvSpPr>
              <p:nvPr/>
            </p:nvSpPr>
            <p:spPr>
              <a:xfrm>
                <a:off x="7057335" y="3609205"/>
                <a:ext cx="1139051" cy="437684"/>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5E4A99-2C6D-55CA-88B6-0E5996CAA172}"/>
                  </a:ext>
                </a:extLst>
              </p:cNvPr>
              <p:cNvSpPr txBox="1"/>
              <p:nvPr/>
            </p:nvSpPr>
            <p:spPr>
              <a:xfrm>
                <a:off x="7096887" y="4205668"/>
                <a:ext cx="1923356" cy="504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solidFill>
                                <a:schemeClr val="tx1"/>
                              </a:solidFill>
                              <a:latin typeface="Cambria Math" panose="02040503050406030204" pitchFamily="18" charset="0"/>
                            </a:rPr>
                          </m:ctrlPr>
                        </m:dPr>
                        <m:e>
                          <m:acc>
                            <m:accPr>
                              <m:chr m:val="̂"/>
                              <m:ctrlPr>
                                <a:rPr lang="en-GB" sz="1800" i="1">
                                  <a:solidFill>
                                    <a:schemeClr val="tx1"/>
                                  </a:solidFill>
                                  <a:latin typeface="Cambria Math" panose="02040503050406030204" pitchFamily="18" charset="0"/>
                                </a:rPr>
                              </m:ctrlPr>
                            </m:accPr>
                            <m:e>
                              <m:sSubSup>
                                <m:sSubSupPr>
                                  <m:ctrlPr>
                                    <a:rPr lang="en-GB" sz="1800" b="0" i="1" smtClean="0">
                                      <a:solidFill>
                                        <a:schemeClr val="tx1"/>
                                      </a:solidFill>
                                      <a:latin typeface="Cambria Math" panose="02040503050406030204" pitchFamily="18" charset="0"/>
                                    </a:rPr>
                                  </m:ctrlPr>
                                </m:sSubSupPr>
                                <m:e>
                                  <m:r>
                                    <a:rPr lang="en-GB" sz="1800" i="1" smtClean="0">
                                      <a:solidFill>
                                        <a:schemeClr val="tx1"/>
                                      </a:solidFill>
                                      <a:latin typeface="Cambria Math" panose="02040503050406030204" pitchFamily="18" charset="0"/>
                                    </a:rPr>
                                    <m:t>𝑉</m:t>
                                  </m:r>
                                </m:e>
                                <m:sub>
                                  <m:r>
                                    <a:rPr lang="en-GB" sz="1800" b="0" i="1" smtClean="0">
                                      <a:solidFill>
                                        <a:schemeClr val="tx1"/>
                                      </a:solidFill>
                                      <a:latin typeface="Cambria Math" panose="02040503050406030204" pitchFamily="18" charset="0"/>
                                    </a:rPr>
                                    <m:t>𝑡</m:t>
                                  </m:r>
                                </m:sub>
                                <m:sup>
                                  <m:r>
                                    <a:rPr lang="en-GB" sz="1800" b="0" i="1" smtClean="0">
                                      <a:solidFill>
                                        <a:schemeClr val="tx1"/>
                                      </a:solidFill>
                                      <a:latin typeface="Cambria Math" panose="02040503050406030204" pitchFamily="18" charset="0"/>
                                    </a:rPr>
                                    <m:t>𝑘</m:t>
                                  </m:r>
                                </m:sup>
                              </m:sSubSup>
                            </m:e>
                          </m:acc>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i="1" smtClean="0">
                                  <a:solidFill>
                                    <a:schemeClr val="tx1"/>
                                  </a:solidFill>
                                  <a:latin typeface="Cambria Math" panose="02040503050406030204" pitchFamily="18" charset="0"/>
                                </a:rPr>
                                <m:t>𝑉</m:t>
                              </m:r>
                            </m:e>
                            <m:sub>
                              <m:r>
                                <a:rPr lang="en-GB" sz="1800" b="0" i="1" smtClean="0">
                                  <a:solidFill>
                                    <a:schemeClr val="tx1"/>
                                  </a:solidFill>
                                  <a:latin typeface="Cambria Math" panose="02040503050406030204" pitchFamily="18" charset="0"/>
                                </a:rPr>
                                <m:t>𝑡</m:t>
                              </m:r>
                            </m:sub>
                          </m:sSub>
                        </m:e>
                      </m:d>
                      <m:r>
                        <a:rPr lang="en-GB" sz="1800" b="0" i="1" smtClean="0">
                          <a:solidFill>
                            <a:schemeClr val="tx1"/>
                          </a:solidFill>
                          <a:latin typeface="Cambria Math" panose="02040503050406030204" pitchFamily="18" charset="0"/>
                        </a:rPr>
                        <m:t>&lt;</m:t>
                      </m:r>
                      <m:r>
                        <a:rPr lang="en-GB" sz="1800" b="0" i="1" smtClean="0">
                          <a:solidFill>
                            <a:schemeClr val="tx1"/>
                          </a:solidFill>
                          <a:latin typeface="Cambria Math" panose="02040503050406030204" pitchFamily="18" charset="0"/>
                          <a:ea typeface="Cambria Math" panose="02040503050406030204" pitchFamily="18" charset="0"/>
                        </a:rPr>
                        <m:t>𝜀</m:t>
                      </m:r>
                    </m:oMath>
                  </m:oMathPara>
                </a14:m>
                <a:endParaRPr lang="en-GB" dirty="0">
                  <a:solidFill>
                    <a:schemeClr val="tx1"/>
                  </a:solidFill>
                </a:endParaRPr>
              </a:p>
            </p:txBody>
          </p:sp>
        </mc:Choice>
        <mc:Fallback xmlns="">
          <p:sp>
            <p:nvSpPr>
              <p:cNvPr id="17" name="TextBox 16">
                <a:extLst>
                  <a:ext uri="{FF2B5EF4-FFF2-40B4-BE49-F238E27FC236}">
                    <a16:creationId xmlns:a16="http://schemas.microsoft.com/office/drawing/2014/main" id="{FF5E4A99-2C6D-55CA-88B6-0E5996CAA172}"/>
                  </a:ext>
                </a:extLst>
              </p:cNvPr>
              <p:cNvSpPr txBox="1">
                <a:spLocks noRot="1" noChangeAspect="1" noMove="1" noResize="1" noEditPoints="1" noAdjustHandles="1" noChangeArrowheads="1" noChangeShapeType="1" noTextEdit="1"/>
              </p:cNvSpPr>
              <p:nvPr/>
            </p:nvSpPr>
            <p:spPr>
              <a:xfrm>
                <a:off x="7096887" y="4205668"/>
                <a:ext cx="1923356" cy="504818"/>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4AE9CF-ECB6-F87E-C2E6-54A97C8C6D2C}"/>
                  </a:ext>
                </a:extLst>
              </p:cNvPr>
              <p:cNvSpPr txBox="1"/>
              <p:nvPr/>
            </p:nvSpPr>
            <p:spPr>
              <a:xfrm>
                <a:off x="8727620" y="4542979"/>
                <a:ext cx="1923356" cy="431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Sup>
                            <m:sSubSupPr>
                              <m:ctrlPr>
                                <a:rPr lang="en-GB" i="1">
                                  <a:latin typeface="Cambria Math" panose="02040503050406030204" pitchFamily="18" charset="0"/>
                                </a:rPr>
                              </m:ctrlPr>
                            </m:sSubSupPr>
                            <m:e>
                              <m:r>
                                <a:rPr lang="en-GB" i="1">
                                  <a:latin typeface="Cambria Math" panose="02040503050406030204" pitchFamily="18" charset="0"/>
                                </a:rPr>
                                <m:t>𝑉</m:t>
                              </m:r>
                            </m:e>
                            <m:sub>
                              <m:r>
                                <a:rPr lang="en-GB" i="1">
                                  <a:latin typeface="Cambria Math" panose="02040503050406030204" pitchFamily="18" charset="0"/>
                                </a:rPr>
                                <m:t>𝑡</m:t>
                              </m:r>
                            </m:sub>
                            <m:sup>
                              <m:r>
                                <a:rPr lang="en-GB" i="1">
                                  <a:latin typeface="Cambria Math" panose="02040503050406030204" pitchFamily="18" charset="0"/>
                                </a:rPr>
                                <m:t>𝑘</m:t>
                              </m:r>
                            </m:sup>
                          </m:sSubSup>
                        </m:e>
                      </m:ac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𝑡</m:t>
                          </m:r>
                        </m:sub>
                      </m:sSub>
                    </m:oMath>
                  </m:oMathPara>
                </a14:m>
                <a:endParaRPr lang="en-GB" dirty="0">
                  <a:solidFill>
                    <a:schemeClr val="tx1"/>
                  </a:solidFill>
                </a:endParaRPr>
              </a:p>
            </p:txBody>
          </p:sp>
        </mc:Choice>
        <mc:Fallback xmlns="">
          <p:sp>
            <p:nvSpPr>
              <p:cNvPr id="22" name="TextBox 21">
                <a:extLst>
                  <a:ext uri="{FF2B5EF4-FFF2-40B4-BE49-F238E27FC236}">
                    <a16:creationId xmlns:a16="http://schemas.microsoft.com/office/drawing/2014/main" id="{294AE9CF-ECB6-F87E-C2E6-54A97C8C6D2C}"/>
                  </a:ext>
                </a:extLst>
              </p:cNvPr>
              <p:cNvSpPr txBox="1">
                <a:spLocks noRot="1" noChangeAspect="1" noMove="1" noResize="1" noEditPoints="1" noAdjustHandles="1" noChangeArrowheads="1" noChangeShapeType="1" noTextEdit="1"/>
              </p:cNvSpPr>
              <p:nvPr/>
            </p:nvSpPr>
            <p:spPr>
              <a:xfrm>
                <a:off x="8727620" y="4542979"/>
                <a:ext cx="1923356" cy="431080"/>
              </a:xfrm>
              <a:prstGeom prst="rect">
                <a:avLst/>
              </a:prstGeom>
              <a:blipFill>
                <a:blip r:embed="rId17"/>
                <a:stretch>
                  <a:fillRect b="-14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2987C3-66B0-7C7E-D9E2-5744F66D3957}"/>
                  </a:ext>
                </a:extLst>
              </p:cNvPr>
              <p:cNvSpPr txBox="1"/>
              <p:nvPr/>
            </p:nvSpPr>
            <p:spPr>
              <a:xfrm>
                <a:off x="8870726" y="3609205"/>
                <a:ext cx="1139051" cy="414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ea typeface="Cambria Math" panose="02040503050406030204" pitchFamily="18" charset="0"/>
                        </a:rPr>
                        <m:t>𝑥</m:t>
                      </m:r>
                    </m:oMath>
                  </m:oMathPara>
                </a14:m>
                <a:endParaRPr lang="en-GB" sz="2000" dirty="0">
                  <a:solidFill>
                    <a:schemeClr val="tx1"/>
                  </a:solidFill>
                </a:endParaRPr>
              </a:p>
            </p:txBody>
          </p:sp>
        </mc:Choice>
        <mc:Fallback xmlns="">
          <p:sp>
            <p:nvSpPr>
              <p:cNvPr id="25" name="TextBox 24">
                <a:extLst>
                  <a:ext uri="{FF2B5EF4-FFF2-40B4-BE49-F238E27FC236}">
                    <a16:creationId xmlns:a16="http://schemas.microsoft.com/office/drawing/2014/main" id="{472987C3-66B0-7C7E-D9E2-5744F66D3957}"/>
                  </a:ext>
                </a:extLst>
              </p:cNvPr>
              <p:cNvSpPr txBox="1">
                <a:spLocks noRot="1" noChangeAspect="1" noMove="1" noResize="1" noEditPoints="1" noAdjustHandles="1" noChangeArrowheads="1" noChangeShapeType="1" noTextEdit="1"/>
              </p:cNvSpPr>
              <p:nvPr/>
            </p:nvSpPr>
            <p:spPr>
              <a:xfrm>
                <a:off x="8870726" y="3609205"/>
                <a:ext cx="1139051" cy="414152"/>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E2ACE0-9654-67CE-25A9-85D3802D25AB}"/>
                  </a:ext>
                </a:extLst>
              </p:cNvPr>
              <p:cNvSpPr txBox="1"/>
              <p:nvPr/>
            </p:nvSpPr>
            <p:spPr>
              <a:xfrm>
                <a:off x="9174945" y="4250687"/>
                <a:ext cx="1135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𝑓</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e>
                      </m:d>
                      <m:r>
                        <a:rPr lang="en-GB" sz="1800" b="0" i="1" smtClean="0">
                          <a:latin typeface="Cambria Math" panose="02040503050406030204" pitchFamily="18" charset="0"/>
                        </a:rPr>
                        <m:t>=0</m:t>
                      </m:r>
                    </m:oMath>
                  </m:oMathPara>
                </a14:m>
                <a:endParaRPr lang="en-GB" dirty="0"/>
              </a:p>
            </p:txBody>
          </p:sp>
        </mc:Choice>
        <mc:Fallback xmlns="">
          <p:sp>
            <p:nvSpPr>
              <p:cNvPr id="28" name="TextBox 27">
                <a:extLst>
                  <a:ext uri="{FF2B5EF4-FFF2-40B4-BE49-F238E27FC236}">
                    <a16:creationId xmlns:a16="http://schemas.microsoft.com/office/drawing/2014/main" id="{89E2ACE0-9654-67CE-25A9-85D3802D25AB}"/>
                  </a:ext>
                </a:extLst>
              </p:cNvPr>
              <p:cNvSpPr txBox="1">
                <a:spLocks noRot="1" noChangeAspect="1" noMove="1" noResize="1" noEditPoints="1" noAdjustHandles="1" noChangeArrowheads="1" noChangeShapeType="1" noTextEdit="1"/>
              </p:cNvSpPr>
              <p:nvPr/>
            </p:nvSpPr>
            <p:spPr>
              <a:xfrm>
                <a:off x="9174945" y="4250687"/>
                <a:ext cx="1135834" cy="369332"/>
              </a:xfrm>
              <a:prstGeom prst="rect">
                <a:avLst/>
              </a:prstGeom>
              <a:blipFill>
                <a:blip r:embed="rId19"/>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7D4267E-5C33-4739-C652-0606F0249368}"/>
                  </a:ext>
                </a:extLst>
              </p:cNvPr>
              <p:cNvSpPr txBox="1"/>
              <p:nvPr/>
            </p:nvSpPr>
            <p:spPr>
              <a:xfrm>
                <a:off x="9072938" y="3926900"/>
                <a:ext cx="1331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800" i="1" smtClean="0">
                              <a:latin typeface="Cambria Math" panose="02040503050406030204" pitchFamily="18" charset="0"/>
                            </a:rPr>
                          </m:ctrlPr>
                        </m:dPr>
                        <m:e>
                          <m:r>
                            <a:rPr lang="en-GB" sz="1800" b="0" i="1" smtClean="0">
                              <a:latin typeface="Cambria Math" panose="02040503050406030204" pitchFamily="18" charset="0"/>
                            </a:rPr>
                            <m:t>𝑓</m:t>
                          </m:r>
                          <m:r>
                            <a:rPr lang="en-GB" sz="1800" b="0" i="1" smtClean="0">
                              <a:latin typeface="Cambria Math" panose="02040503050406030204" pitchFamily="18" charset="0"/>
                            </a:rPr>
                            <m:t>(</m:t>
                          </m:r>
                          <m:r>
                            <a:rPr lang="en-GB" sz="1800" b="0" i="1" smtClean="0">
                              <a:latin typeface="Cambria Math" panose="02040503050406030204" pitchFamily="18" charset="0"/>
                            </a:rPr>
                            <m:t>𝑥</m:t>
                          </m:r>
                          <m:r>
                            <a:rPr lang="en-GB" sz="1800" b="0" i="1" smtClean="0">
                              <a:latin typeface="Cambria Math" panose="02040503050406030204" pitchFamily="18" charset="0"/>
                            </a:rPr>
                            <m:t>)</m:t>
                          </m:r>
                        </m:e>
                      </m:d>
                      <m:r>
                        <a:rPr lang="en-GB" sz="1800" b="0" i="1" smtClean="0">
                          <a:latin typeface="Cambria Math" panose="02040503050406030204" pitchFamily="18" charset="0"/>
                        </a:rPr>
                        <m:t>&lt;</m:t>
                      </m:r>
                      <m:r>
                        <a:rPr lang="en-GB" sz="1800" b="0" i="1" smtClean="0">
                          <a:latin typeface="Cambria Math" panose="02040503050406030204" pitchFamily="18" charset="0"/>
                          <a:ea typeface="Cambria Math" panose="02040503050406030204" pitchFamily="18" charset="0"/>
                        </a:rPr>
                        <m:t>𝜀</m:t>
                      </m:r>
                    </m:oMath>
                  </m:oMathPara>
                </a14:m>
                <a:endParaRPr lang="en-GB" sz="1800" dirty="0"/>
              </a:p>
            </p:txBody>
          </p:sp>
        </mc:Choice>
        <mc:Fallback xmlns="">
          <p:sp>
            <p:nvSpPr>
              <p:cNvPr id="34" name="TextBox 33">
                <a:extLst>
                  <a:ext uri="{FF2B5EF4-FFF2-40B4-BE49-F238E27FC236}">
                    <a16:creationId xmlns:a16="http://schemas.microsoft.com/office/drawing/2014/main" id="{E7D4267E-5C33-4739-C652-0606F0249368}"/>
                  </a:ext>
                </a:extLst>
              </p:cNvPr>
              <p:cNvSpPr txBox="1">
                <a:spLocks noRot="1" noChangeAspect="1" noMove="1" noResize="1" noEditPoints="1" noAdjustHandles="1" noChangeArrowheads="1" noChangeShapeType="1" noTextEdit="1"/>
              </p:cNvSpPr>
              <p:nvPr/>
            </p:nvSpPr>
            <p:spPr>
              <a:xfrm>
                <a:off x="9072938" y="3926900"/>
                <a:ext cx="1331398" cy="369332"/>
              </a:xfrm>
              <a:prstGeom prst="rect">
                <a:avLst/>
              </a:prstGeom>
              <a:blipFill>
                <a:blip r:embed="rId20"/>
                <a:stretch>
                  <a:fillRect b="-13115"/>
                </a:stretch>
              </a:blipFill>
            </p:spPr>
            <p:txBody>
              <a:bodyPr/>
              <a:lstStyle/>
              <a:p>
                <a:r>
                  <a:rPr lang="en-GB">
                    <a:noFill/>
                  </a:rPr>
                  <a:t> </a:t>
                </a:r>
              </a:p>
            </p:txBody>
          </p:sp>
        </mc:Fallback>
      </mc:AlternateContent>
    </p:spTree>
    <p:extLst>
      <p:ext uri="{BB962C8B-B14F-4D97-AF65-F5344CB8AC3E}">
        <p14:creationId xmlns:p14="http://schemas.microsoft.com/office/powerpoint/2010/main" val="428042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9" grpId="0"/>
      <p:bldP spid="31" grpId="0"/>
      <p:bldP spid="41" grpId="0"/>
      <p:bldP spid="43" grpId="0"/>
      <p:bldP spid="52" grpId="0"/>
      <p:bldP spid="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4D2C6-1220-0EA7-C18B-19DA84F81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587AD-2DFB-EE26-66AF-96289505FE3B}"/>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51BD38F8-59EA-BE53-6625-BAC4E3EFCFB2}"/>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9122DCF3-4967-E63E-1BD7-013A7DB1652B}"/>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83D21D6E-258B-6142-C5B6-723F799DE999}"/>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2B34FE00-6665-0E84-2FC6-4E5ADCB1202F}"/>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5E680F73-5203-5E99-5925-5656F7A1E10D}"/>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B45C22B5-0F64-85F9-8560-5E75C17CCDEF}"/>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04465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60DAC-54B7-A8A5-AC19-D85FD9F85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89E3C-60B4-C307-997B-BEA6DBB8D46A}"/>
              </a:ext>
            </a:extLst>
          </p:cNvPr>
          <p:cNvSpPr>
            <a:spLocks noGrp="1"/>
          </p:cNvSpPr>
          <p:nvPr>
            <p:ph type="ctrTitle"/>
          </p:nvPr>
        </p:nvSpPr>
        <p:spPr/>
        <p:txBody>
          <a:bodyPr/>
          <a:lstStyle/>
          <a:p>
            <a:r>
              <a:rPr lang="en-GB" dirty="0"/>
              <a:t>1-Dimensional Root-Finding – Root-Finding Algorithm Types</a:t>
            </a:r>
          </a:p>
        </p:txBody>
      </p:sp>
      <p:sp>
        <p:nvSpPr>
          <p:cNvPr id="3" name="Text Placeholder 2">
            <a:extLst>
              <a:ext uri="{FF2B5EF4-FFF2-40B4-BE49-F238E27FC236}">
                <a16:creationId xmlns:a16="http://schemas.microsoft.com/office/drawing/2014/main" id="{8CFFF182-A73F-C45D-1EB3-305B1D0B2973}"/>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26" name="TextBox 25">
            <a:extLst>
              <a:ext uri="{FF2B5EF4-FFF2-40B4-BE49-F238E27FC236}">
                <a16:creationId xmlns:a16="http://schemas.microsoft.com/office/drawing/2014/main" id="{694B1BC2-2B61-FBB3-AD6D-FA742E5016A2}"/>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Open Methods</a:t>
            </a:r>
          </a:p>
        </p:txBody>
      </p:sp>
      <p:sp>
        <p:nvSpPr>
          <p:cNvPr id="33" name="TextBox 32">
            <a:extLst>
              <a:ext uri="{FF2B5EF4-FFF2-40B4-BE49-F238E27FC236}">
                <a16:creationId xmlns:a16="http://schemas.microsoft.com/office/drawing/2014/main" id="{9A06664F-5C8C-D7D5-B260-CA50D439D5DC}"/>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Bracketing Methods</a:t>
            </a:r>
          </a:p>
        </p:txBody>
      </p:sp>
      <p:cxnSp>
        <p:nvCxnSpPr>
          <p:cNvPr id="35" name="Straight Connector 34">
            <a:extLst>
              <a:ext uri="{FF2B5EF4-FFF2-40B4-BE49-F238E27FC236}">
                <a16:creationId xmlns:a16="http://schemas.microsoft.com/office/drawing/2014/main" id="{96D859F7-CC37-F35E-CFA7-1C94023DF680}"/>
              </a:ext>
            </a:extLst>
          </p:cNvPr>
          <p:cNvCxnSpPr>
            <a:cxnSpLocks/>
          </p:cNvCxnSpPr>
          <p:nvPr/>
        </p:nvCxnSpPr>
        <p:spPr>
          <a:xfrm>
            <a:off x="6371870" y="1229206"/>
            <a:ext cx="0" cy="4768920"/>
          </a:xfrm>
          <a:prstGeom prst="line">
            <a:avLst/>
          </a:prstGeom>
        </p:spPr>
        <p:style>
          <a:lnRef idx="3">
            <a:schemeClr val="accent5"/>
          </a:lnRef>
          <a:fillRef idx="0">
            <a:schemeClr val="accent5"/>
          </a:fillRef>
          <a:effectRef idx="2">
            <a:schemeClr val="accent5"/>
          </a:effectRef>
          <a:fontRef idx="minor">
            <a:schemeClr val="tx1"/>
          </a:fontRef>
        </p:style>
      </p:cxnSp>
      <p:sp>
        <p:nvSpPr>
          <p:cNvPr id="4" name="TextBox 3">
            <a:extLst>
              <a:ext uri="{FF2B5EF4-FFF2-40B4-BE49-F238E27FC236}">
                <a16:creationId xmlns:a16="http://schemas.microsoft.com/office/drawing/2014/main" id="{62500D38-8209-6D33-888B-FEDB88370131}"/>
              </a:ext>
            </a:extLst>
          </p:cNvPr>
          <p:cNvSpPr txBox="1"/>
          <p:nvPr/>
        </p:nvSpPr>
        <p:spPr>
          <a:xfrm>
            <a:off x="1521884" y="3429000"/>
            <a:ext cx="914400" cy="369332"/>
          </a:xfrm>
          <a:prstGeom prst="rect">
            <a:avLst/>
          </a:prstGeom>
          <a:noFill/>
        </p:spPr>
        <p:txBody>
          <a:bodyPr wrap="square" rtlCol="0">
            <a:spAutoFit/>
          </a:bodyPr>
          <a:lstStyle/>
          <a:p>
            <a:pPr algn="ctr"/>
            <a:r>
              <a:rPr lang="en-GB" dirty="0">
                <a:solidFill>
                  <a:schemeClr val="accent5"/>
                </a:solidFill>
              </a:rPr>
              <a:t>Fast</a:t>
            </a:r>
          </a:p>
        </p:txBody>
      </p:sp>
      <p:sp>
        <p:nvSpPr>
          <p:cNvPr id="5" name="TextBox 4">
            <a:extLst>
              <a:ext uri="{FF2B5EF4-FFF2-40B4-BE49-F238E27FC236}">
                <a16:creationId xmlns:a16="http://schemas.microsoft.com/office/drawing/2014/main" id="{1A0A6AEB-DCCB-C65C-99D6-54108A311E62}"/>
              </a:ext>
            </a:extLst>
          </p:cNvPr>
          <p:cNvSpPr txBox="1"/>
          <p:nvPr/>
        </p:nvSpPr>
        <p:spPr>
          <a:xfrm>
            <a:off x="3693553" y="3429000"/>
            <a:ext cx="1965613" cy="646331"/>
          </a:xfrm>
          <a:prstGeom prst="rect">
            <a:avLst/>
          </a:prstGeom>
          <a:noFill/>
        </p:spPr>
        <p:txBody>
          <a:bodyPr wrap="square" rtlCol="0">
            <a:spAutoFit/>
          </a:bodyPr>
          <a:lstStyle/>
          <a:p>
            <a:pPr algn="ctr"/>
            <a:r>
              <a:rPr lang="en-GB" dirty="0">
                <a:solidFill>
                  <a:srgbClr val="C00000"/>
                </a:solidFill>
              </a:rPr>
              <a:t>Not Guaranteed to Converge</a:t>
            </a:r>
          </a:p>
        </p:txBody>
      </p:sp>
      <p:sp>
        <p:nvSpPr>
          <p:cNvPr id="6" name="TextBox 5">
            <a:extLst>
              <a:ext uri="{FF2B5EF4-FFF2-40B4-BE49-F238E27FC236}">
                <a16:creationId xmlns:a16="http://schemas.microsoft.com/office/drawing/2014/main" id="{511D2834-BEC6-F3DC-C533-3F99956773E0}"/>
              </a:ext>
            </a:extLst>
          </p:cNvPr>
          <p:cNvSpPr txBox="1"/>
          <p:nvPr/>
        </p:nvSpPr>
        <p:spPr>
          <a:xfrm>
            <a:off x="10225321" y="3429000"/>
            <a:ext cx="914400" cy="369332"/>
          </a:xfrm>
          <a:prstGeom prst="rect">
            <a:avLst/>
          </a:prstGeom>
          <a:noFill/>
        </p:spPr>
        <p:txBody>
          <a:bodyPr wrap="square" rtlCol="0">
            <a:spAutoFit/>
          </a:bodyPr>
          <a:lstStyle/>
          <a:p>
            <a:pPr algn="ctr"/>
            <a:r>
              <a:rPr lang="en-GB" dirty="0">
                <a:solidFill>
                  <a:srgbClr val="C00000"/>
                </a:solidFill>
              </a:rPr>
              <a:t>Slow</a:t>
            </a:r>
          </a:p>
        </p:txBody>
      </p:sp>
      <p:sp>
        <p:nvSpPr>
          <p:cNvPr id="7" name="TextBox 6">
            <a:extLst>
              <a:ext uri="{FF2B5EF4-FFF2-40B4-BE49-F238E27FC236}">
                <a16:creationId xmlns:a16="http://schemas.microsoft.com/office/drawing/2014/main" id="{3DE08FD2-C1CD-B004-DA02-674DD2A5243C}"/>
              </a:ext>
            </a:extLst>
          </p:cNvPr>
          <p:cNvSpPr txBox="1"/>
          <p:nvPr/>
        </p:nvSpPr>
        <p:spPr>
          <a:xfrm>
            <a:off x="6992484" y="3429000"/>
            <a:ext cx="1965613" cy="646331"/>
          </a:xfrm>
          <a:prstGeom prst="rect">
            <a:avLst/>
          </a:prstGeom>
          <a:noFill/>
        </p:spPr>
        <p:txBody>
          <a:bodyPr wrap="square" rtlCol="0">
            <a:spAutoFit/>
          </a:bodyPr>
          <a:lstStyle/>
          <a:p>
            <a:pPr algn="ctr"/>
            <a:r>
              <a:rPr lang="en-GB" dirty="0">
                <a:solidFill>
                  <a:schemeClr val="accent5"/>
                </a:solidFill>
              </a:rPr>
              <a:t>Guaranteed to Converge</a:t>
            </a:r>
          </a:p>
        </p:txBody>
      </p:sp>
      <p:pic>
        <p:nvPicPr>
          <p:cNvPr id="9" name="Graphic 8" descr="Thumbs up sign with solid fill">
            <a:extLst>
              <a:ext uri="{FF2B5EF4-FFF2-40B4-BE49-F238E27FC236}">
                <a16:creationId xmlns:a16="http://schemas.microsoft.com/office/drawing/2014/main" id="{36E20B72-AB28-7662-DF2A-81BB8BA9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8251" y="2813502"/>
            <a:ext cx="461665" cy="461665"/>
          </a:xfrm>
          <a:prstGeom prst="rect">
            <a:avLst/>
          </a:prstGeom>
        </p:spPr>
      </p:pic>
      <p:pic>
        <p:nvPicPr>
          <p:cNvPr id="12" name="Graphic 11" descr="Thumbs Down with solid fill">
            <a:extLst>
              <a:ext uri="{FF2B5EF4-FFF2-40B4-BE49-F238E27FC236}">
                <a16:creationId xmlns:a16="http://schemas.microsoft.com/office/drawing/2014/main" id="{E9B54B19-4709-5B65-D3F8-997B1BD42D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4028" y="2813502"/>
            <a:ext cx="461666" cy="461666"/>
          </a:xfrm>
          <a:prstGeom prst="rect">
            <a:avLst/>
          </a:prstGeom>
        </p:spPr>
      </p:pic>
      <p:pic>
        <p:nvPicPr>
          <p:cNvPr id="14" name="Graphic 13" descr="Thumbs up sign with solid fill">
            <a:extLst>
              <a:ext uri="{FF2B5EF4-FFF2-40B4-BE49-F238E27FC236}">
                <a16:creationId xmlns:a16="http://schemas.microsoft.com/office/drawing/2014/main" id="{33414ECE-5B9E-EA1C-F599-F53A33292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8293" y="2813502"/>
            <a:ext cx="461665" cy="461665"/>
          </a:xfrm>
          <a:prstGeom prst="rect">
            <a:avLst/>
          </a:prstGeom>
        </p:spPr>
      </p:pic>
      <p:pic>
        <p:nvPicPr>
          <p:cNvPr id="15" name="Graphic 14" descr="Thumbs Down with solid fill">
            <a:extLst>
              <a:ext uri="{FF2B5EF4-FFF2-40B4-BE49-F238E27FC236}">
                <a16:creationId xmlns:a16="http://schemas.microsoft.com/office/drawing/2014/main" id="{E00258BC-710F-AFF7-092C-F20812C24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070" y="2813502"/>
            <a:ext cx="461666" cy="461666"/>
          </a:xfrm>
          <a:prstGeom prst="rect">
            <a:avLst/>
          </a:prstGeom>
        </p:spPr>
      </p:pic>
      <p:sp>
        <p:nvSpPr>
          <p:cNvPr id="20" name="TextBox 19">
            <a:extLst>
              <a:ext uri="{FF2B5EF4-FFF2-40B4-BE49-F238E27FC236}">
                <a16:creationId xmlns:a16="http://schemas.microsoft.com/office/drawing/2014/main" id="{A1AFEC0C-CD26-C12F-628D-9B103FF87BC0}"/>
              </a:ext>
            </a:extLst>
          </p:cNvPr>
          <p:cNvSpPr txBox="1"/>
          <p:nvPr/>
        </p:nvSpPr>
        <p:spPr>
          <a:xfrm>
            <a:off x="1054484" y="1825696"/>
            <a:ext cx="4314420" cy="646331"/>
          </a:xfrm>
          <a:prstGeom prst="rect">
            <a:avLst/>
          </a:prstGeom>
          <a:noFill/>
        </p:spPr>
        <p:txBody>
          <a:bodyPr wrap="square" rtlCol="0">
            <a:spAutoFit/>
          </a:bodyPr>
          <a:lstStyle/>
          <a:p>
            <a:pPr algn="ctr"/>
            <a:r>
              <a:rPr lang="en-GB" dirty="0"/>
              <a:t>Start with an initial guess for the root and then improve the guess iteratively</a:t>
            </a:r>
          </a:p>
        </p:txBody>
      </p:sp>
      <p:sp>
        <p:nvSpPr>
          <p:cNvPr id="21" name="TextBox 20">
            <a:extLst>
              <a:ext uri="{FF2B5EF4-FFF2-40B4-BE49-F238E27FC236}">
                <a16:creationId xmlns:a16="http://schemas.microsoft.com/office/drawing/2014/main" id="{993CAA42-FAC3-7AD2-400E-83FC7CE039D4}"/>
              </a:ext>
            </a:extLst>
          </p:cNvPr>
          <p:cNvSpPr txBox="1"/>
          <p:nvPr/>
        </p:nvSpPr>
        <p:spPr>
          <a:xfrm>
            <a:off x="6734996" y="1855159"/>
            <a:ext cx="4314420" cy="646331"/>
          </a:xfrm>
          <a:prstGeom prst="rect">
            <a:avLst/>
          </a:prstGeom>
          <a:noFill/>
        </p:spPr>
        <p:txBody>
          <a:bodyPr wrap="square" rtlCol="0">
            <a:spAutoFit/>
          </a:bodyPr>
          <a:lstStyle/>
          <a:p>
            <a:pPr algn="ctr"/>
            <a:r>
              <a:rPr lang="en-GB" dirty="0"/>
              <a:t>Start with an interval guaranteed to contain a root</a:t>
            </a:r>
            <a:r>
              <a:rPr lang="en-GB" dirty="0">
                <a:solidFill>
                  <a:schemeClr val="accent1"/>
                </a:solidFill>
              </a:rPr>
              <a:t>*</a:t>
            </a:r>
            <a:r>
              <a:rPr lang="en-GB" dirty="0"/>
              <a:t> which is then gradually reduced</a:t>
            </a:r>
          </a:p>
        </p:txBody>
      </p:sp>
      <p:sp>
        <p:nvSpPr>
          <p:cNvPr id="22" name="TextBox 21">
            <a:extLst>
              <a:ext uri="{FF2B5EF4-FFF2-40B4-BE49-F238E27FC236}">
                <a16:creationId xmlns:a16="http://schemas.microsoft.com/office/drawing/2014/main" id="{88CC8E92-8BF6-E483-18DE-2613AACCB970}"/>
              </a:ext>
            </a:extLst>
          </p:cNvPr>
          <p:cNvSpPr txBox="1"/>
          <p:nvPr/>
        </p:nvSpPr>
        <p:spPr>
          <a:xfrm>
            <a:off x="2303604" y="4367373"/>
            <a:ext cx="3831942" cy="861774"/>
          </a:xfrm>
          <a:prstGeom prst="rect">
            <a:avLst/>
          </a:prstGeom>
          <a:noFill/>
        </p:spPr>
        <p:txBody>
          <a:bodyPr wrap="square" rtlCol="0">
            <a:spAutoFit/>
          </a:bodyPr>
          <a:lstStyle/>
          <a:p>
            <a:r>
              <a:rPr lang="en-GB" sz="1600" i="1" dirty="0">
                <a:solidFill>
                  <a:schemeClr val="accent3"/>
                </a:solidFill>
              </a:rPr>
              <a:t>Example:</a:t>
            </a:r>
          </a:p>
          <a:p>
            <a:pPr marL="285750" indent="-285750">
              <a:buFont typeface="Arial" panose="020B0604020202020204" pitchFamily="34" charset="0"/>
              <a:buChar char="•"/>
            </a:pPr>
            <a:r>
              <a:rPr lang="en-GB" sz="1600" i="1" dirty="0">
                <a:solidFill>
                  <a:schemeClr val="accent3"/>
                </a:solidFill>
              </a:rPr>
              <a:t>Newton Raphson Method</a:t>
            </a:r>
          </a:p>
          <a:p>
            <a:pPr marL="285750" indent="-285750">
              <a:buFont typeface="Arial" panose="020B0604020202020204" pitchFamily="34" charset="0"/>
              <a:buChar char="•"/>
            </a:pPr>
            <a:r>
              <a:rPr lang="en-GB" sz="1600" i="1" dirty="0">
                <a:solidFill>
                  <a:schemeClr val="accent3"/>
                </a:solidFill>
              </a:rPr>
              <a:t>Secante Method</a:t>
            </a:r>
          </a:p>
        </p:txBody>
      </p:sp>
      <p:sp>
        <p:nvSpPr>
          <p:cNvPr id="23" name="TextBox 22">
            <a:extLst>
              <a:ext uri="{FF2B5EF4-FFF2-40B4-BE49-F238E27FC236}">
                <a16:creationId xmlns:a16="http://schemas.microsoft.com/office/drawing/2014/main" id="{1F16A8E2-E34B-36E7-EC44-1A69D64CEDF8}"/>
              </a:ext>
            </a:extLst>
          </p:cNvPr>
          <p:cNvSpPr txBox="1"/>
          <p:nvPr/>
        </p:nvSpPr>
        <p:spPr>
          <a:xfrm>
            <a:off x="8269958" y="4367373"/>
            <a:ext cx="3831942" cy="861774"/>
          </a:xfrm>
          <a:prstGeom prst="rect">
            <a:avLst/>
          </a:prstGeom>
          <a:noFill/>
        </p:spPr>
        <p:txBody>
          <a:bodyPr wrap="square" rtlCol="0">
            <a:spAutoFit/>
          </a:bodyPr>
          <a:lstStyle/>
          <a:p>
            <a:r>
              <a:rPr lang="en-GB" sz="1600" i="1" dirty="0">
                <a:solidFill>
                  <a:schemeClr val="accent3"/>
                </a:solidFill>
              </a:rPr>
              <a:t>Example:</a:t>
            </a:r>
          </a:p>
          <a:p>
            <a:pPr marL="285750" indent="-285750">
              <a:buFont typeface="Arial" panose="020B0604020202020204" pitchFamily="34" charset="0"/>
              <a:buChar char="•"/>
            </a:pPr>
            <a:r>
              <a:rPr lang="en-GB" sz="1600" i="1" dirty="0">
                <a:solidFill>
                  <a:schemeClr val="accent3"/>
                </a:solidFill>
              </a:rPr>
              <a:t>Bisection Method</a:t>
            </a:r>
          </a:p>
          <a:p>
            <a:pPr marL="285750" indent="-285750">
              <a:buFont typeface="Arial" panose="020B0604020202020204" pitchFamily="34" charset="0"/>
              <a:buChar char="•"/>
            </a:pPr>
            <a:r>
              <a:rPr lang="en-GB" sz="1600" i="1" dirty="0">
                <a:solidFill>
                  <a:schemeClr val="accent3"/>
                </a:solidFill>
              </a:rPr>
              <a:t>False Position Method</a:t>
            </a:r>
          </a:p>
        </p:txBody>
      </p:sp>
      <p:sp>
        <p:nvSpPr>
          <p:cNvPr id="25" name="TextBox 24">
            <a:extLst>
              <a:ext uri="{FF2B5EF4-FFF2-40B4-BE49-F238E27FC236}">
                <a16:creationId xmlns:a16="http://schemas.microsoft.com/office/drawing/2014/main" id="{F16250AC-2EF1-B565-8A19-5E4C5EFAB83F}"/>
              </a:ext>
            </a:extLst>
          </p:cNvPr>
          <p:cNvSpPr txBox="1"/>
          <p:nvPr/>
        </p:nvSpPr>
        <p:spPr>
          <a:xfrm>
            <a:off x="10027312" y="5828849"/>
            <a:ext cx="2164688" cy="338554"/>
          </a:xfrm>
          <a:prstGeom prst="rect">
            <a:avLst/>
          </a:prstGeom>
          <a:noFill/>
        </p:spPr>
        <p:txBody>
          <a:bodyPr wrap="square">
            <a:spAutoFit/>
          </a:bodyPr>
          <a:lstStyle/>
          <a:p>
            <a:r>
              <a:rPr lang="en-GB" sz="1600" i="1" dirty="0">
                <a:solidFill>
                  <a:schemeClr val="accent1"/>
                </a:solidFill>
              </a:rPr>
              <a:t>* See Bolzano Theorem</a:t>
            </a:r>
            <a:endParaRPr lang="en-GB" sz="1600" i="1" dirty="0"/>
          </a:p>
        </p:txBody>
      </p:sp>
    </p:spTree>
    <p:extLst>
      <p:ext uri="{BB962C8B-B14F-4D97-AF65-F5344CB8AC3E}">
        <p14:creationId xmlns:p14="http://schemas.microsoft.com/office/powerpoint/2010/main" val="169582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4BCAB-AA3A-0480-96ED-F4C521FBD175}"/>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10636F31-3301-2A77-7E37-A41C334759D4}"/>
              </a:ext>
            </a:extLst>
          </p:cNvPr>
          <p:cNvSpPr>
            <a:spLocks noGrp="1"/>
          </p:cNvSpPr>
          <p:nvPr>
            <p:ph type="subTitle" idx="1"/>
          </p:nvPr>
        </p:nvSpPr>
        <p:spPr>
          <a:xfrm>
            <a:off x="851964" y="1806817"/>
            <a:ext cx="10101648" cy="3286391"/>
          </a:xfrm>
        </p:spPr>
        <p:txBody>
          <a:bodyPr>
            <a:normAutofit fontScale="92500" lnSpcReduction="20000"/>
          </a:bodyPr>
          <a:lstStyle/>
          <a:p>
            <a:pPr marL="285750" indent="-285750">
              <a:lnSpc>
                <a:spcPct val="200000"/>
              </a:lnSpc>
              <a:buFont typeface="Wingdings" panose="05000000000000000000" pitchFamily="2" charset="2"/>
              <a:buChar char="§"/>
            </a:pPr>
            <a:r>
              <a:rPr lang="en-GB" sz="2000" b="1" dirty="0">
                <a:solidFill>
                  <a:schemeClr val="accent4"/>
                </a:solidFill>
              </a:rPr>
              <a:t>Chapter 1 – Model Choice</a:t>
            </a:r>
          </a:p>
          <a:p>
            <a:pPr marL="285750" indent="-285750">
              <a:lnSpc>
                <a:spcPct val="200000"/>
              </a:lnSpc>
              <a:buFont typeface="Wingdings" panose="05000000000000000000" pitchFamily="2" charset="2"/>
              <a:buChar char="§"/>
            </a:pPr>
            <a:r>
              <a:rPr lang="en-GB" sz="2000" b="1" dirty="0"/>
              <a:t>Chapter 2 – Additional Trade Details</a:t>
            </a:r>
          </a:p>
          <a:p>
            <a:pPr marL="285750" indent="-285750">
              <a:lnSpc>
                <a:spcPct val="200000"/>
              </a:lnSpc>
              <a:buFont typeface="Wingdings" panose="05000000000000000000" pitchFamily="2" charset="2"/>
              <a:buChar char="§"/>
            </a:pPr>
            <a:r>
              <a:rPr lang="en-GB" sz="2000" b="1" dirty="0"/>
              <a:t>Chapter 3 – Market Data &amp; Curve Config</a:t>
            </a:r>
          </a:p>
          <a:p>
            <a:pPr marL="285750" indent="-285750">
              <a:lnSpc>
                <a:spcPct val="200000"/>
              </a:lnSpc>
              <a:buFont typeface="Wingdings" panose="05000000000000000000" pitchFamily="2" charset="2"/>
              <a:buChar char="§"/>
            </a:pPr>
            <a:r>
              <a:rPr lang="en-GB" sz="2000" b="1" dirty="0"/>
              <a:t>Chapter 4 – Calibration (Excel Spreadsheet)</a:t>
            </a:r>
          </a:p>
          <a:p>
            <a:pPr marL="285750" indent="-285750">
              <a:lnSpc>
                <a:spcPct val="200000"/>
              </a:lnSpc>
              <a:buFont typeface="Wingdings" panose="05000000000000000000" pitchFamily="2" charset="2"/>
              <a:buChar char="§"/>
            </a:pPr>
            <a:r>
              <a:rPr lang="en-GB" sz="2000" b="1" dirty="0"/>
              <a:t>Chapter 5 – Pricing &amp; Greeks (Excel Spreadsheet)</a:t>
            </a:r>
          </a:p>
          <a:p>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4171289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B122-E5D1-8CC2-BA94-063DD228C554}"/>
              </a:ext>
            </a:extLst>
          </p:cNvPr>
          <p:cNvSpPr>
            <a:spLocks noGrp="1"/>
          </p:cNvSpPr>
          <p:nvPr>
            <p:ph type="ctrTitle"/>
          </p:nvPr>
        </p:nvSpPr>
        <p:spPr/>
        <p:txBody>
          <a:bodyPr/>
          <a:lstStyle/>
          <a:p>
            <a:r>
              <a:rPr lang="en-GB" dirty="0"/>
              <a:t>1-Dimensional Root-Finding – Initial Guess</a:t>
            </a:r>
          </a:p>
        </p:txBody>
      </p:sp>
      <p:sp>
        <p:nvSpPr>
          <p:cNvPr id="5" name="Text Placeholder 2">
            <a:extLst>
              <a:ext uri="{FF2B5EF4-FFF2-40B4-BE49-F238E27FC236}">
                <a16:creationId xmlns:a16="http://schemas.microsoft.com/office/drawing/2014/main" id="{081F6F51-FCC0-E50B-017F-3B8F2018A3F9}"/>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7" name="Picture 6" descr="A graph with lines and numbers on it&#10;&#10;Description automatically generated">
            <a:extLst>
              <a:ext uri="{FF2B5EF4-FFF2-40B4-BE49-F238E27FC236}">
                <a16:creationId xmlns:a16="http://schemas.microsoft.com/office/drawing/2014/main" id="{D7FED6D4-0C65-551A-D419-E8BDCE5FE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666" y="669647"/>
            <a:ext cx="5704314" cy="2940819"/>
          </a:xfrm>
          <a:prstGeom prst="rect">
            <a:avLst/>
          </a:prstGeom>
        </p:spPr>
      </p:pic>
      <p:pic>
        <p:nvPicPr>
          <p:cNvPr id="9" name="Picture 8" descr="A graph with lines and dots&#10;&#10;Description automatically generated">
            <a:extLst>
              <a:ext uri="{FF2B5EF4-FFF2-40B4-BE49-F238E27FC236}">
                <a16:creationId xmlns:a16="http://schemas.microsoft.com/office/drawing/2014/main" id="{D848C8E9-1D8F-9B0B-DE8B-DB13A875D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666" y="3429000"/>
            <a:ext cx="5702012" cy="2940819"/>
          </a:xfrm>
          <a:prstGeom prst="rect">
            <a:avLst/>
          </a:prstGeom>
        </p:spPr>
      </p:pic>
      <p:pic>
        <p:nvPicPr>
          <p:cNvPr id="11" name="Picture 10" descr="A graph with lines and numbers on it&#10;&#10;Description automatically generated">
            <a:extLst>
              <a:ext uri="{FF2B5EF4-FFF2-40B4-BE49-F238E27FC236}">
                <a16:creationId xmlns:a16="http://schemas.microsoft.com/office/drawing/2014/main" id="{7938DEB1-2DB0-99E5-73D1-7C7274E0F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10" y="660392"/>
            <a:ext cx="5704314" cy="2940819"/>
          </a:xfrm>
          <a:prstGeom prst="rect">
            <a:avLst/>
          </a:prstGeom>
        </p:spPr>
      </p:pic>
      <p:pic>
        <p:nvPicPr>
          <p:cNvPr id="13" name="Picture 12" descr="A graph with lines and numbers&#10;&#10;Description automatically generated">
            <a:extLst>
              <a:ext uri="{FF2B5EF4-FFF2-40B4-BE49-F238E27FC236}">
                <a16:creationId xmlns:a16="http://schemas.microsoft.com/office/drawing/2014/main" id="{5729E1B3-A964-43CC-1CFA-2D951B4D5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12" y="3429000"/>
            <a:ext cx="5702012" cy="2940819"/>
          </a:xfrm>
          <a:prstGeom prst="rect">
            <a:avLst/>
          </a:prstGeom>
        </p:spPr>
      </p:pic>
      <p:sp>
        <p:nvSpPr>
          <p:cNvPr id="14" name="TextBox 13">
            <a:extLst>
              <a:ext uri="{FF2B5EF4-FFF2-40B4-BE49-F238E27FC236}">
                <a16:creationId xmlns:a16="http://schemas.microsoft.com/office/drawing/2014/main" id="{2491D468-A4D8-726D-371F-AEF4E37CA985}"/>
              </a:ext>
            </a:extLst>
          </p:cNvPr>
          <p:cNvSpPr txBox="1"/>
          <p:nvPr/>
        </p:nvSpPr>
        <p:spPr>
          <a:xfrm>
            <a:off x="81640" y="776711"/>
            <a:ext cx="433264" cy="461665"/>
          </a:xfrm>
          <a:prstGeom prst="rect">
            <a:avLst/>
          </a:prstGeom>
          <a:solidFill>
            <a:schemeClr val="bg1">
              <a:lumMod val="95000"/>
            </a:schemeClr>
          </a:solidFill>
        </p:spPr>
        <p:txBody>
          <a:bodyPr wrap="square" rtlCol="0">
            <a:spAutoFit/>
          </a:bodyPr>
          <a:lstStyle/>
          <a:p>
            <a:pPr algn="ctr"/>
            <a:r>
              <a:rPr lang="en-GB" sz="2400" b="1" dirty="0"/>
              <a:t>1</a:t>
            </a:r>
          </a:p>
        </p:txBody>
      </p:sp>
      <p:sp>
        <p:nvSpPr>
          <p:cNvPr id="15" name="TextBox 14">
            <a:extLst>
              <a:ext uri="{FF2B5EF4-FFF2-40B4-BE49-F238E27FC236}">
                <a16:creationId xmlns:a16="http://schemas.microsoft.com/office/drawing/2014/main" id="{F226898D-A99E-167F-DAF4-4C7D572F4049}"/>
              </a:ext>
            </a:extLst>
          </p:cNvPr>
          <p:cNvSpPr txBox="1"/>
          <p:nvPr/>
        </p:nvSpPr>
        <p:spPr>
          <a:xfrm>
            <a:off x="28383" y="3519159"/>
            <a:ext cx="433264" cy="461665"/>
          </a:xfrm>
          <a:prstGeom prst="rect">
            <a:avLst/>
          </a:prstGeom>
          <a:solidFill>
            <a:schemeClr val="bg1">
              <a:lumMod val="95000"/>
            </a:schemeClr>
          </a:solidFill>
        </p:spPr>
        <p:txBody>
          <a:bodyPr wrap="square" rtlCol="0">
            <a:spAutoFit/>
          </a:bodyPr>
          <a:lstStyle/>
          <a:p>
            <a:pPr algn="ctr"/>
            <a:r>
              <a:rPr lang="en-GB" sz="2400" b="1" dirty="0"/>
              <a:t>3</a:t>
            </a:r>
          </a:p>
        </p:txBody>
      </p:sp>
      <p:sp>
        <p:nvSpPr>
          <p:cNvPr id="16" name="TextBox 15">
            <a:extLst>
              <a:ext uri="{FF2B5EF4-FFF2-40B4-BE49-F238E27FC236}">
                <a16:creationId xmlns:a16="http://schemas.microsoft.com/office/drawing/2014/main" id="{015027A1-9C27-3A31-7010-EF20728F9B9D}"/>
              </a:ext>
            </a:extLst>
          </p:cNvPr>
          <p:cNvSpPr txBox="1"/>
          <p:nvPr/>
        </p:nvSpPr>
        <p:spPr>
          <a:xfrm>
            <a:off x="6047519" y="776710"/>
            <a:ext cx="433264" cy="461665"/>
          </a:xfrm>
          <a:prstGeom prst="rect">
            <a:avLst/>
          </a:prstGeom>
          <a:solidFill>
            <a:schemeClr val="bg1">
              <a:lumMod val="95000"/>
            </a:schemeClr>
          </a:solidFill>
        </p:spPr>
        <p:txBody>
          <a:bodyPr wrap="square" rtlCol="0">
            <a:spAutoFit/>
          </a:bodyPr>
          <a:lstStyle/>
          <a:p>
            <a:pPr algn="ctr"/>
            <a:r>
              <a:rPr lang="en-GB" sz="2400" b="1" dirty="0"/>
              <a:t>2</a:t>
            </a:r>
          </a:p>
        </p:txBody>
      </p:sp>
      <p:sp>
        <p:nvSpPr>
          <p:cNvPr id="17" name="TextBox 16">
            <a:extLst>
              <a:ext uri="{FF2B5EF4-FFF2-40B4-BE49-F238E27FC236}">
                <a16:creationId xmlns:a16="http://schemas.microsoft.com/office/drawing/2014/main" id="{41EA1C75-87FF-BCBD-1CD5-125FCCEEBE3C}"/>
              </a:ext>
            </a:extLst>
          </p:cNvPr>
          <p:cNvSpPr txBox="1"/>
          <p:nvPr/>
        </p:nvSpPr>
        <p:spPr>
          <a:xfrm>
            <a:off x="6042724" y="3519158"/>
            <a:ext cx="433264" cy="461665"/>
          </a:xfrm>
          <a:prstGeom prst="rect">
            <a:avLst/>
          </a:prstGeom>
          <a:solidFill>
            <a:schemeClr val="bg1">
              <a:lumMod val="95000"/>
            </a:schemeClr>
          </a:solidFill>
        </p:spPr>
        <p:txBody>
          <a:bodyPr wrap="square" rtlCol="0">
            <a:spAutoFit/>
          </a:bodyPr>
          <a:lstStyle/>
          <a:p>
            <a:pPr algn="ctr"/>
            <a:r>
              <a:rPr lang="en-GB" sz="2400" b="1" dirty="0"/>
              <a:t>4</a:t>
            </a:r>
          </a:p>
        </p:txBody>
      </p:sp>
    </p:spTree>
    <p:extLst>
      <p:ext uri="{BB962C8B-B14F-4D97-AF65-F5344CB8AC3E}">
        <p14:creationId xmlns:p14="http://schemas.microsoft.com/office/powerpoint/2010/main" val="881176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CE1FA-B9ED-BEBF-9ACB-306402A9F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1D513-5A82-9C09-E001-75698ED49496}"/>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31DE1875-3BF2-612E-5B83-3873175EA14A}"/>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2DD30957-6130-633C-89F2-488D3CC7E5AE}"/>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287119A4-13E4-3E16-72DE-0AF61F8154DA}"/>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46228329-59BF-A1D2-3A62-DB0DFBA59250}"/>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7BE50DD6-DE67-66C3-D802-71EC5912EA0E}"/>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B40320B8-5722-AB9A-C2C7-3BD44E477BD6}"/>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4199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3235-87C9-28B5-8DAB-D34638D1D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50E44-49F6-3DA7-9DC2-EDD1207C480E}"/>
              </a:ext>
            </a:extLst>
          </p:cNvPr>
          <p:cNvSpPr>
            <a:spLocks noGrp="1"/>
          </p:cNvSpPr>
          <p:nvPr>
            <p:ph type="ctrTitle"/>
          </p:nvPr>
        </p:nvSpPr>
        <p:spPr/>
        <p:txBody>
          <a:bodyPr/>
          <a:lstStyle/>
          <a:p>
            <a:r>
              <a:rPr lang="en-GB" dirty="0"/>
              <a:t>1-Dimensional Root-Finding – Bracket</a:t>
            </a:r>
          </a:p>
        </p:txBody>
      </p:sp>
      <p:sp>
        <p:nvSpPr>
          <p:cNvPr id="5" name="Text Placeholder 2">
            <a:extLst>
              <a:ext uri="{FF2B5EF4-FFF2-40B4-BE49-F238E27FC236}">
                <a16:creationId xmlns:a16="http://schemas.microsoft.com/office/drawing/2014/main" id="{E34BB9AA-0FFF-868C-2A87-F9F80285B3BC}"/>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9" name="Picture 8">
            <a:extLst>
              <a:ext uri="{FF2B5EF4-FFF2-40B4-BE49-F238E27FC236}">
                <a16:creationId xmlns:a16="http://schemas.microsoft.com/office/drawing/2014/main" id="{8F7D0A07-3148-684E-4198-F3889E3E7B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0666" y="3429000"/>
            <a:ext cx="5702011" cy="2940819"/>
          </a:xfrm>
          <a:prstGeom prst="rect">
            <a:avLst/>
          </a:prstGeom>
        </p:spPr>
      </p:pic>
      <p:pic>
        <p:nvPicPr>
          <p:cNvPr id="13" name="Picture 12">
            <a:extLst>
              <a:ext uri="{FF2B5EF4-FFF2-40B4-BE49-F238E27FC236}">
                <a16:creationId xmlns:a16="http://schemas.microsoft.com/office/drawing/2014/main" id="{B93774D0-C7D7-8A03-9749-B2F44796CE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412" y="3429000"/>
            <a:ext cx="5702011" cy="2940819"/>
          </a:xfrm>
          <a:prstGeom prst="rect">
            <a:avLst/>
          </a:prstGeom>
        </p:spPr>
      </p:pic>
      <p:sp>
        <p:nvSpPr>
          <p:cNvPr id="14" name="TextBox 13">
            <a:extLst>
              <a:ext uri="{FF2B5EF4-FFF2-40B4-BE49-F238E27FC236}">
                <a16:creationId xmlns:a16="http://schemas.microsoft.com/office/drawing/2014/main" id="{A6029236-7BBE-A09D-2133-1DAF9E7DD683}"/>
              </a:ext>
            </a:extLst>
          </p:cNvPr>
          <p:cNvSpPr txBox="1"/>
          <p:nvPr/>
        </p:nvSpPr>
        <p:spPr>
          <a:xfrm>
            <a:off x="81640" y="776711"/>
            <a:ext cx="433264" cy="461665"/>
          </a:xfrm>
          <a:prstGeom prst="rect">
            <a:avLst/>
          </a:prstGeom>
          <a:solidFill>
            <a:schemeClr val="bg1">
              <a:lumMod val="95000"/>
            </a:schemeClr>
          </a:solidFill>
        </p:spPr>
        <p:txBody>
          <a:bodyPr wrap="square" rtlCol="0">
            <a:spAutoFit/>
          </a:bodyPr>
          <a:lstStyle/>
          <a:p>
            <a:pPr algn="ctr"/>
            <a:r>
              <a:rPr lang="en-GB" sz="2400" b="1" dirty="0"/>
              <a:t>1</a:t>
            </a:r>
          </a:p>
        </p:txBody>
      </p:sp>
      <p:sp>
        <p:nvSpPr>
          <p:cNvPr id="15" name="TextBox 14">
            <a:extLst>
              <a:ext uri="{FF2B5EF4-FFF2-40B4-BE49-F238E27FC236}">
                <a16:creationId xmlns:a16="http://schemas.microsoft.com/office/drawing/2014/main" id="{52F1EF18-E1D0-09DC-8B56-977AC3E39E7D}"/>
              </a:ext>
            </a:extLst>
          </p:cNvPr>
          <p:cNvSpPr txBox="1"/>
          <p:nvPr/>
        </p:nvSpPr>
        <p:spPr>
          <a:xfrm>
            <a:off x="28383" y="3519159"/>
            <a:ext cx="433264" cy="461665"/>
          </a:xfrm>
          <a:prstGeom prst="rect">
            <a:avLst/>
          </a:prstGeom>
          <a:solidFill>
            <a:schemeClr val="bg1">
              <a:lumMod val="95000"/>
            </a:schemeClr>
          </a:solidFill>
        </p:spPr>
        <p:txBody>
          <a:bodyPr wrap="square" rtlCol="0">
            <a:spAutoFit/>
          </a:bodyPr>
          <a:lstStyle/>
          <a:p>
            <a:pPr algn="ctr"/>
            <a:r>
              <a:rPr lang="en-GB" sz="2400" b="1" dirty="0"/>
              <a:t>3</a:t>
            </a:r>
          </a:p>
        </p:txBody>
      </p:sp>
      <p:sp>
        <p:nvSpPr>
          <p:cNvPr id="16" name="TextBox 15">
            <a:extLst>
              <a:ext uri="{FF2B5EF4-FFF2-40B4-BE49-F238E27FC236}">
                <a16:creationId xmlns:a16="http://schemas.microsoft.com/office/drawing/2014/main" id="{CAD5D649-6EA7-DEF5-BCE4-F31443BF3066}"/>
              </a:ext>
            </a:extLst>
          </p:cNvPr>
          <p:cNvSpPr txBox="1"/>
          <p:nvPr/>
        </p:nvSpPr>
        <p:spPr>
          <a:xfrm>
            <a:off x="6047519" y="776710"/>
            <a:ext cx="433264" cy="461665"/>
          </a:xfrm>
          <a:prstGeom prst="rect">
            <a:avLst/>
          </a:prstGeom>
          <a:solidFill>
            <a:schemeClr val="bg1">
              <a:lumMod val="95000"/>
            </a:schemeClr>
          </a:solidFill>
        </p:spPr>
        <p:txBody>
          <a:bodyPr wrap="square" rtlCol="0">
            <a:spAutoFit/>
          </a:bodyPr>
          <a:lstStyle/>
          <a:p>
            <a:pPr algn="ctr"/>
            <a:r>
              <a:rPr lang="en-GB" sz="2400" b="1" dirty="0"/>
              <a:t>2</a:t>
            </a:r>
          </a:p>
        </p:txBody>
      </p:sp>
      <p:sp>
        <p:nvSpPr>
          <p:cNvPr id="17" name="TextBox 16">
            <a:extLst>
              <a:ext uri="{FF2B5EF4-FFF2-40B4-BE49-F238E27FC236}">
                <a16:creationId xmlns:a16="http://schemas.microsoft.com/office/drawing/2014/main" id="{0A0208C7-5B3C-B19B-0018-03F5406A67B4}"/>
              </a:ext>
            </a:extLst>
          </p:cNvPr>
          <p:cNvSpPr txBox="1"/>
          <p:nvPr/>
        </p:nvSpPr>
        <p:spPr>
          <a:xfrm>
            <a:off x="6042724" y="3519158"/>
            <a:ext cx="433264" cy="461665"/>
          </a:xfrm>
          <a:prstGeom prst="rect">
            <a:avLst/>
          </a:prstGeom>
          <a:solidFill>
            <a:schemeClr val="bg1">
              <a:lumMod val="95000"/>
            </a:schemeClr>
          </a:solidFill>
        </p:spPr>
        <p:txBody>
          <a:bodyPr wrap="square" rtlCol="0">
            <a:spAutoFit/>
          </a:bodyPr>
          <a:lstStyle/>
          <a:p>
            <a:pPr algn="ctr"/>
            <a:r>
              <a:rPr lang="en-GB" sz="2400" b="1" dirty="0"/>
              <a:t>4</a:t>
            </a:r>
          </a:p>
        </p:txBody>
      </p:sp>
      <p:pic>
        <p:nvPicPr>
          <p:cNvPr id="4" name="Picture 3" descr="A graph with lines and dots&#10;&#10;Description automatically generated">
            <a:extLst>
              <a:ext uri="{FF2B5EF4-FFF2-40B4-BE49-F238E27FC236}">
                <a16:creationId xmlns:a16="http://schemas.microsoft.com/office/drawing/2014/main" id="{20E7982A-C178-1D39-35F6-A7BD35D3C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412" y="669647"/>
            <a:ext cx="5702012" cy="2940819"/>
          </a:xfrm>
          <a:prstGeom prst="rect">
            <a:avLst/>
          </a:prstGeom>
        </p:spPr>
      </p:pic>
      <p:pic>
        <p:nvPicPr>
          <p:cNvPr id="8" name="Picture 7">
            <a:extLst>
              <a:ext uri="{FF2B5EF4-FFF2-40B4-BE49-F238E27FC236}">
                <a16:creationId xmlns:a16="http://schemas.microsoft.com/office/drawing/2014/main" id="{193FD4C2-77E2-ADBF-CD6E-4F332FFED43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2689" y="669647"/>
            <a:ext cx="5592898" cy="2884544"/>
          </a:xfrm>
          <a:prstGeom prst="rect">
            <a:avLst/>
          </a:prstGeom>
        </p:spPr>
      </p:pic>
    </p:spTree>
    <p:extLst>
      <p:ext uri="{BB962C8B-B14F-4D97-AF65-F5344CB8AC3E}">
        <p14:creationId xmlns:p14="http://schemas.microsoft.com/office/powerpoint/2010/main" val="81813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89D88-6A20-677C-30AF-D02A75140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7EF47-75F5-054A-D2BC-0AA4841C59ED}"/>
              </a:ext>
            </a:extLst>
          </p:cNvPr>
          <p:cNvSpPr>
            <a:spLocks noGrp="1"/>
          </p:cNvSpPr>
          <p:nvPr>
            <p:ph type="ctrTitle"/>
          </p:nvPr>
        </p:nvSpPr>
        <p:spPr/>
        <p:txBody>
          <a:bodyPr/>
          <a:lstStyle/>
          <a:p>
            <a:r>
              <a:rPr lang="en-GB" dirty="0"/>
              <a:t>1-Dimensional Root-Finding – XML Nodes</a:t>
            </a:r>
          </a:p>
        </p:txBody>
      </p:sp>
      <p:sp>
        <p:nvSpPr>
          <p:cNvPr id="3" name="Text Placeholder 2">
            <a:extLst>
              <a:ext uri="{FF2B5EF4-FFF2-40B4-BE49-F238E27FC236}">
                <a16:creationId xmlns:a16="http://schemas.microsoft.com/office/drawing/2014/main" id="{50705BA7-F2F7-AF29-72AD-6206A55EA220}"/>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sp>
        <p:nvSpPr>
          <p:cNvPr id="13" name="TextBox 12">
            <a:extLst>
              <a:ext uri="{FF2B5EF4-FFF2-40B4-BE49-F238E27FC236}">
                <a16:creationId xmlns:a16="http://schemas.microsoft.com/office/drawing/2014/main" id="{AD5D463F-D775-E780-2ACB-679590A90116}"/>
              </a:ext>
            </a:extLst>
          </p:cNvPr>
          <p:cNvSpPr txBox="1"/>
          <p:nvPr/>
        </p:nvSpPr>
        <p:spPr>
          <a:xfrm>
            <a:off x="527050" y="1859067"/>
            <a:ext cx="6093994" cy="2585323"/>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&lt;MinMax&gt;</a:t>
            </a:r>
          </a:p>
          <a:p>
            <a:pPr lvl="2"/>
            <a:r>
              <a:rPr lang="en-GB" b="0" i="0" u="none" strike="noStrike" baseline="0" dirty="0">
                <a:solidFill>
                  <a:schemeClr val="accent4">
                    <a:lumMod val="75000"/>
                  </a:schemeClr>
                </a:solidFill>
                <a:latin typeface="SFTT1000"/>
              </a:rPr>
              <a:t>&lt;Min&gt;...&lt;/Min&gt;</a:t>
            </a:r>
          </a:p>
          <a:p>
            <a:pPr lvl="2"/>
            <a:r>
              <a:rPr lang="en-GB" b="0" i="0" u="none" strike="noStrike" baseline="0" dirty="0">
                <a:solidFill>
                  <a:schemeClr val="accent4">
                    <a:lumMod val="75000"/>
                  </a:schemeClr>
                </a:solidFill>
                <a:latin typeface="SFTT1000"/>
              </a:rPr>
              <a:t>&lt;Max&gt;...&lt;/Max&gt;</a:t>
            </a:r>
          </a:p>
          <a:p>
            <a:pPr lvl="1"/>
            <a:r>
              <a:rPr lang="en-GB" b="0" i="0" u="none" strike="noStrike" baseline="0" dirty="0">
                <a:solidFill>
                  <a:schemeClr val="accent4">
                    <a:lumMod val="75000"/>
                  </a:schemeClr>
                </a:solidFill>
                <a:latin typeface="SFTT1000"/>
              </a:rPr>
              <a:t>&lt;/MinMax&gt;</a:t>
            </a:r>
          </a:p>
          <a:p>
            <a:pPr algn="l"/>
            <a:r>
              <a:rPr lang="en-GB" sz="1800" b="0" i="0" u="none" strike="noStrike" baseline="0" dirty="0">
                <a:solidFill>
                  <a:srgbClr val="008000"/>
                </a:solidFill>
                <a:latin typeface="SFTT1000"/>
              </a:rPr>
              <a:t>&lt;/OneDimSolverConfig&gt;</a:t>
            </a:r>
            <a:endParaRPr lang="en-GB" dirty="0"/>
          </a:p>
        </p:txBody>
      </p:sp>
      <p:sp>
        <p:nvSpPr>
          <p:cNvPr id="16" name="TextBox 15">
            <a:extLst>
              <a:ext uri="{FF2B5EF4-FFF2-40B4-BE49-F238E27FC236}">
                <a16:creationId xmlns:a16="http://schemas.microsoft.com/office/drawing/2014/main" id="{01841ED3-762D-8303-4A91-633CA72E8AA6}"/>
              </a:ext>
            </a:extLst>
          </p:cNvPr>
          <p:cNvSpPr txBox="1"/>
          <p:nvPr/>
        </p:nvSpPr>
        <p:spPr>
          <a:xfrm>
            <a:off x="6478671" y="1997566"/>
            <a:ext cx="6093994" cy="2308324"/>
          </a:xfrm>
          <a:prstGeom prst="rect">
            <a:avLst/>
          </a:prstGeom>
          <a:noFill/>
        </p:spPr>
        <p:txBody>
          <a:bodyPr wrap="square">
            <a:spAutoFit/>
          </a:bodyPr>
          <a:lstStyle/>
          <a:p>
            <a:pPr algn="l"/>
            <a:r>
              <a:rPr lang="en-GB" sz="1800" b="0" i="0" u="none" strike="noStrike" baseline="0" dirty="0">
                <a:solidFill>
                  <a:srgbClr val="008000"/>
                </a:solidFill>
                <a:latin typeface="SFTT1000"/>
              </a:rPr>
              <a:t>&lt;OneDimSolverConfig&gt;</a:t>
            </a:r>
          </a:p>
          <a:p>
            <a:pPr lvl="1"/>
            <a:r>
              <a:rPr lang="en-GB" b="0" i="0" u="none" strike="noStrike" baseline="0" dirty="0">
                <a:solidFill>
                  <a:srgbClr val="008000"/>
                </a:solidFill>
                <a:latin typeface="SFTT1000"/>
              </a:rPr>
              <a:t>&lt;MaxEvaluations&gt;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&lt;/MaxEvaluations&gt;</a:t>
            </a:r>
          </a:p>
          <a:p>
            <a:pPr lvl="1"/>
            <a:r>
              <a:rPr lang="en-GB" b="0" i="0" u="none" strike="noStrike" baseline="0" dirty="0">
                <a:solidFill>
                  <a:srgbClr val="008000"/>
                </a:solidFill>
                <a:latin typeface="SFTT1000"/>
              </a:rPr>
              <a:t>&lt;Accuracy&gt;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&lt;/Accuracy&gt;</a:t>
            </a:r>
          </a:p>
          <a:p>
            <a:pPr lvl="1"/>
            <a:r>
              <a:rPr lang="en-GB" b="0" i="0" u="none" strike="noStrike" baseline="0" dirty="0">
                <a:solidFill>
                  <a:srgbClr val="008000"/>
                </a:solidFill>
                <a:latin typeface="SFTT1000"/>
              </a:rPr>
              <a:t>&lt;InitialGuess&gt;</a:t>
            </a:r>
            <a:r>
              <a:rPr lang="en-GB" b="0" i="0" u="none" strike="noStrike" baseline="0" dirty="0">
                <a:solidFill>
                  <a:srgbClr val="000000"/>
                </a:solidFill>
                <a:latin typeface="SFTT1000"/>
              </a:rPr>
              <a:t>...</a:t>
            </a:r>
            <a:r>
              <a:rPr lang="en-GB" b="0" i="0" u="none" strike="noStrike" baseline="0" dirty="0">
                <a:solidFill>
                  <a:srgbClr val="008000"/>
                </a:solidFill>
                <a:latin typeface="SFTT1000"/>
              </a:rPr>
              <a:t>&lt;/InitialGuess&gt;</a:t>
            </a:r>
          </a:p>
          <a:p>
            <a:pPr lvl="1"/>
            <a:r>
              <a:rPr lang="en-GB" b="0" i="0" u="none" strike="noStrike" baseline="0" dirty="0">
                <a:solidFill>
                  <a:schemeClr val="accent4">
                    <a:lumMod val="75000"/>
                  </a:schemeClr>
                </a:solidFill>
                <a:latin typeface="SFTT1000"/>
              </a:rPr>
              <a:t>&lt;Step&gt;...&lt;/Step&gt;</a:t>
            </a:r>
          </a:p>
          <a:p>
            <a:pPr lvl="1"/>
            <a:r>
              <a:rPr lang="en-GB" b="0" i="0" u="none" strike="noStrike" baseline="0" dirty="0">
                <a:solidFill>
                  <a:schemeClr val="accent4">
                    <a:lumMod val="75000"/>
                  </a:schemeClr>
                </a:solidFill>
                <a:latin typeface="SFTT1000"/>
              </a:rPr>
              <a:t>&lt;LowerBound&gt;...&lt;/LowerBound&gt;</a:t>
            </a:r>
          </a:p>
          <a:p>
            <a:pPr lvl="1"/>
            <a:r>
              <a:rPr lang="en-GB" b="0" i="0" u="none" strike="noStrike" baseline="0" dirty="0">
                <a:solidFill>
                  <a:schemeClr val="accent4">
                    <a:lumMod val="75000"/>
                  </a:schemeClr>
                </a:solidFill>
                <a:latin typeface="SFTT1000"/>
              </a:rPr>
              <a:t>&lt;UpperBound&gt;...&lt;/UpperBound&gt;</a:t>
            </a:r>
          </a:p>
          <a:p>
            <a:pPr algn="l"/>
            <a:r>
              <a:rPr lang="en-GB" sz="1800" b="0" i="0" u="none" strike="noStrike" baseline="0" dirty="0">
                <a:solidFill>
                  <a:srgbClr val="008000"/>
                </a:solidFill>
                <a:latin typeface="SFTT1000"/>
              </a:rPr>
              <a:t>&lt;/OneDimSolverConfig&gt;</a:t>
            </a:r>
            <a:endParaRPr lang="en-GB" dirty="0"/>
          </a:p>
        </p:txBody>
      </p:sp>
      <p:sp>
        <p:nvSpPr>
          <p:cNvPr id="26" name="TextBox 25">
            <a:extLst>
              <a:ext uri="{FF2B5EF4-FFF2-40B4-BE49-F238E27FC236}">
                <a16:creationId xmlns:a16="http://schemas.microsoft.com/office/drawing/2014/main" id="{3C686DB2-3636-07FE-6965-51137D7DD7A5}"/>
              </a:ext>
            </a:extLst>
          </p:cNvPr>
          <p:cNvSpPr txBox="1"/>
          <p:nvPr/>
        </p:nvSpPr>
        <p:spPr>
          <a:xfrm>
            <a:off x="238539" y="1258902"/>
            <a:ext cx="5592417" cy="461665"/>
          </a:xfrm>
          <a:prstGeom prst="rect">
            <a:avLst/>
          </a:prstGeom>
          <a:solidFill>
            <a:schemeClr val="bg1">
              <a:lumMod val="95000"/>
            </a:schemeClr>
          </a:solidFill>
        </p:spPr>
        <p:txBody>
          <a:bodyPr wrap="square" rtlCol="0">
            <a:spAutoFit/>
          </a:bodyPr>
          <a:lstStyle/>
          <a:p>
            <a:pPr algn="ctr"/>
            <a:r>
              <a:rPr lang="en-GB" sz="2400" b="1" dirty="0"/>
              <a:t>Explicit Bracketing</a:t>
            </a:r>
          </a:p>
        </p:txBody>
      </p:sp>
      <p:sp>
        <p:nvSpPr>
          <p:cNvPr id="33" name="TextBox 32">
            <a:extLst>
              <a:ext uri="{FF2B5EF4-FFF2-40B4-BE49-F238E27FC236}">
                <a16:creationId xmlns:a16="http://schemas.microsoft.com/office/drawing/2014/main" id="{51AFDF85-ED12-5960-28AB-957389A90159}"/>
              </a:ext>
            </a:extLst>
          </p:cNvPr>
          <p:cNvSpPr txBox="1"/>
          <p:nvPr/>
        </p:nvSpPr>
        <p:spPr>
          <a:xfrm>
            <a:off x="5830956" y="1258901"/>
            <a:ext cx="6122501" cy="461665"/>
          </a:xfrm>
          <a:prstGeom prst="rect">
            <a:avLst/>
          </a:prstGeom>
          <a:solidFill>
            <a:schemeClr val="bg1">
              <a:lumMod val="95000"/>
            </a:schemeClr>
          </a:solidFill>
        </p:spPr>
        <p:txBody>
          <a:bodyPr wrap="square" rtlCol="0">
            <a:spAutoFit/>
          </a:bodyPr>
          <a:lstStyle/>
          <a:p>
            <a:pPr algn="ctr"/>
            <a:r>
              <a:rPr lang="en-GB" sz="2400" b="1" dirty="0"/>
              <a:t>Algorithmic Bracketing</a:t>
            </a:r>
          </a:p>
        </p:txBody>
      </p:sp>
      <p:cxnSp>
        <p:nvCxnSpPr>
          <p:cNvPr id="35" name="Straight Connector 34">
            <a:extLst>
              <a:ext uri="{FF2B5EF4-FFF2-40B4-BE49-F238E27FC236}">
                <a16:creationId xmlns:a16="http://schemas.microsoft.com/office/drawing/2014/main" id="{90A3FA3C-5A39-4B97-DCEF-BEF42CB38C31}"/>
              </a:ext>
            </a:extLst>
          </p:cNvPr>
          <p:cNvCxnSpPr>
            <a:cxnSpLocks/>
          </p:cNvCxnSpPr>
          <p:nvPr/>
        </p:nvCxnSpPr>
        <p:spPr>
          <a:xfrm>
            <a:off x="5830957" y="1258901"/>
            <a:ext cx="0" cy="476892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99130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A6F8-4188-27D9-9A56-781BB8CC4487}"/>
              </a:ext>
            </a:extLst>
          </p:cNvPr>
          <p:cNvSpPr>
            <a:spLocks noGrp="1"/>
          </p:cNvSpPr>
          <p:nvPr>
            <p:ph type="ctrTitle"/>
          </p:nvPr>
        </p:nvSpPr>
        <p:spPr>
          <a:xfrm>
            <a:off x="566352" y="37896"/>
            <a:ext cx="10165148" cy="631751"/>
          </a:xfrm>
        </p:spPr>
        <p:txBody>
          <a:bodyPr/>
          <a:lstStyle/>
          <a:p>
            <a:r>
              <a:rPr lang="en-GB" dirty="0"/>
              <a:t>1-Dimensional Root-Finding – Bracketing Algorithm Preparation </a:t>
            </a:r>
          </a:p>
        </p:txBody>
      </p:sp>
      <p:sp>
        <p:nvSpPr>
          <p:cNvPr id="5" name="Text Placeholder 2">
            <a:extLst>
              <a:ext uri="{FF2B5EF4-FFF2-40B4-BE49-F238E27FC236}">
                <a16:creationId xmlns:a16="http://schemas.microsoft.com/office/drawing/2014/main" id="{DBAD864F-DFCA-6422-3A25-87B6B68D76B6}"/>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2F25823-2286-6D0E-B475-8E53E2CC9C44}"/>
                  </a:ext>
                </a:extLst>
              </p:cNvPr>
              <p:cNvSpPr txBox="1"/>
              <p:nvPr/>
            </p:nvSpPr>
            <p:spPr>
              <a:xfrm>
                <a:off x="1695282" y="3938032"/>
                <a:ext cx="8782304" cy="923330"/>
              </a:xfrm>
              <a:prstGeom prst="rect">
                <a:avLst/>
              </a:prstGeom>
              <a:noFill/>
              <a:ln>
                <a:solidFill>
                  <a:srgbClr val="C00000"/>
                </a:solidFill>
              </a:ln>
            </p:spPr>
            <p:txBody>
              <a:bodyPr wrap="square" rtlCol="0">
                <a:spAutoFit/>
              </a:bodyPr>
              <a:lstStyle>
                <a:defPPr>
                  <a:defRPr lang="en-US"/>
                </a:defPPr>
                <a:lvl1pPr>
                  <a:defRPr b="1" u="sng"/>
                </a:lvl1pPr>
              </a:lstStyle>
              <a:p>
                <a:pPr algn="ctr"/>
                <a:r>
                  <a:rPr lang="en-US" u="none" dirty="0">
                    <a:solidFill>
                      <a:srgbClr val="C00000"/>
                    </a:solidFill>
                  </a:rPr>
                  <a:t>Bolzano Theorem</a:t>
                </a:r>
                <a:r>
                  <a:rPr lang="en-US" b="0" u="none" dirty="0"/>
                  <a:t>:</a:t>
                </a:r>
              </a:p>
              <a:p>
                <a:pPr algn="ctr"/>
                <a:r>
                  <a:rPr lang="en-US" b="0" u="none" dirty="0"/>
                  <a:t>If a continuous function </a:t>
                </a:r>
                <a14:m>
                  <m:oMath xmlns:m="http://schemas.openxmlformats.org/officeDocument/2006/math">
                    <m:r>
                      <a:rPr lang="en-US" b="0" i="1" u="none" dirty="0" smtClean="0">
                        <a:latin typeface="Cambria Math" panose="02040503050406030204" pitchFamily="18" charset="0"/>
                      </a:rPr>
                      <m:t>𝑓</m:t>
                    </m:r>
                    <m:r>
                      <a:rPr lang="en-US" b="0" i="1" u="none" dirty="0" smtClean="0">
                        <a:latin typeface="Cambria Math" panose="02040503050406030204" pitchFamily="18" charset="0"/>
                      </a:rPr>
                      <m:t>()</m:t>
                    </m:r>
                  </m:oMath>
                </a14:m>
                <a:r>
                  <a:rPr lang="en-US" b="0" u="none" dirty="0"/>
                  <a:t> has values of opposite sign inside an interval </a:t>
                </a:r>
                <a14:m>
                  <m:oMath xmlns:m="http://schemas.openxmlformats.org/officeDocument/2006/math">
                    <m:r>
                      <a:rPr lang="en-US" b="0" i="1" u="none" dirty="0" smtClean="0">
                        <a:latin typeface="Cambria Math" panose="02040503050406030204" pitchFamily="18" charset="0"/>
                      </a:rPr>
                      <m:t>[</m:t>
                    </m:r>
                    <m:sSub>
                      <m:sSubPr>
                        <m:ctrlPr>
                          <a:rPr lang="en-GB" b="0" i="1" u="none" dirty="0" smtClean="0">
                            <a:latin typeface="Cambria Math" panose="02040503050406030204" pitchFamily="18" charset="0"/>
                          </a:rPr>
                        </m:ctrlPr>
                      </m:sSubPr>
                      <m:e>
                        <m:r>
                          <a:rPr lang="en-GB" b="0" i="1" u="none" dirty="0" smtClean="0">
                            <a:latin typeface="Cambria Math" panose="02040503050406030204" pitchFamily="18" charset="0"/>
                          </a:rPr>
                          <m:t>𝑥</m:t>
                        </m:r>
                      </m:e>
                      <m:sub>
                        <m:r>
                          <a:rPr lang="en-GB" b="0" i="1" u="none" dirty="0" smtClean="0">
                            <a:latin typeface="Cambria Math" panose="02040503050406030204" pitchFamily="18" charset="0"/>
                          </a:rPr>
                          <m:t>𝑀𝑖𝑛</m:t>
                        </m:r>
                      </m:sub>
                    </m:sSub>
                    <m:r>
                      <a:rPr lang="en-GB" b="0" i="1" u="none" dirty="0" smtClean="0">
                        <a:latin typeface="Cambria Math" panose="02040503050406030204" pitchFamily="18" charset="0"/>
                      </a:rPr>
                      <m:t>;</m:t>
                    </m:r>
                    <m:sSub>
                      <m:sSubPr>
                        <m:ctrlPr>
                          <a:rPr lang="en-GB" b="0" i="1" u="none" dirty="0" smtClean="0">
                            <a:latin typeface="Cambria Math" panose="02040503050406030204" pitchFamily="18" charset="0"/>
                          </a:rPr>
                        </m:ctrlPr>
                      </m:sSubPr>
                      <m:e>
                        <m:r>
                          <a:rPr lang="en-GB" b="0" i="1" u="none" dirty="0" smtClean="0">
                            <a:latin typeface="Cambria Math" panose="02040503050406030204" pitchFamily="18" charset="0"/>
                          </a:rPr>
                          <m:t>𝑥</m:t>
                        </m:r>
                      </m:e>
                      <m:sub>
                        <m:r>
                          <a:rPr lang="en-GB" b="0" i="1" u="none" dirty="0" smtClean="0">
                            <a:latin typeface="Cambria Math" panose="02040503050406030204" pitchFamily="18" charset="0"/>
                          </a:rPr>
                          <m:t>𝑀𝑎𝑥</m:t>
                        </m:r>
                      </m:sub>
                    </m:sSub>
                    <m:r>
                      <a:rPr lang="en-GB" b="0" i="1" u="none" dirty="0" smtClean="0">
                        <a:latin typeface="Cambria Math" panose="02040503050406030204" pitchFamily="18" charset="0"/>
                      </a:rPr>
                      <m:t>]</m:t>
                    </m:r>
                  </m:oMath>
                </a14:m>
                <a:r>
                  <a:rPr lang="en-US" b="0" u="none" dirty="0"/>
                  <a:t>, then it has a root (i.e. </a:t>
                </a:r>
                <a14:m>
                  <m:oMath xmlns:m="http://schemas.openxmlformats.org/officeDocument/2006/math">
                    <m:r>
                      <a:rPr lang="en-US" b="0" i="1" u="none" dirty="0" smtClean="0">
                        <a:latin typeface="Cambria Math" panose="02040503050406030204" pitchFamily="18" charset="0"/>
                      </a:rPr>
                      <m:t>𝑓</m:t>
                    </m:r>
                    <m:r>
                      <a:rPr lang="en-US" b="0" i="1" u="none" dirty="0" smtClean="0">
                        <a:latin typeface="Cambria Math" panose="02040503050406030204" pitchFamily="18" charset="0"/>
                      </a:rPr>
                      <m:t>(</m:t>
                    </m:r>
                    <m:r>
                      <a:rPr lang="en-US" b="0" i="1" u="none" dirty="0" smtClean="0">
                        <a:latin typeface="Cambria Math" panose="02040503050406030204" pitchFamily="18" charset="0"/>
                      </a:rPr>
                      <m:t>𝑥</m:t>
                    </m:r>
                    <m:r>
                      <a:rPr lang="en-US" b="0" i="1" u="none" dirty="0" smtClean="0">
                        <a:latin typeface="Cambria Math" panose="02040503050406030204" pitchFamily="18" charset="0"/>
                      </a:rPr>
                      <m:t>)=0</m:t>
                    </m:r>
                  </m:oMath>
                </a14:m>
                <a:r>
                  <a:rPr lang="en-US" b="0" u="none" dirty="0"/>
                  <a:t>) in that interval</a:t>
                </a:r>
                <a:endParaRPr lang="en-GB" b="0" u="none" dirty="0"/>
              </a:p>
            </p:txBody>
          </p:sp>
        </mc:Choice>
        <mc:Fallback xmlns="">
          <p:sp>
            <p:nvSpPr>
              <p:cNvPr id="21" name="TextBox 20">
                <a:extLst>
                  <a:ext uri="{FF2B5EF4-FFF2-40B4-BE49-F238E27FC236}">
                    <a16:creationId xmlns:a16="http://schemas.microsoft.com/office/drawing/2014/main" id="{12F25823-2286-6D0E-B475-8E53E2CC9C44}"/>
                  </a:ext>
                </a:extLst>
              </p:cNvPr>
              <p:cNvSpPr txBox="1">
                <a:spLocks noRot="1" noChangeAspect="1" noMove="1" noResize="1" noEditPoints="1" noAdjustHandles="1" noChangeArrowheads="1" noChangeShapeType="1" noTextEdit="1"/>
              </p:cNvSpPr>
              <p:nvPr/>
            </p:nvSpPr>
            <p:spPr>
              <a:xfrm>
                <a:off x="1695282" y="3938032"/>
                <a:ext cx="8782304" cy="923330"/>
              </a:xfrm>
              <a:prstGeom prst="rect">
                <a:avLst/>
              </a:prstGeom>
              <a:blipFill>
                <a:blip r:embed="rId3"/>
                <a:stretch>
                  <a:fillRect l="-208" t="-2614" r="-693" b="-9150"/>
                </a:stretch>
              </a:blipFill>
              <a:ln>
                <a:solidFill>
                  <a:srgbClr val="C00000"/>
                </a:solidFill>
              </a:ln>
            </p:spPr>
            <p:txBody>
              <a:bodyPr/>
              <a:lstStyle/>
              <a:p>
                <a:r>
                  <a:rPr lang="en-GB">
                    <a:noFill/>
                  </a:rPr>
                  <a:t> </a:t>
                </a:r>
              </a:p>
            </p:txBody>
          </p:sp>
        </mc:Fallback>
      </mc:AlternateContent>
      <p:grpSp>
        <p:nvGrpSpPr>
          <p:cNvPr id="28" name="Group 27">
            <a:extLst>
              <a:ext uri="{FF2B5EF4-FFF2-40B4-BE49-F238E27FC236}">
                <a16:creationId xmlns:a16="http://schemas.microsoft.com/office/drawing/2014/main" id="{56931A13-720C-A819-571E-345B847BB586}"/>
              </a:ext>
            </a:extLst>
          </p:cNvPr>
          <p:cNvGrpSpPr/>
          <p:nvPr/>
        </p:nvGrpSpPr>
        <p:grpSpPr>
          <a:xfrm>
            <a:off x="3082587" y="1788787"/>
            <a:ext cx="6007693" cy="1596971"/>
            <a:chOff x="-3105404" y="1442658"/>
            <a:chExt cx="6007693" cy="1596971"/>
          </a:xfrm>
        </p:grpSpPr>
        <p:grpSp>
          <p:nvGrpSpPr>
            <p:cNvPr id="3" name="Group 2">
              <a:extLst>
                <a:ext uri="{FF2B5EF4-FFF2-40B4-BE49-F238E27FC236}">
                  <a16:creationId xmlns:a16="http://schemas.microsoft.com/office/drawing/2014/main" id="{564F08B4-F50A-2364-4B15-69031EA247AC}"/>
                </a:ext>
              </a:extLst>
            </p:cNvPr>
            <p:cNvGrpSpPr/>
            <p:nvPr/>
          </p:nvGrpSpPr>
          <p:grpSpPr>
            <a:xfrm>
              <a:off x="-3105404" y="1442658"/>
              <a:ext cx="6007693" cy="1596971"/>
              <a:chOff x="134659" y="905074"/>
              <a:chExt cx="6007693" cy="1596971"/>
            </a:xfrm>
          </p:grpSpPr>
          <p:sp>
            <p:nvSpPr>
              <p:cNvPr id="4" name="Rectangle: Rounded Corners 3">
                <a:extLst>
                  <a:ext uri="{FF2B5EF4-FFF2-40B4-BE49-F238E27FC236}">
                    <a16:creationId xmlns:a16="http://schemas.microsoft.com/office/drawing/2014/main" id="{BC5B0444-DB4F-2EC9-AEF4-70E45CE06858}"/>
                  </a:ext>
                </a:extLst>
              </p:cNvPr>
              <p:cNvSpPr/>
              <p:nvPr/>
            </p:nvSpPr>
            <p:spPr>
              <a:xfrm>
                <a:off x="134659" y="905074"/>
                <a:ext cx="6007693" cy="1596971"/>
              </a:xfrm>
              <a:prstGeom prst="roundRect">
                <a:avLst>
                  <a:gd name="adj" fmla="val 4857"/>
                </a:avLst>
              </a:prstGeom>
              <a:solidFill>
                <a:srgbClr val="FCF4E8"/>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vert="vert270" rtlCol="0" anchor="t"/>
              <a:lstStyle/>
              <a:p>
                <a:pPr algn="ctr"/>
                <a:r>
                  <a:rPr lang="en-GB" b="1" dirty="0">
                    <a:solidFill>
                      <a:schemeClr val="accent4"/>
                    </a:solidFill>
                  </a:rPr>
                  <a:t>      OBJECTIVE</a:t>
                </a:r>
              </a:p>
            </p:txBody>
          </p:sp>
          <p:pic>
            <p:nvPicPr>
              <p:cNvPr id="6" name="Graphic 5" descr="Target with solid fill">
                <a:extLst>
                  <a:ext uri="{FF2B5EF4-FFF2-40B4-BE49-F238E27FC236}">
                    <a16:creationId xmlns:a16="http://schemas.microsoft.com/office/drawing/2014/main" id="{A6086BCA-5D65-0C84-EC31-9D4CAA3D2F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761" y="2095679"/>
                <a:ext cx="272534" cy="272534"/>
              </a:xfrm>
              <a:prstGeom prst="rect">
                <a:avLst/>
              </a:prstGeom>
            </p:spPr>
          </p:pic>
          <p:cxnSp>
            <p:nvCxnSpPr>
              <p:cNvPr id="10" name="Straight Connector 9">
                <a:extLst>
                  <a:ext uri="{FF2B5EF4-FFF2-40B4-BE49-F238E27FC236}">
                    <a16:creationId xmlns:a16="http://schemas.microsoft.com/office/drawing/2014/main" id="{656E37B0-617B-7C88-3F4F-67DBE6B9EAF4}"/>
                  </a:ext>
                </a:extLst>
              </p:cNvPr>
              <p:cNvCxnSpPr>
                <a:cxnSpLocks/>
              </p:cNvCxnSpPr>
              <p:nvPr/>
            </p:nvCxnSpPr>
            <p:spPr>
              <a:xfrm>
                <a:off x="721281" y="1053628"/>
                <a:ext cx="0" cy="1329309"/>
              </a:xfrm>
              <a:prstGeom prst="line">
                <a:avLst/>
              </a:prstGeom>
            </p:spPr>
            <p:style>
              <a:lnRef idx="1">
                <a:schemeClr val="accent4"/>
              </a:lnRef>
              <a:fillRef idx="0">
                <a:schemeClr val="accent4"/>
              </a:fillRef>
              <a:effectRef idx="0">
                <a:schemeClr val="accent4"/>
              </a:effectRef>
              <a:fontRef idx="minor">
                <a:schemeClr val="tx1"/>
              </a:fontRef>
            </p:style>
          </p:cxnSp>
        </p:grpSp>
        <p:sp>
          <p:nvSpPr>
            <p:cNvPr id="12" name="FIND">
              <a:extLst>
                <a:ext uri="{FF2B5EF4-FFF2-40B4-BE49-F238E27FC236}">
                  <a16:creationId xmlns:a16="http://schemas.microsoft.com/office/drawing/2014/main" id="{50CA93E1-B9E6-35CA-51AE-4DB06BCFBF52}"/>
                </a:ext>
              </a:extLst>
            </p:cNvPr>
            <p:cNvSpPr txBox="1"/>
            <p:nvPr/>
          </p:nvSpPr>
          <p:spPr>
            <a:xfrm>
              <a:off x="-2353462" y="1686249"/>
              <a:ext cx="2215403" cy="369332"/>
            </a:xfrm>
            <a:prstGeom prst="rect">
              <a:avLst/>
            </a:prstGeom>
            <a:noFill/>
          </p:spPr>
          <p:txBody>
            <a:bodyPr wrap="square" rtlCol="0">
              <a:spAutoFit/>
            </a:bodyPr>
            <a:lstStyle/>
            <a:p>
              <a:r>
                <a:rPr lang="en-GB" dirty="0">
                  <a:solidFill>
                    <a:schemeClr val="accent4"/>
                  </a:solidFill>
                </a:rPr>
                <a:t>FIND</a:t>
              </a:r>
            </a:p>
          </p:txBody>
        </p:sp>
        <p:sp>
          <p:nvSpPr>
            <p:cNvPr id="17" name="SUCH THAT">
              <a:extLst>
                <a:ext uri="{FF2B5EF4-FFF2-40B4-BE49-F238E27FC236}">
                  <a16:creationId xmlns:a16="http://schemas.microsoft.com/office/drawing/2014/main" id="{3918CFC1-7E30-E7AB-FA9D-E57321C6F91B}"/>
                </a:ext>
              </a:extLst>
            </p:cNvPr>
            <p:cNvSpPr txBox="1"/>
            <p:nvPr/>
          </p:nvSpPr>
          <p:spPr>
            <a:xfrm>
              <a:off x="-2353462" y="2324193"/>
              <a:ext cx="1416272" cy="369332"/>
            </a:xfrm>
            <a:prstGeom prst="rect">
              <a:avLst/>
            </a:prstGeom>
            <a:noFill/>
          </p:spPr>
          <p:txBody>
            <a:bodyPr wrap="square" rtlCol="0">
              <a:spAutoFit/>
            </a:bodyPr>
            <a:lstStyle/>
            <a:p>
              <a:r>
                <a:rPr lang="en-GB" dirty="0">
                  <a:solidFill>
                    <a:schemeClr val="accent4"/>
                  </a:solidFill>
                </a:rPr>
                <a:t>SUCH THAT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15895E3-E2A6-8147-4468-CFAC7085BAEE}"/>
                    </a:ext>
                  </a:extLst>
                </p:cNvPr>
                <p:cNvSpPr txBox="1"/>
                <p:nvPr/>
              </p:nvSpPr>
              <p:spPr>
                <a:xfrm>
                  <a:off x="-1047832" y="1670860"/>
                  <a:ext cx="113905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𝑥</m:t>
                            </m:r>
                          </m:e>
                          <m:sub>
                            <m:r>
                              <a:rPr lang="en-GB" sz="2000" b="0" i="1" smtClean="0">
                                <a:solidFill>
                                  <a:schemeClr val="tx1"/>
                                </a:solidFill>
                                <a:latin typeface="Cambria Math" panose="02040503050406030204" pitchFamily="18" charset="0"/>
                                <a:ea typeface="Cambria Math" panose="02040503050406030204" pitchFamily="18" charset="0"/>
                              </a:rPr>
                              <m:t>𝑀𝑖𝑛</m:t>
                            </m:r>
                          </m:sub>
                        </m:sSub>
                        <m:r>
                          <a:rPr lang="en-GB" sz="2000" b="0" i="1" smtClean="0">
                            <a:solidFill>
                              <a:schemeClr val="tx1"/>
                            </a:solidFill>
                            <a:latin typeface="Cambria Math" panose="02040503050406030204" pitchFamily="18" charset="0"/>
                            <a:ea typeface="Cambria Math" panose="02040503050406030204" pitchFamily="18" charset="0"/>
                          </a:rPr>
                          <m:t> ;</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𝑥</m:t>
                            </m:r>
                          </m:e>
                          <m:sub>
                            <m:r>
                              <a:rPr lang="en-GB" sz="2000" b="0" i="1" smtClean="0">
                                <a:solidFill>
                                  <a:schemeClr val="tx1"/>
                                </a:solidFill>
                                <a:latin typeface="Cambria Math" panose="02040503050406030204" pitchFamily="18" charset="0"/>
                                <a:ea typeface="Cambria Math" panose="02040503050406030204" pitchFamily="18" charset="0"/>
                              </a:rPr>
                              <m:t>𝑀𝑎𝑥</m:t>
                            </m:r>
                          </m:sub>
                        </m:sSub>
                      </m:oMath>
                    </m:oMathPara>
                  </a14:m>
                  <a:endParaRPr lang="en-GB" sz="2000" dirty="0">
                    <a:solidFill>
                      <a:schemeClr val="tx1"/>
                    </a:solidFill>
                  </a:endParaRPr>
                </a:p>
              </p:txBody>
            </p:sp>
          </mc:Choice>
          <mc:Fallback xmlns="">
            <p:sp>
              <p:nvSpPr>
                <p:cNvPr id="19" name="TextBox 18">
                  <a:extLst>
                    <a:ext uri="{FF2B5EF4-FFF2-40B4-BE49-F238E27FC236}">
                      <a16:creationId xmlns:a16="http://schemas.microsoft.com/office/drawing/2014/main" id="{D15895E3-E2A6-8147-4468-CFAC7085BAEE}"/>
                    </a:ext>
                  </a:extLst>
                </p:cNvPr>
                <p:cNvSpPr txBox="1">
                  <a:spLocks noRot="1" noChangeAspect="1" noMove="1" noResize="1" noEditPoints="1" noAdjustHandles="1" noChangeArrowheads="1" noChangeShapeType="1" noTextEdit="1"/>
                </p:cNvSpPr>
                <p:nvPr/>
              </p:nvSpPr>
              <p:spPr>
                <a:xfrm>
                  <a:off x="-1047832" y="1670860"/>
                  <a:ext cx="1139051" cy="400110"/>
                </a:xfrm>
                <a:prstGeom prst="rect">
                  <a:avLst/>
                </a:prstGeom>
                <a:blipFill>
                  <a:blip r:embed="rId6"/>
                  <a:stretch>
                    <a:fillRect r="-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FB90945-95FF-92A5-8A00-2F82DD4413AA}"/>
                    </a:ext>
                  </a:extLst>
                </p:cNvPr>
                <p:cNvSpPr txBox="1"/>
                <p:nvPr/>
              </p:nvSpPr>
              <p:spPr>
                <a:xfrm>
                  <a:off x="-1047832" y="2315661"/>
                  <a:ext cx="2457532" cy="369332"/>
                </a:xfrm>
                <a:prstGeom prst="rect">
                  <a:avLst/>
                </a:prstGeom>
                <a:noFill/>
              </p:spPr>
              <p:txBody>
                <a:bodyPr wrap="square">
                  <a:spAutoFit/>
                </a:bodyPr>
                <a:lstStyle/>
                <a:p>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𝑀𝑖𝑛</m:t>
                              </m:r>
                            </m:sub>
                          </m:sSub>
                        </m:e>
                      </m:d>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𝑓</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𝑀</m:t>
                              </m:r>
                              <m:r>
                                <a:rPr lang="en-GB" b="0" i="1" smtClean="0">
                                  <a:latin typeface="Cambria Math" panose="02040503050406030204" pitchFamily="18" charset="0"/>
                                </a:rPr>
                                <m:t>𝑎𝑥</m:t>
                              </m:r>
                            </m:sub>
                          </m:sSub>
                        </m:e>
                      </m:d>
                      <m:r>
                        <a:rPr lang="en-GB" b="0" i="1" smtClean="0">
                          <a:latin typeface="Cambria Math" panose="02040503050406030204" pitchFamily="18" charset="0"/>
                        </a:rPr>
                        <m:t>≤0</m:t>
                      </m:r>
                    </m:oMath>
                  </a14:m>
                  <a:r>
                    <a:rPr lang="en-GB" i="1" dirty="0"/>
                    <a:t> </a:t>
                  </a:r>
                  <a:endParaRPr lang="en-GB" dirty="0"/>
                </a:p>
              </p:txBody>
            </p:sp>
          </mc:Choice>
          <mc:Fallback xmlns="">
            <p:sp>
              <p:nvSpPr>
                <p:cNvPr id="27" name="TextBox 26">
                  <a:extLst>
                    <a:ext uri="{FF2B5EF4-FFF2-40B4-BE49-F238E27FC236}">
                      <a16:creationId xmlns:a16="http://schemas.microsoft.com/office/drawing/2014/main" id="{EFB90945-95FF-92A5-8A00-2F82DD4413AA}"/>
                    </a:ext>
                  </a:extLst>
                </p:cNvPr>
                <p:cNvSpPr txBox="1">
                  <a:spLocks noRot="1" noChangeAspect="1" noMove="1" noResize="1" noEditPoints="1" noAdjustHandles="1" noChangeArrowheads="1" noChangeShapeType="1" noTextEdit="1"/>
                </p:cNvSpPr>
                <p:nvPr/>
              </p:nvSpPr>
              <p:spPr>
                <a:xfrm>
                  <a:off x="-1047832" y="2315661"/>
                  <a:ext cx="2457532" cy="369332"/>
                </a:xfrm>
                <a:prstGeom prst="rect">
                  <a:avLst/>
                </a:prstGeom>
                <a:blipFill>
                  <a:blip r:embed="rId7"/>
                  <a:stretch>
                    <a:fillRect l="-744" b="-13333"/>
                  </a:stretch>
                </a:blipFill>
              </p:spPr>
              <p:txBody>
                <a:bodyPr/>
                <a:lstStyle/>
                <a:p>
                  <a:r>
                    <a:rPr lang="en-GB">
                      <a:noFill/>
                    </a:rPr>
                    <a:t> </a:t>
                  </a:r>
                </a:p>
              </p:txBody>
            </p:sp>
          </mc:Fallback>
        </mc:AlternateContent>
      </p:grpSp>
    </p:spTree>
    <p:extLst>
      <p:ext uri="{BB962C8B-B14F-4D97-AF65-F5344CB8AC3E}">
        <p14:creationId xmlns:p14="http://schemas.microsoft.com/office/powerpoint/2010/main" val="3444865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B68E-84AD-0CAD-9B45-B680048D73D9}"/>
              </a:ext>
            </a:extLst>
          </p:cNvPr>
          <p:cNvSpPr>
            <a:spLocks noGrp="1"/>
          </p:cNvSpPr>
          <p:nvPr>
            <p:ph type="ctrTitle"/>
          </p:nvPr>
        </p:nvSpPr>
        <p:spPr>
          <a:xfrm>
            <a:off x="566352" y="37896"/>
            <a:ext cx="10381048" cy="631751"/>
          </a:xfrm>
        </p:spPr>
        <p:txBody>
          <a:bodyPr/>
          <a:lstStyle/>
          <a:p>
            <a:r>
              <a:rPr lang="en-GB" dirty="0"/>
              <a:t>1-Dimensional Root-Finding – Bracketing Algorithm Preparation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DC0A78-A46C-EDC5-9309-AD202B13793B}"/>
                  </a:ext>
                </a:extLst>
              </p:cNvPr>
              <p:cNvSpPr txBox="1"/>
              <p:nvPr/>
            </p:nvSpPr>
            <p:spPr>
              <a:xfrm>
                <a:off x="6026150" y="871960"/>
                <a:ext cx="6434582" cy="641586"/>
              </a:xfrm>
              <a:prstGeom prst="rect">
                <a:avLst/>
              </a:prstGeom>
              <a:noFill/>
            </p:spPr>
            <p:txBody>
              <a:bodyPr wrap="square">
                <a:spAutoFit/>
              </a:bodyPr>
              <a:lstStyle/>
              <a:p>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𝑀𝑎𝑥</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r>
                              <a:rPr lang="en-GB" sz="1600" b="0" i="1" smtClean="0">
                                <a:latin typeface="Cambria Math" panose="02040503050406030204" pitchFamily="18" charset="0"/>
                              </a:rPr>
                              <m:t>𝑔𝑢𝑒𝑠𝑠</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&gt;0</m:t>
                            </m:r>
                          </m:e>
                          <m:e>
                            <m:r>
                              <a:rPr lang="en-GB" sz="1600" b="0" i="1" smtClean="0">
                                <a:latin typeface="Cambria Math" panose="02040503050406030204" pitchFamily="18" charset="0"/>
                              </a:rPr>
                              <m:t>𝑀𝑖𝑛</m:t>
                            </m:r>
                            <m:r>
                              <a:rPr lang="en-GB" sz="1600" b="0" i="1" smtClean="0">
                                <a:latin typeface="Cambria Math" panose="02040503050406030204" pitchFamily="18" charset="0"/>
                              </a:rPr>
                              <m:t>(</m:t>
                            </m:r>
                            <m:r>
                              <a:rPr lang="en-GB" sz="1600" b="0" i="1" smtClean="0">
                                <a:latin typeface="Cambria Math" panose="02040503050406030204" pitchFamily="18" charset="0"/>
                              </a:rPr>
                              <m:t>𝑔𝑢𝑒𝑠𝑠</m:t>
                            </m:r>
                            <m:r>
                              <a:rPr lang="en-GB" sz="1600" b="0" i="1" smtClean="0">
                                <a:latin typeface="Cambria Math" panose="02040503050406030204" pitchFamily="18" charset="0"/>
                              </a:rPr>
                              <m:t>+</m:t>
                            </m:r>
                            <m:r>
                              <a:rPr lang="en-GB" sz="1600" b="0" i="1" smtClean="0">
                                <a:latin typeface="Cambria Math" panose="02040503050406030204" pitchFamily="18" charset="0"/>
                              </a:rPr>
                              <m:t>𝑠𝑡𝑒𝑝</m:t>
                            </m:r>
                            <m:r>
                              <a:rPr lang="en-GB" sz="1600" b="0" i="1" smtClean="0">
                                <a:latin typeface="Cambria Math" panose="02040503050406030204" pitchFamily="18" charset="0"/>
                              </a:rPr>
                              <m:t>, </m:t>
                            </m:r>
                            <m:r>
                              <a:rPr lang="en-GB" sz="1600" b="0" i="1" smtClean="0">
                                <a:latin typeface="Cambria Math" panose="02040503050406030204" pitchFamily="18" charset="0"/>
                              </a:rPr>
                              <m:t>𝑈𝑝𝑝𝑒𝑟𝐵𝑜𝑢𝑛𝑑</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&lt;0</m:t>
                            </m:r>
                          </m:e>
                        </m:eqArr>
                      </m:e>
                    </m:d>
                  </m:oMath>
                </a14:m>
                <a:r>
                  <a:rPr lang="en-GB" sz="1600" dirty="0"/>
                  <a:t>   </a:t>
                </a:r>
              </a:p>
            </p:txBody>
          </p:sp>
        </mc:Choice>
        <mc:Fallback xmlns="">
          <p:sp>
            <p:nvSpPr>
              <p:cNvPr id="12" name="TextBox 11">
                <a:extLst>
                  <a:ext uri="{FF2B5EF4-FFF2-40B4-BE49-F238E27FC236}">
                    <a16:creationId xmlns:a16="http://schemas.microsoft.com/office/drawing/2014/main" id="{1EDC0A78-A46C-EDC5-9309-AD202B13793B}"/>
                  </a:ext>
                </a:extLst>
              </p:cNvPr>
              <p:cNvSpPr txBox="1">
                <a:spLocks noRot="1" noChangeAspect="1" noMove="1" noResize="1" noEditPoints="1" noAdjustHandles="1" noChangeArrowheads="1" noChangeShapeType="1" noTextEdit="1"/>
              </p:cNvSpPr>
              <p:nvPr/>
            </p:nvSpPr>
            <p:spPr>
              <a:xfrm>
                <a:off x="6026150" y="871960"/>
                <a:ext cx="6434582" cy="6415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E631DD-3DC3-D41E-4D89-09E9033D32CA}"/>
                  </a:ext>
                </a:extLst>
              </p:cNvPr>
              <p:cNvSpPr txBox="1"/>
              <p:nvPr/>
            </p:nvSpPr>
            <p:spPr>
              <a:xfrm>
                <a:off x="125477" y="917697"/>
                <a:ext cx="6398006" cy="6415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𝑀𝑖𝑛</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r>
                                <a:rPr lang="en-GB" sz="1600" b="0" i="1" smtClean="0">
                                  <a:latin typeface="Cambria Math" panose="02040503050406030204" pitchFamily="18" charset="0"/>
                                </a:rPr>
                                <m:t>𝑔𝑢𝑒𝑠𝑠</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&lt;0</m:t>
                              </m:r>
                            </m:e>
                            <m:e>
                              <m:r>
                                <a:rPr lang="en-GB" sz="1600" b="0" i="1" smtClean="0">
                                  <a:latin typeface="Cambria Math" panose="02040503050406030204" pitchFamily="18" charset="0"/>
                                </a:rPr>
                                <m:t>𝑀𝑎𝑥</m:t>
                              </m:r>
                              <m:r>
                                <a:rPr lang="en-GB" sz="1600" b="0" i="1" smtClean="0">
                                  <a:latin typeface="Cambria Math" panose="02040503050406030204" pitchFamily="18" charset="0"/>
                                </a:rPr>
                                <m:t>(</m:t>
                              </m:r>
                              <m:r>
                                <a:rPr lang="en-GB" sz="1600" b="0" i="1" smtClean="0">
                                  <a:latin typeface="Cambria Math" panose="02040503050406030204" pitchFamily="18" charset="0"/>
                                </a:rPr>
                                <m:t>𝑔𝑢𝑒𝑠𝑠</m:t>
                              </m:r>
                              <m:r>
                                <a:rPr lang="en-GB" sz="1600" b="0" i="1" smtClean="0">
                                  <a:latin typeface="Cambria Math" panose="02040503050406030204" pitchFamily="18" charset="0"/>
                                </a:rPr>
                                <m:t>−</m:t>
                              </m:r>
                              <m:r>
                                <a:rPr lang="en-GB" sz="1600" b="0" i="1" smtClean="0">
                                  <a:latin typeface="Cambria Math" panose="02040503050406030204" pitchFamily="18" charset="0"/>
                                </a:rPr>
                                <m:t>𝑠𝑡𝑒𝑝</m:t>
                              </m:r>
                              <m:r>
                                <a:rPr lang="en-GB" sz="1600" b="0" i="1" smtClean="0">
                                  <a:latin typeface="Cambria Math" panose="02040503050406030204" pitchFamily="18" charset="0"/>
                                </a:rPr>
                                <m:t>, </m:t>
                              </m:r>
                              <m:r>
                                <a:rPr lang="en-GB" sz="1600" b="0" i="1" smtClean="0">
                                  <a:latin typeface="Cambria Math" panose="02040503050406030204" pitchFamily="18" charset="0"/>
                                </a:rPr>
                                <m:t>𝐿𝑜𝑤𝑒𝑟𝐵𝑜𝑢𝑛𝑑</m:t>
                              </m:r>
                              <m:r>
                                <a:rPr lang="en-GB" sz="1600" b="0" i="1" smtClean="0">
                                  <a:latin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𝑔𝑢𝑒𝑠𝑠</m:t>
                                  </m:r>
                                </m:e>
                              </m:d>
                              <m:r>
                                <a:rPr lang="en-GB" sz="1600" b="0" i="1" smtClean="0">
                                  <a:latin typeface="Cambria Math" panose="02040503050406030204" pitchFamily="18" charset="0"/>
                                </a:rPr>
                                <m:t>&gt;0</m:t>
                              </m:r>
                            </m:e>
                          </m:eqArr>
                        </m:e>
                      </m:d>
                    </m:oMath>
                  </m:oMathPara>
                </a14:m>
                <a:endParaRPr lang="en-GB" sz="1600" dirty="0"/>
              </a:p>
            </p:txBody>
          </p:sp>
        </mc:Choice>
        <mc:Fallback xmlns="">
          <p:sp>
            <p:nvSpPr>
              <p:cNvPr id="13" name="TextBox 12">
                <a:extLst>
                  <a:ext uri="{FF2B5EF4-FFF2-40B4-BE49-F238E27FC236}">
                    <a16:creationId xmlns:a16="http://schemas.microsoft.com/office/drawing/2014/main" id="{DBE631DD-3DC3-D41E-4D89-09E9033D32CA}"/>
                  </a:ext>
                </a:extLst>
              </p:cNvPr>
              <p:cNvSpPr txBox="1">
                <a:spLocks noRot="1" noChangeAspect="1" noMove="1" noResize="1" noEditPoints="1" noAdjustHandles="1" noChangeArrowheads="1" noChangeShapeType="1" noTextEdit="1"/>
              </p:cNvSpPr>
              <p:nvPr/>
            </p:nvSpPr>
            <p:spPr>
              <a:xfrm>
                <a:off x="125477" y="917697"/>
                <a:ext cx="6398006" cy="64158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25B608F-13EE-AB32-D03B-A9D1B6B8F754}"/>
                  </a:ext>
                </a:extLst>
              </p:cNvPr>
              <p:cNvSpPr txBox="1"/>
              <p:nvPr/>
            </p:nvSpPr>
            <p:spPr>
              <a:xfrm>
                <a:off x="4674722" y="5977647"/>
                <a:ext cx="22380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𝑓</m:t>
                      </m:r>
                      <m:d>
                        <m:dPr>
                          <m:ctrlPr>
                            <a:rPr lang="en-GB" b="0" i="1" smtClean="0">
                              <a:solidFill>
                                <a:srgbClr val="C00000"/>
                              </a:solidFill>
                              <a:latin typeface="Cambria Math" panose="02040503050406030204" pitchFamily="18" charset="0"/>
                            </a:rPr>
                          </m:ctrlPr>
                        </m:dPr>
                        <m:e>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𝑀𝑖𝑛</m:t>
                              </m:r>
                            </m:sub>
                          </m:sSub>
                        </m:e>
                      </m:d>
                      <m:r>
                        <a:rPr lang="en-GB" b="0" i="1" smtClean="0">
                          <a:solidFill>
                            <a:srgbClr val="C00000"/>
                          </a:solidFill>
                          <a:latin typeface="Cambria Math" panose="02040503050406030204" pitchFamily="18" charset="0"/>
                          <a:ea typeface="Cambria Math" panose="02040503050406030204" pitchFamily="18" charset="0"/>
                        </a:rPr>
                        <m:t>∙</m:t>
                      </m:r>
                      <m:r>
                        <a:rPr lang="en-GB" i="1">
                          <a:solidFill>
                            <a:srgbClr val="C00000"/>
                          </a:solidFill>
                          <a:latin typeface="Cambria Math" panose="02040503050406030204" pitchFamily="18" charset="0"/>
                        </a:rPr>
                        <m:t>𝑓</m:t>
                      </m:r>
                      <m:d>
                        <m:dPr>
                          <m:ctrlPr>
                            <a:rPr lang="en-GB" i="1">
                              <a:solidFill>
                                <a:srgbClr val="C00000"/>
                              </a:solidFill>
                              <a:latin typeface="Cambria Math" panose="02040503050406030204" pitchFamily="18" charset="0"/>
                            </a:rPr>
                          </m:ctrlPr>
                        </m:dPr>
                        <m:e>
                          <m:sSub>
                            <m:sSubPr>
                              <m:ctrlPr>
                                <a:rPr lang="en-GB" i="1">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𝑥</m:t>
                              </m:r>
                            </m:e>
                            <m:sub>
                              <m:r>
                                <a:rPr lang="en-GB" i="1">
                                  <a:solidFill>
                                    <a:srgbClr val="C00000"/>
                                  </a:solidFill>
                                  <a:latin typeface="Cambria Math" panose="02040503050406030204" pitchFamily="18" charset="0"/>
                                </a:rPr>
                                <m:t>𝑀</m:t>
                              </m:r>
                              <m:r>
                                <a:rPr lang="en-GB" b="0" i="1" smtClean="0">
                                  <a:solidFill>
                                    <a:srgbClr val="C00000"/>
                                  </a:solidFill>
                                  <a:latin typeface="Cambria Math" panose="02040503050406030204" pitchFamily="18" charset="0"/>
                                </a:rPr>
                                <m:t>𝑎𝑥</m:t>
                              </m:r>
                            </m:sub>
                          </m:sSub>
                        </m:e>
                      </m:d>
                      <m:r>
                        <a:rPr lang="en-GB" b="0" i="1" smtClean="0">
                          <a:solidFill>
                            <a:srgbClr val="C00000"/>
                          </a:solidFill>
                          <a:latin typeface="Cambria Math" panose="02040503050406030204" pitchFamily="18" charset="0"/>
                        </a:rPr>
                        <m:t>&gt;0</m:t>
                      </m:r>
                    </m:oMath>
                  </m:oMathPara>
                </a14:m>
                <a:endParaRPr lang="en-GB" dirty="0">
                  <a:solidFill>
                    <a:srgbClr val="C00000"/>
                  </a:solidFill>
                </a:endParaRPr>
              </a:p>
            </p:txBody>
          </p:sp>
        </mc:Choice>
        <mc:Fallback xmlns="">
          <p:sp>
            <p:nvSpPr>
              <p:cNvPr id="32" name="TextBox 31">
                <a:extLst>
                  <a:ext uri="{FF2B5EF4-FFF2-40B4-BE49-F238E27FC236}">
                    <a16:creationId xmlns:a16="http://schemas.microsoft.com/office/drawing/2014/main" id="{725B608F-13EE-AB32-D03B-A9D1B6B8F754}"/>
                  </a:ext>
                </a:extLst>
              </p:cNvPr>
              <p:cNvSpPr txBox="1">
                <a:spLocks noRot="1" noChangeAspect="1" noMove="1" noResize="1" noEditPoints="1" noAdjustHandles="1" noChangeArrowheads="1" noChangeShapeType="1" noTextEdit="1"/>
              </p:cNvSpPr>
              <p:nvPr/>
            </p:nvSpPr>
            <p:spPr>
              <a:xfrm>
                <a:off x="4674722" y="5977647"/>
                <a:ext cx="2238049" cy="276999"/>
              </a:xfrm>
              <a:prstGeom prst="rect">
                <a:avLst/>
              </a:prstGeom>
              <a:blipFill>
                <a:blip r:embed="rId5"/>
                <a:stretch>
                  <a:fillRect l="-3270" t="-4444" r="-1907" b="-35556"/>
                </a:stretch>
              </a:blipFill>
            </p:spPr>
            <p:txBody>
              <a:bodyPr/>
              <a:lstStyle/>
              <a:p>
                <a:r>
                  <a:rPr lang="en-GB">
                    <a:noFill/>
                  </a:rPr>
                  <a:t> </a:t>
                </a:r>
              </a:p>
            </p:txBody>
          </p:sp>
        </mc:Fallback>
      </mc:AlternateContent>
      <p:pic>
        <p:nvPicPr>
          <p:cNvPr id="33" name="Graphic 32" descr="Sad face with solid fill with solid fill">
            <a:extLst>
              <a:ext uri="{FF2B5EF4-FFF2-40B4-BE49-F238E27FC236}">
                <a16:creationId xmlns:a16="http://schemas.microsoft.com/office/drawing/2014/main" id="{875534C2-1762-612D-7A06-0E90FF8750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21738" y="5908099"/>
            <a:ext cx="447673" cy="447673"/>
          </a:xfrm>
          <a:prstGeom prst="rect">
            <a:avLst/>
          </a:prstGeom>
        </p:spPr>
      </p:pic>
      <p:cxnSp>
        <p:nvCxnSpPr>
          <p:cNvPr id="35" name="Straight Arrow Connector 34">
            <a:extLst>
              <a:ext uri="{FF2B5EF4-FFF2-40B4-BE49-F238E27FC236}">
                <a16:creationId xmlns:a16="http://schemas.microsoft.com/office/drawing/2014/main" id="{5A84D504-A0E6-DA05-999A-33C7E34AAD7D}"/>
              </a:ext>
            </a:extLst>
          </p:cNvPr>
          <p:cNvCxnSpPr>
            <a:cxnSpLocks/>
          </p:cNvCxnSpPr>
          <p:nvPr/>
        </p:nvCxnSpPr>
        <p:spPr>
          <a:xfrm>
            <a:off x="7839871" y="4253358"/>
            <a:ext cx="55880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5B00B17-023A-4BDD-3AC0-446B0EFCC9FA}"/>
              </a:ext>
            </a:extLst>
          </p:cNvPr>
          <p:cNvCxnSpPr>
            <a:cxnSpLocks/>
          </p:cNvCxnSpPr>
          <p:nvPr/>
        </p:nvCxnSpPr>
        <p:spPr>
          <a:xfrm>
            <a:off x="7135021" y="4253358"/>
            <a:ext cx="55880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1E7D8DEA-7AD1-9616-4309-B3E6304ADE31}"/>
              </a:ext>
            </a:extLst>
          </p:cNvPr>
          <p:cNvSpPr txBox="1"/>
          <p:nvPr/>
        </p:nvSpPr>
        <p:spPr>
          <a:xfrm>
            <a:off x="6938171" y="3958282"/>
            <a:ext cx="977900" cy="307777"/>
          </a:xfrm>
          <a:prstGeom prst="rect">
            <a:avLst/>
          </a:prstGeom>
          <a:noFill/>
        </p:spPr>
        <p:txBody>
          <a:bodyPr wrap="square" rtlCol="0">
            <a:spAutoFit/>
          </a:bodyPr>
          <a:lstStyle/>
          <a:p>
            <a:pPr algn="ctr"/>
            <a:r>
              <a:rPr lang="en-GB" sz="1400" dirty="0">
                <a:solidFill>
                  <a:schemeClr val="accent3"/>
                </a:solidFill>
              </a:rPr>
              <a:t>Step</a:t>
            </a:r>
          </a:p>
        </p:txBody>
      </p:sp>
      <p:sp>
        <p:nvSpPr>
          <p:cNvPr id="38" name="TextBox 37">
            <a:extLst>
              <a:ext uri="{FF2B5EF4-FFF2-40B4-BE49-F238E27FC236}">
                <a16:creationId xmlns:a16="http://schemas.microsoft.com/office/drawing/2014/main" id="{AEDF0DB7-D4AD-D96C-4EAA-14B5525A4F3E}"/>
              </a:ext>
            </a:extLst>
          </p:cNvPr>
          <p:cNvSpPr txBox="1"/>
          <p:nvPr/>
        </p:nvSpPr>
        <p:spPr>
          <a:xfrm>
            <a:off x="7652546" y="3958282"/>
            <a:ext cx="977900" cy="307777"/>
          </a:xfrm>
          <a:prstGeom prst="rect">
            <a:avLst/>
          </a:prstGeom>
          <a:noFill/>
        </p:spPr>
        <p:txBody>
          <a:bodyPr wrap="square" rtlCol="0">
            <a:spAutoFit/>
          </a:bodyPr>
          <a:lstStyle/>
          <a:p>
            <a:pPr algn="ctr"/>
            <a:r>
              <a:rPr lang="en-GB" sz="1400" dirty="0">
                <a:solidFill>
                  <a:schemeClr val="accent3"/>
                </a:solidFill>
              </a:rPr>
              <a:t>Step</a:t>
            </a:r>
          </a:p>
        </p:txBody>
      </p:sp>
      <p:sp>
        <p:nvSpPr>
          <p:cNvPr id="39" name="TextBox 38">
            <a:extLst>
              <a:ext uri="{FF2B5EF4-FFF2-40B4-BE49-F238E27FC236}">
                <a16:creationId xmlns:a16="http://schemas.microsoft.com/office/drawing/2014/main" id="{FD46DC24-B2CB-C8EB-8D09-C5DF46A442C9}"/>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1</a:t>
            </a:r>
          </a:p>
        </p:txBody>
      </p:sp>
      <p:sp>
        <p:nvSpPr>
          <p:cNvPr id="40" name="TextBox 39">
            <a:extLst>
              <a:ext uri="{FF2B5EF4-FFF2-40B4-BE49-F238E27FC236}">
                <a16:creationId xmlns:a16="http://schemas.microsoft.com/office/drawing/2014/main" id="{B75C723E-6A89-5D69-7463-D962FA58DEE3}"/>
              </a:ext>
            </a:extLst>
          </p:cNvPr>
          <p:cNvSpPr txBox="1"/>
          <p:nvPr/>
        </p:nvSpPr>
        <p:spPr>
          <a:xfrm>
            <a:off x="139315" y="4241800"/>
            <a:ext cx="708025" cy="369332"/>
          </a:xfrm>
          <a:prstGeom prst="rect">
            <a:avLst/>
          </a:prstGeom>
          <a:noFill/>
        </p:spPr>
        <p:txBody>
          <a:bodyPr wrap="square" rtlCol="0">
            <a:spAutoFit/>
          </a:bodyPr>
          <a:lstStyle/>
          <a:p>
            <a:pPr algn="ctr"/>
            <a:r>
              <a:rPr lang="en-GB" sz="900" dirty="0">
                <a:solidFill>
                  <a:srgbClr val="C00000"/>
                </a:solidFill>
              </a:rPr>
              <a:t>Lower Bound</a:t>
            </a:r>
          </a:p>
        </p:txBody>
      </p:sp>
      <p:sp>
        <p:nvSpPr>
          <p:cNvPr id="41" name="TextBox 40">
            <a:extLst>
              <a:ext uri="{FF2B5EF4-FFF2-40B4-BE49-F238E27FC236}">
                <a16:creationId xmlns:a16="http://schemas.microsoft.com/office/drawing/2014/main" id="{3AD41EDD-A501-AA9C-C15F-7E5A1AFA9397}"/>
              </a:ext>
            </a:extLst>
          </p:cNvPr>
          <p:cNvSpPr txBox="1"/>
          <p:nvPr/>
        </p:nvSpPr>
        <p:spPr>
          <a:xfrm>
            <a:off x="11504612" y="4230132"/>
            <a:ext cx="708025" cy="369332"/>
          </a:xfrm>
          <a:prstGeom prst="rect">
            <a:avLst/>
          </a:prstGeom>
          <a:noFill/>
        </p:spPr>
        <p:txBody>
          <a:bodyPr wrap="square" rtlCol="0">
            <a:spAutoFit/>
          </a:bodyPr>
          <a:lstStyle/>
          <a:p>
            <a:pPr algn="ctr"/>
            <a:r>
              <a:rPr lang="en-GB" sz="900" dirty="0">
                <a:solidFill>
                  <a:srgbClr val="C00000"/>
                </a:solidFill>
              </a:rPr>
              <a:t>Upper Bound</a:t>
            </a:r>
          </a:p>
        </p:txBody>
      </p:sp>
      <p:cxnSp>
        <p:nvCxnSpPr>
          <p:cNvPr id="42" name="Straight Arrow Connector 41">
            <a:extLst>
              <a:ext uri="{FF2B5EF4-FFF2-40B4-BE49-F238E27FC236}">
                <a16:creationId xmlns:a16="http://schemas.microsoft.com/office/drawing/2014/main" id="{87C1018C-AA37-EA51-B44F-F6E9CE741287}"/>
              </a:ext>
            </a:extLst>
          </p:cNvPr>
          <p:cNvCxnSpPr>
            <a:cxnSpLocks/>
          </p:cNvCxnSpPr>
          <p:nvPr/>
        </p:nvCxnSpPr>
        <p:spPr>
          <a:xfrm flipH="1">
            <a:off x="733040" y="4414798"/>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DA64D81-F224-C087-4DE3-3E1D3D6149AB}"/>
              </a:ext>
            </a:extLst>
          </p:cNvPr>
          <p:cNvCxnSpPr>
            <a:cxnSpLocks/>
          </p:cNvCxnSpPr>
          <p:nvPr/>
        </p:nvCxnSpPr>
        <p:spPr>
          <a:xfrm>
            <a:off x="11180955" y="4426466"/>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9EB2E205-0988-A56E-B023-CD5C3DD92524}"/>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pic>
        <p:nvPicPr>
          <p:cNvPr id="46" name="Picture 45" descr="A black screen with white lines and red dots&#10;&#10;Description automatically generated">
            <a:extLst>
              <a:ext uri="{FF2B5EF4-FFF2-40B4-BE49-F238E27FC236}">
                <a16:creationId xmlns:a16="http://schemas.microsoft.com/office/drawing/2014/main" id="{57984192-5412-F780-86E7-E2230C0909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0815" y="1665036"/>
            <a:ext cx="10299569" cy="4408559"/>
          </a:xfrm>
          <a:prstGeom prst="rect">
            <a:avLst/>
          </a:prstGeom>
        </p:spPr>
      </p:pic>
    </p:spTree>
    <p:extLst>
      <p:ext uri="{BB962C8B-B14F-4D97-AF65-F5344CB8AC3E}">
        <p14:creationId xmlns:p14="http://schemas.microsoft.com/office/powerpoint/2010/main" val="1817134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11A02-6E6F-5492-BD70-2508E5A09559}"/>
            </a:ext>
          </a:extLst>
        </p:cNvPr>
        <p:cNvGrpSpPr/>
        <p:nvPr/>
      </p:nvGrpSpPr>
      <p:grpSpPr>
        <a:xfrm>
          <a:off x="0" y="0"/>
          <a:ext cx="0" cy="0"/>
          <a:chOff x="0" y="0"/>
          <a:chExt cx="0" cy="0"/>
        </a:xfrm>
      </p:grpSpPr>
      <p:pic>
        <p:nvPicPr>
          <p:cNvPr id="8" name="Picture 7" descr="A black screen with white lines and red and yellow dots&#10;&#10;Description automatically generated">
            <a:extLst>
              <a:ext uri="{FF2B5EF4-FFF2-40B4-BE49-F238E27FC236}">
                <a16:creationId xmlns:a16="http://schemas.microsoft.com/office/drawing/2014/main" id="{5729AA35-DDEC-027E-5FA3-7842DAF15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823" y="1652594"/>
            <a:ext cx="9900554" cy="4594212"/>
          </a:xfrm>
          <a:prstGeom prst="rect">
            <a:avLst/>
          </a:prstGeom>
        </p:spPr>
      </p:pic>
      <p:sp>
        <p:nvSpPr>
          <p:cNvPr id="2" name="Title 1">
            <a:extLst>
              <a:ext uri="{FF2B5EF4-FFF2-40B4-BE49-F238E27FC236}">
                <a16:creationId xmlns:a16="http://schemas.microsoft.com/office/drawing/2014/main" id="{C4FC4549-C15A-FC81-A3C0-D31496CA3D31}"/>
              </a:ext>
            </a:extLst>
          </p:cNvPr>
          <p:cNvSpPr>
            <a:spLocks noGrp="1"/>
          </p:cNvSpPr>
          <p:nvPr>
            <p:ph type="ctrTitle"/>
          </p:nvPr>
        </p:nvSpPr>
        <p:spPr>
          <a:xfrm>
            <a:off x="566352" y="37896"/>
            <a:ext cx="10190548" cy="631751"/>
          </a:xfrm>
        </p:spPr>
        <p:txBody>
          <a:bodyPr/>
          <a:lstStyle/>
          <a:p>
            <a:r>
              <a:rPr lang="en-GB" dirty="0"/>
              <a:t>1-Dimensional Root-Finding – Bracketing Algorithm Preparation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E0523A-FC45-1508-8659-B10639D7F674}"/>
                  </a:ext>
                </a:extLst>
              </p:cNvPr>
              <p:cNvSpPr txBox="1"/>
              <p:nvPr/>
            </p:nvSpPr>
            <p:spPr>
              <a:xfrm>
                <a:off x="4781692" y="6131531"/>
                <a:ext cx="22380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9999"/>
                          </a:solidFill>
                          <a:latin typeface="Cambria Math" panose="02040503050406030204" pitchFamily="18" charset="0"/>
                        </a:rPr>
                        <m:t>𝑓</m:t>
                      </m:r>
                      <m:d>
                        <m:dPr>
                          <m:ctrlPr>
                            <a:rPr lang="en-GB" b="0" i="1" smtClean="0">
                              <a:solidFill>
                                <a:srgbClr val="009999"/>
                              </a:solidFill>
                              <a:latin typeface="Cambria Math" panose="02040503050406030204" pitchFamily="18" charset="0"/>
                            </a:rPr>
                          </m:ctrlPr>
                        </m:dPr>
                        <m:e>
                          <m:sSub>
                            <m:sSubPr>
                              <m:ctrlPr>
                                <a:rPr lang="en-GB" b="0" i="1" smtClean="0">
                                  <a:solidFill>
                                    <a:srgbClr val="009999"/>
                                  </a:solidFill>
                                  <a:latin typeface="Cambria Math" panose="02040503050406030204" pitchFamily="18" charset="0"/>
                                </a:rPr>
                              </m:ctrlPr>
                            </m:sSubPr>
                            <m:e>
                              <m:r>
                                <a:rPr lang="en-GB" b="0" i="1" smtClean="0">
                                  <a:solidFill>
                                    <a:srgbClr val="009999"/>
                                  </a:solidFill>
                                  <a:latin typeface="Cambria Math" panose="02040503050406030204" pitchFamily="18" charset="0"/>
                                </a:rPr>
                                <m:t>𝑥</m:t>
                              </m:r>
                            </m:e>
                            <m:sub>
                              <m:r>
                                <a:rPr lang="en-GB" b="0" i="1" smtClean="0">
                                  <a:solidFill>
                                    <a:srgbClr val="009999"/>
                                  </a:solidFill>
                                  <a:latin typeface="Cambria Math" panose="02040503050406030204" pitchFamily="18" charset="0"/>
                                </a:rPr>
                                <m:t>𝑀𝑖𝑛</m:t>
                              </m:r>
                            </m:sub>
                          </m:sSub>
                        </m:e>
                      </m:d>
                      <m:r>
                        <a:rPr lang="en-GB" b="0" i="1" smtClean="0">
                          <a:solidFill>
                            <a:srgbClr val="009999"/>
                          </a:solidFill>
                          <a:latin typeface="Cambria Math" panose="02040503050406030204" pitchFamily="18" charset="0"/>
                          <a:ea typeface="Cambria Math" panose="02040503050406030204" pitchFamily="18" charset="0"/>
                        </a:rPr>
                        <m:t>∙</m:t>
                      </m:r>
                      <m:r>
                        <a:rPr lang="en-GB" i="1">
                          <a:solidFill>
                            <a:srgbClr val="009999"/>
                          </a:solidFill>
                          <a:latin typeface="Cambria Math" panose="02040503050406030204" pitchFamily="18" charset="0"/>
                        </a:rPr>
                        <m:t>𝑓</m:t>
                      </m:r>
                      <m:d>
                        <m:dPr>
                          <m:ctrlPr>
                            <a:rPr lang="en-GB" i="1">
                              <a:solidFill>
                                <a:srgbClr val="009999"/>
                              </a:solidFill>
                              <a:latin typeface="Cambria Math" panose="02040503050406030204" pitchFamily="18" charset="0"/>
                            </a:rPr>
                          </m:ctrlPr>
                        </m:dPr>
                        <m:e>
                          <m:sSub>
                            <m:sSubPr>
                              <m:ctrlPr>
                                <a:rPr lang="en-GB" i="1">
                                  <a:solidFill>
                                    <a:srgbClr val="009999"/>
                                  </a:solidFill>
                                  <a:latin typeface="Cambria Math" panose="02040503050406030204" pitchFamily="18" charset="0"/>
                                </a:rPr>
                              </m:ctrlPr>
                            </m:sSubPr>
                            <m:e>
                              <m:r>
                                <a:rPr lang="en-GB" i="1">
                                  <a:solidFill>
                                    <a:srgbClr val="009999"/>
                                  </a:solidFill>
                                  <a:latin typeface="Cambria Math" panose="02040503050406030204" pitchFamily="18" charset="0"/>
                                </a:rPr>
                                <m:t>𝑥</m:t>
                              </m:r>
                            </m:e>
                            <m:sub>
                              <m:r>
                                <a:rPr lang="en-GB" i="1">
                                  <a:solidFill>
                                    <a:srgbClr val="009999"/>
                                  </a:solidFill>
                                  <a:latin typeface="Cambria Math" panose="02040503050406030204" pitchFamily="18" charset="0"/>
                                </a:rPr>
                                <m:t>𝑀</m:t>
                              </m:r>
                              <m:r>
                                <a:rPr lang="en-GB" b="0" i="1" smtClean="0">
                                  <a:solidFill>
                                    <a:srgbClr val="009999"/>
                                  </a:solidFill>
                                  <a:latin typeface="Cambria Math" panose="02040503050406030204" pitchFamily="18" charset="0"/>
                                </a:rPr>
                                <m:t>𝑎𝑥</m:t>
                              </m:r>
                            </m:sub>
                          </m:sSub>
                        </m:e>
                      </m:d>
                      <m:r>
                        <a:rPr lang="en-GB" b="0" i="1" smtClean="0">
                          <a:solidFill>
                            <a:srgbClr val="009999"/>
                          </a:solidFill>
                          <a:latin typeface="Cambria Math" panose="02040503050406030204" pitchFamily="18" charset="0"/>
                        </a:rPr>
                        <m:t>&lt;0</m:t>
                      </m:r>
                    </m:oMath>
                  </m:oMathPara>
                </a14:m>
                <a:endParaRPr lang="en-GB" dirty="0">
                  <a:solidFill>
                    <a:srgbClr val="009999"/>
                  </a:solidFill>
                </a:endParaRPr>
              </a:p>
            </p:txBody>
          </p:sp>
        </mc:Choice>
        <mc:Fallback xmlns="">
          <p:sp>
            <p:nvSpPr>
              <p:cNvPr id="7" name="TextBox 6">
                <a:extLst>
                  <a:ext uri="{FF2B5EF4-FFF2-40B4-BE49-F238E27FC236}">
                    <a16:creationId xmlns:a16="http://schemas.microsoft.com/office/drawing/2014/main" id="{F1E0523A-FC45-1508-8659-B10639D7F674}"/>
                  </a:ext>
                </a:extLst>
              </p:cNvPr>
              <p:cNvSpPr txBox="1">
                <a:spLocks noRot="1" noChangeAspect="1" noMove="1" noResize="1" noEditPoints="1" noAdjustHandles="1" noChangeArrowheads="1" noChangeShapeType="1" noTextEdit="1"/>
              </p:cNvSpPr>
              <p:nvPr/>
            </p:nvSpPr>
            <p:spPr>
              <a:xfrm>
                <a:off x="4781692" y="6131531"/>
                <a:ext cx="2238049" cy="276999"/>
              </a:xfrm>
              <a:prstGeom prst="rect">
                <a:avLst/>
              </a:prstGeom>
              <a:blipFill>
                <a:blip r:embed="rId4"/>
                <a:stretch>
                  <a:fillRect l="-3261" t="-2222" r="-1902" b="-35556"/>
                </a:stretch>
              </a:blipFill>
            </p:spPr>
            <p:txBody>
              <a:bodyPr/>
              <a:lstStyle/>
              <a:p>
                <a:r>
                  <a:rPr lang="en-GB">
                    <a:noFill/>
                  </a:rPr>
                  <a:t> </a:t>
                </a:r>
              </a:p>
            </p:txBody>
          </p:sp>
        </mc:Fallback>
      </mc:AlternateContent>
      <p:sp>
        <p:nvSpPr>
          <p:cNvPr id="10" name="Text Placeholder 2">
            <a:extLst>
              <a:ext uri="{FF2B5EF4-FFF2-40B4-BE49-F238E27FC236}">
                <a16:creationId xmlns:a16="http://schemas.microsoft.com/office/drawing/2014/main" id="{4EFEB532-813A-CC84-39CF-2D597EA44CBD}"/>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cxnSp>
        <p:nvCxnSpPr>
          <p:cNvPr id="19" name="Straight Arrow Connector 18">
            <a:extLst>
              <a:ext uri="{FF2B5EF4-FFF2-40B4-BE49-F238E27FC236}">
                <a16:creationId xmlns:a16="http://schemas.microsoft.com/office/drawing/2014/main" id="{2DD098BC-346B-9625-AC25-E3CC4709C1B6}"/>
              </a:ext>
            </a:extLst>
          </p:cNvPr>
          <p:cNvCxnSpPr>
            <a:cxnSpLocks/>
          </p:cNvCxnSpPr>
          <p:nvPr/>
        </p:nvCxnSpPr>
        <p:spPr>
          <a:xfrm>
            <a:off x="5164860" y="4227077"/>
            <a:ext cx="194714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93BB0AD3-DA36-C13E-7F6C-A33C2E404507}"/>
              </a:ext>
            </a:extLst>
          </p:cNvPr>
          <p:cNvSpPr txBox="1"/>
          <p:nvPr/>
        </p:nvSpPr>
        <p:spPr>
          <a:xfrm>
            <a:off x="5316919" y="4227077"/>
            <a:ext cx="1174750" cy="307777"/>
          </a:xfrm>
          <a:prstGeom prst="rect">
            <a:avLst/>
          </a:prstGeom>
          <a:noFill/>
        </p:spPr>
        <p:txBody>
          <a:bodyPr wrap="square" rtlCol="0">
            <a:spAutoFit/>
          </a:bodyPr>
          <a:lstStyle/>
          <a:p>
            <a:pPr algn="ctr"/>
            <a:r>
              <a:rPr lang="en-GB" sz="1400" dirty="0">
                <a:solidFill>
                  <a:schemeClr val="accent3"/>
                </a:solidFill>
              </a:rPr>
              <a:t>Adjustment</a:t>
            </a:r>
          </a:p>
        </p:txBody>
      </p:sp>
      <p:sp>
        <p:nvSpPr>
          <p:cNvPr id="24" name="TextBox 23">
            <a:extLst>
              <a:ext uri="{FF2B5EF4-FFF2-40B4-BE49-F238E27FC236}">
                <a16:creationId xmlns:a16="http://schemas.microsoft.com/office/drawing/2014/main" id="{EF3B8064-2096-0D67-297D-85F8A13C11ED}"/>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2</a:t>
            </a:r>
          </a:p>
        </p:txBody>
      </p:sp>
      <p:sp>
        <p:nvSpPr>
          <p:cNvPr id="26" name="TextBox 25">
            <a:extLst>
              <a:ext uri="{FF2B5EF4-FFF2-40B4-BE49-F238E27FC236}">
                <a16:creationId xmlns:a16="http://schemas.microsoft.com/office/drawing/2014/main" id="{0389B894-27DE-CA66-1E22-12B7131ADEDD}"/>
              </a:ext>
            </a:extLst>
          </p:cNvPr>
          <p:cNvSpPr txBox="1"/>
          <p:nvPr/>
        </p:nvSpPr>
        <p:spPr>
          <a:xfrm>
            <a:off x="11385936" y="3678524"/>
            <a:ext cx="708025" cy="369332"/>
          </a:xfrm>
          <a:prstGeom prst="rect">
            <a:avLst/>
          </a:prstGeom>
          <a:noFill/>
        </p:spPr>
        <p:txBody>
          <a:bodyPr wrap="square" rtlCol="0">
            <a:spAutoFit/>
          </a:bodyPr>
          <a:lstStyle/>
          <a:p>
            <a:pPr algn="ctr"/>
            <a:r>
              <a:rPr lang="en-GB" sz="900" dirty="0">
                <a:solidFill>
                  <a:srgbClr val="C00000"/>
                </a:solidFill>
              </a:rPr>
              <a:t>Upper Bound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42F27D-0F6E-A0B2-C1EB-5849F3E71E1E}"/>
                  </a:ext>
                </a:extLst>
              </p:cNvPr>
              <p:cNvSpPr txBox="1"/>
              <p:nvPr/>
            </p:nvSpPr>
            <p:spPr>
              <a:xfrm>
                <a:off x="93663" y="803367"/>
                <a:ext cx="6398006" cy="7318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𝑀𝑖𝑛</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𝜆</m:t>
                              </m:r>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𝑀𝑖𝑛</m:t>
                                  </m:r>
                                </m:sub>
                              </m:sSub>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𝑀𝑎𝑥</m:t>
                                  </m:r>
                                  <m:r>
                                    <a:rPr lang="en-GB" sz="1600" b="0" i="1" smtClean="0">
                                      <a:latin typeface="Cambria Math" panose="02040503050406030204" pitchFamily="18" charset="0"/>
                                      <a:ea typeface="Cambria Math" panose="02040503050406030204" pitchFamily="18" charset="0"/>
                                    </a:rPr>
                                    <m:t>)</m:t>
                                  </m:r>
                                </m:sub>
                              </m:sSub>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d>
                                <m:dPr>
                                  <m:begChr m:val="|"/>
                                  <m:endChr m:val="|"/>
                                  <m:ctrlPr>
                                    <a:rPr lang="en-GB" sz="1600" b="0" i="1" smtClean="0">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&lt;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e>
                                  </m:d>
                                </m:e>
                              </m:d>
                            </m:e>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r>
                                <a:rPr lang="en-GB" sz="1600" b="0" i="1" smtClean="0">
                                  <a:latin typeface="Cambria Math" panose="02040503050406030204" pitchFamily="18" charset="0"/>
                                </a:rPr>
                                <m:t>                                          </m:t>
                              </m:r>
                              <m:r>
                                <a:rPr lang="en-GB" sz="1600" i="1">
                                  <a:latin typeface="Cambria Math" panose="02040503050406030204" pitchFamily="18" charset="0"/>
                                </a:rPr>
                                <m:t>𝑖𝑓</m:t>
                              </m:r>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&gt;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𝑀𝑎𝑥</m:t>
                                          </m:r>
                                        </m:sub>
                                      </m:sSub>
                                    </m:e>
                                  </m:d>
                                </m:e>
                              </m:d>
                            </m:e>
                          </m:eqArr>
                        </m:e>
                      </m:d>
                    </m:oMath>
                  </m:oMathPara>
                </a14:m>
                <a:endParaRPr lang="en-GB" sz="1600" dirty="0"/>
              </a:p>
            </p:txBody>
          </p:sp>
        </mc:Choice>
        <mc:Fallback xmlns="">
          <p:sp>
            <p:nvSpPr>
              <p:cNvPr id="13" name="TextBox 12">
                <a:extLst>
                  <a:ext uri="{FF2B5EF4-FFF2-40B4-BE49-F238E27FC236}">
                    <a16:creationId xmlns:a16="http://schemas.microsoft.com/office/drawing/2014/main" id="{3C42F27D-0F6E-A0B2-C1EB-5849F3E71E1E}"/>
                  </a:ext>
                </a:extLst>
              </p:cNvPr>
              <p:cNvSpPr txBox="1">
                <a:spLocks noRot="1" noChangeAspect="1" noMove="1" noResize="1" noEditPoints="1" noAdjustHandles="1" noChangeArrowheads="1" noChangeShapeType="1" noTextEdit="1"/>
              </p:cNvSpPr>
              <p:nvPr/>
            </p:nvSpPr>
            <p:spPr>
              <a:xfrm>
                <a:off x="93663" y="803367"/>
                <a:ext cx="6398006" cy="73186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29699A-62EC-06BD-D4B3-507DE6B895F3}"/>
                  </a:ext>
                </a:extLst>
              </p:cNvPr>
              <p:cNvSpPr txBox="1"/>
              <p:nvPr/>
            </p:nvSpPr>
            <p:spPr>
              <a:xfrm>
                <a:off x="6096000" y="790667"/>
                <a:ext cx="6398006" cy="7318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𝑀𝑎𝑥</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eqArr>
                            <m:eqArrPr>
                              <m:ctrlPr>
                                <a:rPr lang="en-GB" sz="1600" b="0" i="1" smtClean="0">
                                  <a:latin typeface="Cambria Math" panose="02040503050406030204" pitchFamily="18" charset="0"/>
                                </a:rPr>
                              </m:ctrlPr>
                            </m:eqArr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rPr>
                                <m:t>𝑖𝑓</m:t>
                              </m:r>
                              <m:r>
                                <a:rPr lang="en-GB" sz="1600" b="0" i="1" smtClean="0">
                                  <a:latin typeface="Cambria Math" panose="02040503050406030204" pitchFamily="18" charset="0"/>
                                </a:rPr>
                                <m:t> </m:t>
                              </m:r>
                              <m:d>
                                <m:dPr>
                                  <m:begChr m:val="|"/>
                                  <m:endChr m:val="|"/>
                                  <m:ctrlPr>
                                    <a:rPr lang="en-GB" sz="1600" b="0" i="1" smtClean="0">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&lt;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e>
                                  </m:d>
                                </m:e>
                              </m:d>
                            </m:e>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m:t>
                                  </m:r>
                                  <m:r>
                                    <a:rPr lang="en-GB" sz="1600" b="0" i="1" smtClean="0">
                                      <a:latin typeface="Cambria Math" panose="02040503050406030204" pitchFamily="18" charset="0"/>
                                    </a:rPr>
                                    <m:t>𝑎𝑥</m:t>
                                  </m:r>
                                </m:sub>
                              </m:sSub>
                              <m:r>
                                <a:rPr lang="en-GB" sz="1600" i="1">
                                  <a:latin typeface="Cambria Math" panose="02040503050406030204" pitchFamily="18" charset="0"/>
                                </a:rPr>
                                <m:t>+</m:t>
                              </m:r>
                              <m:r>
                                <a:rPr lang="en-GB" sz="1600" i="1">
                                  <a:latin typeface="Cambria Math" panose="02040503050406030204" pitchFamily="18" charset="0"/>
                                  <a:ea typeface="Cambria Math" panose="02040503050406030204" pitchFamily="18" charset="0"/>
                                </a:rPr>
                                <m:t>𝜆</m:t>
                              </m:r>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𝑀𝑎𝑥</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𝑥</m:t>
                                  </m:r>
                                </m:e>
                                <m:sub>
                                  <m:r>
                                    <a:rPr lang="en-GB" sz="1600" i="1">
                                      <a:latin typeface="Cambria Math" panose="02040503050406030204" pitchFamily="18" charset="0"/>
                                      <a:ea typeface="Cambria Math" panose="02040503050406030204" pitchFamily="18" charset="0"/>
                                    </a:rPr>
                                    <m:t>𝑀𝑖𝑛</m:t>
                                  </m:r>
                                  <m:r>
                                    <a:rPr lang="en-GB" sz="1600" i="1">
                                      <a:latin typeface="Cambria Math" panose="02040503050406030204" pitchFamily="18" charset="0"/>
                                      <a:ea typeface="Cambria Math" panose="02040503050406030204" pitchFamily="18" charset="0"/>
                                    </a:rPr>
                                    <m:t>)</m:t>
                                  </m:r>
                                </m:sub>
                              </m:sSub>
                              <m:r>
                                <a:rPr lang="en-GB" sz="1600" b="0" i="1" smtClean="0">
                                  <a:latin typeface="Cambria Math" panose="02040503050406030204" pitchFamily="18" charset="0"/>
                                  <a:ea typeface="Cambria Math" panose="02040503050406030204" pitchFamily="18" charset="0"/>
                                </a:rPr>
                                <m:t> </m:t>
                              </m:r>
                              <m:r>
                                <a:rPr lang="en-GB" sz="1600" i="1">
                                  <a:latin typeface="Cambria Math" panose="02040503050406030204" pitchFamily="18" charset="0"/>
                                </a:rPr>
                                <m:t>𝑖𝑓</m:t>
                              </m:r>
                              <m:r>
                                <a:rPr lang="en-GB" sz="1600" i="1">
                                  <a:latin typeface="Cambria Math" panose="02040503050406030204" pitchFamily="18" charset="0"/>
                                </a:rPr>
                                <m:t> </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𝑀𝑖𝑛</m:t>
                                          </m:r>
                                        </m:sub>
                                      </m:sSub>
                                    </m:e>
                                  </m:d>
                                </m:e>
                              </m:d>
                              <m:r>
                                <a:rPr lang="en-GB" sz="1600" b="0" i="1" smtClean="0">
                                  <a:latin typeface="Cambria Math" panose="02040503050406030204" pitchFamily="18" charset="0"/>
                                </a:rPr>
                                <m:t>&gt;</m:t>
                              </m:r>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𝑓</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𝑀𝑎𝑥</m:t>
                                          </m:r>
                                        </m:sub>
                                      </m:sSub>
                                    </m:e>
                                  </m:d>
                                </m:e>
                              </m:d>
                            </m:e>
                          </m:eqArr>
                        </m:e>
                      </m:d>
                    </m:oMath>
                  </m:oMathPara>
                </a14:m>
                <a:endParaRPr lang="en-GB" sz="1600" dirty="0"/>
              </a:p>
            </p:txBody>
          </p:sp>
        </mc:Choice>
        <mc:Fallback xmlns="">
          <p:sp>
            <p:nvSpPr>
              <p:cNvPr id="3" name="TextBox 2">
                <a:extLst>
                  <a:ext uri="{FF2B5EF4-FFF2-40B4-BE49-F238E27FC236}">
                    <a16:creationId xmlns:a16="http://schemas.microsoft.com/office/drawing/2014/main" id="{C329699A-62EC-06BD-D4B3-507DE6B895F3}"/>
                  </a:ext>
                </a:extLst>
              </p:cNvPr>
              <p:cNvSpPr txBox="1">
                <a:spLocks noRot="1" noChangeAspect="1" noMove="1" noResize="1" noEditPoints="1" noAdjustHandles="1" noChangeArrowheads="1" noChangeShapeType="1" noTextEdit="1"/>
              </p:cNvSpPr>
              <p:nvPr/>
            </p:nvSpPr>
            <p:spPr>
              <a:xfrm>
                <a:off x="6096000" y="790667"/>
                <a:ext cx="6398006" cy="731867"/>
              </a:xfrm>
              <a:prstGeom prst="rect">
                <a:avLst/>
              </a:prstGeom>
              <a:blipFill>
                <a:blip r:embed="rId6"/>
                <a:stretch>
                  <a:fillRect/>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F47AA287-EA0C-556E-04B4-93B7DE41C9AB}"/>
              </a:ext>
            </a:extLst>
          </p:cNvPr>
          <p:cNvCxnSpPr>
            <a:cxnSpLocks/>
          </p:cNvCxnSpPr>
          <p:nvPr/>
        </p:nvCxnSpPr>
        <p:spPr>
          <a:xfrm>
            <a:off x="11062279" y="3874858"/>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C6E72F6-B07D-B478-1F0E-0B36E24FF8B7}"/>
              </a:ext>
            </a:extLst>
          </p:cNvPr>
          <p:cNvSpPr txBox="1"/>
          <p:nvPr/>
        </p:nvSpPr>
        <p:spPr>
          <a:xfrm>
            <a:off x="212339" y="3676135"/>
            <a:ext cx="708025" cy="369332"/>
          </a:xfrm>
          <a:prstGeom prst="rect">
            <a:avLst/>
          </a:prstGeom>
          <a:noFill/>
        </p:spPr>
        <p:txBody>
          <a:bodyPr wrap="square" rtlCol="0">
            <a:spAutoFit/>
          </a:bodyPr>
          <a:lstStyle/>
          <a:p>
            <a:pPr algn="ctr"/>
            <a:r>
              <a:rPr lang="en-GB" sz="900" dirty="0">
                <a:solidFill>
                  <a:srgbClr val="C00000"/>
                </a:solidFill>
              </a:rPr>
              <a:t>Lower Bound</a:t>
            </a:r>
          </a:p>
        </p:txBody>
      </p:sp>
      <p:cxnSp>
        <p:nvCxnSpPr>
          <p:cNvPr id="27" name="Straight Arrow Connector 26">
            <a:extLst>
              <a:ext uri="{FF2B5EF4-FFF2-40B4-BE49-F238E27FC236}">
                <a16:creationId xmlns:a16="http://schemas.microsoft.com/office/drawing/2014/main" id="{22224F25-3F8B-D07B-44A5-951DBB1F1CA4}"/>
              </a:ext>
            </a:extLst>
          </p:cNvPr>
          <p:cNvCxnSpPr>
            <a:cxnSpLocks/>
          </p:cNvCxnSpPr>
          <p:nvPr/>
        </p:nvCxnSpPr>
        <p:spPr>
          <a:xfrm flipH="1">
            <a:off x="806064" y="3849133"/>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Grinning face with solid fill with solid fill">
            <a:extLst>
              <a:ext uri="{FF2B5EF4-FFF2-40B4-BE49-F238E27FC236}">
                <a16:creationId xmlns:a16="http://schemas.microsoft.com/office/drawing/2014/main" id="{13697D66-FCC6-2006-DADF-9EB104515E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0374" y="6011985"/>
            <a:ext cx="527426" cy="527426"/>
          </a:xfrm>
          <a:prstGeom prst="rect">
            <a:avLst/>
          </a:prstGeom>
        </p:spPr>
      </p:pic>
      <p:sp>
        <p:nvSpPr>
          <p:cNvPr id="4" name="TextBox 3">
            <a:extLst>
              <a:ext uri="{FF2B5EF4-FFF2-40B4-BE49-F238E27FC236}">
                <a16:creationId xmlns:a16="http://schemas.microsoft.com/office/drawing/2014/main" id="{AEBEE331-CBB0-E94D-F2EC-A9DE8F52E826}"/>
              </a:ext>
            </a:extLst>
          </p:cNvPr>
          <p:cNvSpPr txBox="1"/>
          <p:nvPr/>
        </p:nvSpPr>
        <p:spPr>
          <a:xfrm>
            <a:off x="3556000" y="3445303"/>
            <a:ext cx="1104900" cy="230832"/>
          </a:xfrm>
          <a:prstGeom prst="rect">
            <a:avLst/>
          </a:prstGeom>
          <a:noFill/>
        </p:spPr>
        <p:txBody>
          <a:bodyPr wrap="square" rtlCol="0">
            <a:spAutoFit/>
          </a:bodyPr>
          <a:lstStyle/>
          <a:p>
            <a:pPr algn="ctr"/>
            <a:r>
              <a:rPr lang="en-US" sz="900" dirty="0">
                <a:solidFill>
                  <a:schemeClr val="bg1">
                    <a:lumMod val="85000"/>
                  </a:schemeClr>
                </a:solidFill>
              </a:rPr>
              <a:t>Previous f(xMin)</a:t>
            </a:r>
            <a:endParaRPr lang="en-GB" sz="900" dirty="0">
              <a:solidFill>
                <a:schemeClr val="bg1">
                  <a:lumMod val="85000"/>
                </a:schemeClr>
              </a:solidFill>
            </a:endParaRPr>
          </a:p>
        </p:txBody>
      </p:sp>
      <p:sp>
        <p:nvSpPr>
          <p:cNvPr id="5" name="TextBox 4">
            <a:extLst>
              <a:ext uri="{FF2B5EF4-FFF2-40B4-BE49-F238E27FC236}">
                <a16:creationId xmlns:a16="http://schemas.microsoft.com/office/drawing/2014/main" id="{07A8A77D-F2EF-DA73-CD36-B75DAAACFEB5}"/>
              </a:ext>
            </a:extLst>
          </p:cNvPr>
          <p:cNvSpPr txBox="1"/>
          <p:nvPr/>
        </p:nvSpPr>
        <p:spPr>
          <a:xfrm>
            <a:off x="6559550" y="4307353"/>
            <a:ext cx="1104900" cy="230832"/>
          </a:xfrm>
          <a:prstGeom prst="rect">
            <a:avLst/>
          </a:prstGeom>
          <a:noFill/>
        </p:spPr>
        <p:txBody>
          <a:bodyPr wrap="square" rtlCol="0">
            <a:spAutoFit/>
          </a:bodyPr>
          <a:lstStyle/>
          <a:p>
            <a:pPr algn="ctr"/>
            <a:r>
              <a:rPr lang="en-US" sz="900" dirty="0">
                <a:solidFill>
                  <a:schemeClr val="bg1">
                    <a:lumMod val="85000"/>
                  </a:schemeClr>
                </a:solidFill>
              </a:rPr>
              <a:t>Previous xMin</a:t>
            </a:r>
            <a:endParaRPr lang="en-GB" sz="900" dirty="0">
              <a:solidFill>
                <a:schemeClr val="bg1">
                  <a:lumMod val="85000"/>
                </a:schemeClr>
              </a:solidFill>
            </a:endParaRPr>
          </a:p>
        </p:txBody>
      </p:sp>
      <p:cxnSp>
        <p:nvCxnSpPr>
          <p:cNvPr id="18" name="Straight Arrow Connector 17">
            <a:extLst>
              <a:ext uri="{FF2B5EF4-FFF2-40B4-BE49-F238E27FC236}">
                <a16:creationId xmlns:a16="http://schemas.microsoft.com/office/drawing/2014/main" id="{4A865CD9-9D6B-770E-F834-5D60DFEF5D69}"/>
              </a:ext>
            </a:extLst>
          </p:cNvPr>
          <p:cNvCxnSpPr>
            <a:cxnSpLocks/>
          </p:cNvCxnSpPr>
          <p:nvPr/>
        </p:nvCxnSpPr>
        <p:spPr>
          <a:xfrm flipH="1" flipV="1">
            <a:off x="1670050" y="1173370"/>
            <a:ext cx="342900"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10C01B-6E40-4709-40EE-902F37281FEB}"/>
              </a:ext>
            </a:extLst>
          </p:cNvPr>
          <p:cNvSpPr txBox="1"/>
          <p:nvPr/>
        </p:nvSpPr>
        <p:spPr>
          <a:xfrm>
            <a:off x="1408509" y="1498705"/>
            <a:ext cx="1929606" cy="307777"/>
          </a:xfrm>
          <a:prstGeom prst="rect">
            <a:avLst/>
          </a:prstGeom>
          <a:noFill/>
        </p:spPr>
        <p:txBody>
          <a:bodyPr wrap="square" rtlCol="0">
            <a:spAutoFit/>
          </a:bodyPr>
          <a:lstStyle/>
          <a:p>
            <a:r>
              <a:rPr lang="en-GB" sz="1400" dirty="0">
                <a:solidFill>
                  <a:schemeClr val="accent1"/>
                </a:solidFill>
              </a:rPr>
              <a:t>Growth Factor = 1.6</a:t>
            </a:r>
          </a:p>
        </p:txBody>
      </p:sp>
    </p:spTree>
    <p:extLst>
      <p:ext uri="{BB962C8B-B14F-4D97-AF65-F5344CB8AC3E}">
        <p14:creationId xmlns:p14="http://schemas.microsoft.com/office/powerpoint/2010/main" val="3688036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DC9D6-EFB5-5CB9-9568-DEEFAE53BB6D}"/>
            </a:ext>
          </a:extLst>
        </p:cNvPr>
        <p:cNvGrpSpPr/>
        <p:nvPr/>
      </p:nvGrpSpPr>
      <p:grpSpPr>
        <a:xfrm>
          <a:off x="0" y="0"/>
          <a:ext cx="0" cy="0"/>
          <a:chOff x="0" y="0"/>
          <a:chExt cx="0" cy="0"/>
        </a:xfrm>
      </p:grpSpPr>
      <p:pic>
        <p:nvPicPr>
          <p:cNvPr id="12" name="Picture 11" descr="A black grid with lines and dots&#10;&#10;Description automatically generated">
            <a:extLst>
              <a:ext uri="{FF2B5EF4-FFF2-40B4-BE49-F238E27FC236}">
                <a16:creationId xmlns:a16="http://schemas.microsoft.com/office/drawing/2014/main" id="{6B58CCDF-E1D8-51B7-EE5A-2DA4E0EF4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723" y="1447329"/>
            <a:ext cx="9900554" cy="4799261"/>
          </a:xfrm>
          <a:prstGeom prst="rect">
            <a:avLst/>
          </a:prstGeom>
        </p:spPr>
      </p:pic>
      <p:sp>
        <p:nvSpPr>
          <p:cNvPr id="2" name="Title 1">
            <a:extLst>
              <a:ext uri="{FF2B5EF4-FFF2-40B4-BE49-F238E27FC236}">
                <a16:creationId xmlns:a16="http://schemas.microsoft.com/office/drawing/2014/main" id="{DD0B4906-B2D2-6CEB-E2C5-5D7E9479D0CE}"/>
              </a:ext>
            </a:extLst>
          </p:cNvPr>
          <p:cNvSpPr>
            <a:spLocks noGrp="1"/>
          </p:cNvSpPr>
          <p:nvPr>
            <p:ph type="ctrTitle"/>
          </p:nvPr>
        </p:nvSpPr>
        <p:spPr>
          <a:xfrm>
            <a:off x="566352" y="37896"/>
            <a:ext cx="10215948" cy="631751"/>
          </a:xfrm>
        </p:spPr>
        <p:txBody>
          <a:bodyPr/>
          <a:lstStyle/>
          <a:p>
            <a:r>
              <a:rPr lang="en-GB" dirty="0"/>
              <a:t>1-Dimensional Root-Finding – Bracketing Algorithm Preparation </a:t>
            </a:r>
          </a:p>
        </p:txBody>
      </p:sp>
      <p:sp>
        <p:nvSpPr>
          <p:cNvPr id="10" name="Text Placeholder 2">
            <a:extLst>
              <a:ext uri="{FF2B5EF4-FFF2-40B4-BE49-F238E27FC236}">
                <a16:creationId xmlns:a16="http://schemas.microsoft.com/office/drawing/2014/main" id="{8B23ED73-8A59-E64B-43EA-4F32E5141BB0}"/>
              </a:ext>
            </a:extLst>
          </p:cNvPr>
          <p:cNvSpPr>
            <a:spLocks noGrp="1"/>
          </p:cNvSpPr>
          <p:nvPr>
            <p:ph type="body" sz="quarter" idx="10"/>
          </p:nvPr>
        </p:nvSpPr>
        <p:spPr>
          <a:xfrm>
            <a:off x="527050" y="6435725"/>
            <a:ext cx="3692525" cy="315913"/>
          </a:xfrm>
        </p:spPr>
        <p:txBody>
          <a:bodyPr/>
          <a:lstStyle/>
          <a:p>
            <a:r>
              <a:rPr lang="en-US" sz="1400" dirty="0"/>
              <a:t>European Equity Option - Calibration &amp; Pricing</a:t>
            </a:r>
            <a:endParaRPr lang="en-GB" dirty="0"/>
          </a:p>
          <a:p>
            <a:endParaRPr lang="en-GB" dirty="0"/>
          </a:p>
        </p:txBody>
      </p:sp>
      <p:cxnSp>
        <p:nvCxnSpPr>
          <p:cNvPr id="19" name="Straight Arrow Connector 18">
            <a:extLst>
              <a:ext uri="{FF2B5EF4-FFF2-40B4-BE49-F238E27FC236}">
                <a16:creationId xmlns:a16="http://schemas.microsoft.com/office/drawing/2014/main" id="{7470EFB2-25F5-6830-16C0-8DE15EB3D38E}"/>
              </a:ext>
            </a:extLst>
          </p:cNvPr>
          <p:cNvCxnSpPr>
            <a:cxnSpLocks/>
          </p:cNvCxnSpPr>
          <p:nvPr/>
        </p:nvCxnSpPr>
        <p:spPr>
          <a:xfrm>
            <a:off x="6160529" y="3375935"/>
            <a:ext cx="1467069"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485FB376-AA27-C2F6-658A-AA8BC57FD2B1}"/>
              </a:ext>
            </a:extLst>
          </p:cNvPr>
          <p:cNvSpPr txBox="1"/>
          <p:nvPr/>
        </p:nvSpPr>
        <p:spPr>
          <a:xfrm>
            <a:off x="6160529" y="3060681"/>
            <a:ext cx="1174750" cy="307777"/>
          </a:xfrm>
          <a:prstGeom prst="rect">
            <a:avLst/>
          </a:prstGeom>
          <a:noFill/>
        </p:spPr>
        <p:txBody>
          <a:bodyPr wrap="square" rtlCol="0">
            <a:spAutoFit/>
          </a:bodyPr>
          <a:lstStyle/>
          <a:p>
            <a:pPr algn="ctr"/>
            <a:r>
              <a:rPr lang="en-GB" sz="1400" dirty="0">
                <a:solidFill>
                  <a:schemeClr val="accent3"/>
                </a:solidFill>
              </a:rPr>
              <a:t>New Guess</a:t>
            </a:r>
          </a:p>
        </p:txBody>
      </p:sp>
      <p:sp>
        <p:nvSpPr>
          <p:cNvPr id="24" name="TextBox 23">
            <a:extLst>
              <a:ext uri="{FF2B5EF4-FFF2-40B4-BE49-F238E27FC236}">
                <a16:creationId xmlns:a16="http://schemas.microsoft.com/office/drawing/2014/main" id="{DB546B34-1B43-6865-65A8-E322A8E6F644}"/>
              </a:ext>
            </a:extLst>
          </p:cNvPr>
          <p:cNvSpPr txBox="1"/>
          <p:nvPr/>
        </p:nvSpPr>
        <p:spPr>
          <a:xfrm>
            <a:off x="901700" y="5940303"/>
            <a:ext cx="965200" cy="369332"/>
          </a:xfrm>
          <a:prstGeom prst="rect">
            <a:avLst/>
          </a:prstGeom>
          <a:solidFill>
            <a:schemeClr val="accent1"/>
          </a:solidFill>
        </p:spPr>
        <p:txBody>
          <a:bodyPr wrap="square" rtlCol="0">
            <a:spAutoFit/>
          </a:bodyPr>
          <a:lstStyle/>
          <a:p>
            <a:pPr algn="ctr"/>
            <a:r>
              <a:rPr lang="en-GB" b="1" dirty="0">
                <a:solidFill>
                  <a:schemeClr val="bg1"/>
                </a:solidFill>
              </a:rPr>
              <a:t>Step 3</a:t>
            </a:r>
          </a:p>
        </p:txBody>
      </p:sp>
      <p:sp>
        <p:nvSpPr>
          <p:cNvPr id="26" name="TextBox 25">
            <a:extLst>
              <a:ext uri="{FF2B5EF4-FFF2-40B4-BE49-F238E27FC236}">
                <a16:creationId xmlns:a16="http://schemas.microsoft.com/office/drawing/2014/main" id="{3E38C283-E081-F125-5859-9833B281B375}"/>
              </a:ext>
            </a:extLst>
          </p:cNvPr>
          <p:cNvSpPr txBox="1"/>
          <p:nvPr/>
        </p:nvSpPr>
        <p:spPr>
          <a:xfrm>
            <a:off x="11385936" y="3587234"/>
            <a:ext cx="708025" cy="369332"/>
          </a:xfrm>
          <a:prstGeom prst="rect">
            <a:avLst/>
          </a:prstGeom>
          <a:noFill/>
        </p:spPr>
        <p:txBody>
          <a:bodyPr wrap="square" rtlCol="0">
            <a:spAutoFit/>
          </a:bodyPr>
          <a:lstStyle/>
          <a:p>
            <a:pPr algn="ctr"/>
            <a:r>
              <a:rPr lang="en-GB" sz="900" dirty="0">
                <a:solidFill>
                  <a:srgbClr val="C00000"/>
                </a:solidFill>
              </a:rPr>
              <a:t>Upper Bound</a:t>
            </a:r>
          </a:p>
        </p:txBody>
      </p:sp>
      <p:cxnSp>
        <p:nvCxnSpPr>
          <p:cNvPr id="11" name="Straight Arrow Connector 10">
            <a:extLst>
              <a:ext uri="{FF2B5EF4-FFF2-40B4-BE49-F238E27FC236}">
                <a16:creationId xmlns:a16="http://schemas.microsoft.com/office/drawing/2014/main" id="{2D8D23FC-22DC-2B85-A804-1B25B9E348C4}"/>
              </a:ext>
            </a:extLst>
          </p:cNvPr>
          <p:cNvCxnSpPr>
            <a:cxnSpLocks/>
          </p:cNvCxnSpPr>
          <p:nvPr/>
        </p:nvCxnSpPr>
        <p:spPr>
          <a:xfrm>
            <a:off x="11062279" y="3783568"/>
            <a:ext cx="455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7938E49-CA46-E346-C77E-A706B06B9BF3}"/>
              </a:ext>
            </a:extLst>
          </p:cNvPr>
          <p:cNvSpPr txBox="1"/>
          <p:nvPr/>
        </p:nvSpPr>
        <p:spPr>
          <a:xfrm>
            <a:off x="212339" y="3584845"/>
            <a:ext cx="708025" cy="369332"/>
          </a:xfrm>
          <a:prstGeom prst="rect">
            <a:avLst/>
          </a:prstGeom>
          <a:noFill/>
        </p:spPr>
        <p:txBody>
          <a:bodyPr wrap="square" rtlCol="0">
            <a:spAutoFit/>
          </a:bodyPr>
          <a:lstStyle/>
          <a:p>
            <a:pPr algn="ctr"/>
            <a:r>
              <a:rPr lang="en-GB" sz="900" dirty="0">
                <a:solidFill>
                  <a:srgbClr val="C00000"/>
                </a:solidFill>
              </a:rPr>
              <a:t>Lower Bound</a:t>
            </a:r>
          </a:p>
        </p:txBody>
      </p:sp>
      <p:cxnSp>
        <p:nvCxnSpPr>
          <p:cNvPr id="27" name="Straight Arrow Connector 26">
            <a:extLst>
              <a:ext uri="{FF2B5EF4-FFF2-40B4-BE49-F238E27FC236}">
                <a16:creationId xmlns:a16="http://schemas.microsoft.com/office/drawing/2014/main" id="{703DC54B-A475-FCF7-4FBE-4D2F98B50EAA}"/>
              </a:ext>
            </a:extLst>
          </p:cNvPr>
          <p:cNvCxnSpPr>
            <a:cxnSpLocks/>
          </p:cNvCxnSpPr>
          <p:nvPr/>
        </p:nvCxnSpPr>
        <p:spPr>
          <a:xfrm flipH="1">
            <a:off x="806064" y="3757843"/>
            <a:ext cx="360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11959A-834B-5DD0-6E61-A8765DF6BA26}"/>
              </a:ext>
            </a:extLst>
          </p:cNvPr>
          <p:cNvSpPr txBox="1"/>
          <p:nvPr/>
        </p:nvSpPr>
        <p:spPr>
          <a:xfrm>
            <a:off x="3454400" y="2670603"/>
            <a:ext cx="1104900" cy="230832"/>
          </a:xfrm>
          <a:prstGeom prst="rect">
            <a:avLst/>
          </a:prstGeom>
          <a:noFill/>
        </p:spPr>
        <p:txBody>
          <a:bodyPr wrap="square" rtlCol="0">
            <a:spAutoFit/>
          </a:bodyPr>
          <a:lstStyle/>
          <a:p>
            <a:pPr algn="ctr"/>
            <a:r>
              <a:rPr lang="en-US" sz="900" dirty="0">
                <a:solidFill>
                  <a:schemeClr val="bg1">
                    <a:lumMod val="85000"/>
                  </a:schemeClr>
                </a:solidFill>
              </a:rPr>
              <a:t>Previous f(Guess)</a:t>
            </a:r>
            <a:endParaRPr lang="en-GB" sz="900" dirty="0">
              <a:solidFill>
                <a:schemeClr val="bg1">
                  <a:lumMod val="85000"/>
                </a:schemeClr>
              </a:solidFill>
            </a:endParaRPr>
          </a:p>
        </p:txBody>
      </p:sp>
      <p:sp>
        <p:nvSpPr>
          <p:cNvPr id="6" name="TextBox 5">
            <a:extLst>
              <a:ext uri="{FF2B5EF4-FFF2-40B4-BE49-F238E27FC236}">
                <a16:creationId xmlns:a16="http://schemas.microsoft.com/office/drawing/2014/main" id="{CEFF7BC7-67F9-04EA-6F4B-648E737D085A}"/>
              </a:ext>
            </a:extLst>
          </p:cNvPr>
          <p:cNvSpPr txBox="1"/>
          <p:nvPr/>
        </p:nvSpPr>
        <p:spPr>
          <a:xfrm>
            <a:off x="7075148" y="3966877"/>
            <a:ext cx="1104900" cy="230832"/>
          </a:xfrm>
          <a:prstGeom prst="rect">
            <a:avLst/>
          </a:prstGeom>
          <a:noFill/>
        </p:spPr>
        <p:txBody>
          <a:bodyPr wrap="square" rtlCol="0">
            <a:spAutoFit/>
          </a:bodyPr>
          <a:lstStyle/>
          <a:p>
            <a:pPr algn="ctr"/>
            <a:r>
              <a:rPr lang="en-US" sz="900" dirty="0">
                <a:solidFill>
                  <a:schemeClr val="bg1">
                    <a:lumMod val="85000"/>
                  </a:schemeClr>
                </a:solidFill>
              </a:rPr>
              <a:t>Previous Guess</a:t>
            </a:r>
            <a:endParaRPr lang="en-GB" sz="900" dirty="0">
              <a:solidFill>
                <a:schemeClr val="bg1">
                  <a:lumMod val="85000"/>
                </a:schemeClr>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472E80-5ED2-AF89-170D-2F4A75AD2752}"/>
                  </a:ext>
                </a:extLst>
              </p:cNvPr>
              <p:cNvSpPr txBox="1"/>
              <p:nvPr/>
            </p:nvSpPr>
            <p:spPr>
              <a:xfrm>
                <a:off x="4714492" y="882928"/>
                <a:ext cx="2179571" cy="501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𝐺𝑢𝑒𝑠𝑠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𝑀𝑎𝑥</m:t>
                              </m:r>
                            </m:sub>
                          </m:sSub>
                        </m:num>
                        <m:den>
                          <m:r>
                            <a:rPr lang="en-US" b="0" i="1" smtClean="0">
                              <a:latin typeface="Cambria Math" panose="02040503050406030204" pitchFamily="18" charset="0"/>
                            </a:rPr>
                            <m:t>2</m:t>
                          </m:r>
                        </m:den>
                      </m:f>
                    </m:oMath>
                  </m:oMathPara>
                </a14:m>
                <a:endParaRPr lang="en-GB" dirty="0"/>
              </a:p>
            </p:txBody>
          </p:sp>
        </mc:Choice>
        <mc:Fallback xmlns="">
          <p:sp>
            <p:nvSpPr>
              <p:cNvPr id="15" name="TextBox 14">
                <a:extLst>
                  <a:ext uri="{FF2B5EF4-FFF2-40B4-BE49-F238E27FC236}">
                    <a16:creationId xmlns:a16="http://schemas.microsoft.com/office/drawing/2014/main" id="{7E472E80-5ED2-AF89-170D-2F4A75AD2752}"/>
                  </a:ext>
                </a:extLst>
              </p:cNvPr>
              <p:cNvSpPr txBox="1">
                <a:spLocks noRot="1" noChangeAspect="1" noMove="1" noResize="1" noEditPoints="1" noAdjustHandles="1" noChangeArrowheads="1" noChangeShapeType="1" noTextEdit="1"/>
              </p:cNvSpPr>
              <p:nvPr/>
            </p:nvSpPr>
            <p:spPr>
              <a:xfrm>
                <a:off x="4714492" y="882928"/>
                <a:ext cx="2179571" cy="50135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84898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Equations Simplification</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7" name="TextBox 57">
                <a:extLst>
                  <a:ext uri="{FF2B5EF4-FFF2-40B4-BE49-F238E27FC236}">
                    <a16:creationId xmlns:a16="http://schemas.microsoft.com/office/drawing/2014/main" id="{EBBE87B7-4498-F6B8-486C-E6C31DDC25F1}"/>
                  </a:ext>
                </a:extLst>
              </p:cNvPr>
              <p:cNvSpPr txBox="1"/>
              <p:nvPr/>
            </p:nvSpPr>
            <p:spPr>
              <a:xfrm>
                <a:off x="4113178" y="1156411"/>
                <a:ext cx="3435556"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𝑡</m:t>
                          </m:r>
                        </m:sub>
                      </m:sSub>
                      <m:r>
                        <a:rPr lang="en-GB" sz="2400" i="1">
                          <a:latin typeface="Cambria Math" panose="02040503050406030204" pitchFamily="18" charset="0"/>
                        </a:rPr>
                        <m:t>=</m:t>
                      </m:r>
                      <m:r>
                        <a:rPr lang="en-GB" sz="2400" i="1">
                          <a:latin typeface="Cambria Math" panose="02040503050406030204" pitchFamily="18" charset="0"/>
                        </a:rPr>
                        <m:t>𝐷</m:t>
                      </m:r>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a:solidFill>
                                <a:schemeClr val="tx1"/>
                              </a:solidFill>
                              <a:latin typeface="Cambria Math" panose="02040503050406030204" pitchFamily="18" charset="0"/>
                            </a:rPr>
                            <m:t>𝐹</m:t>
                          </m:r>
                        </m:e>
                        <m:sub>
                          <m:r>
                            <a:rPr lang="en-GB" sz="2400" b="0" i="1">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𝜶</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𝐾</m:t>
                      </m:r>
                      <m:r>
                        <a:rPr lang="en-GB" sz="2400" b="0" i="1" smtClean="0">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𝜷</m:t>
                      </m:r>
                      <m:r>
                        <a:rPr lang="en-GB" sz="2400" b="1" i="1" smtClean="0">
                          <a:solidFill>
                            <a:schemeClr val="tx1"/>
                          </a:solidFill>
                          <a:latin typeface="Cambria Math" panose="02040503050406030204" pitchFamily="18" charset="0"/>
                          <a:ea typeface="Cambria Math" panose="02040503050406030204" pitchFamily="18" charset="0"/>
                        </a:rPr>
                        <m:t>)</m:t>
                      </m:r>
                    </m:oMath>
                  </m:oMathPara>
                </a14:m>
                <a:endParaRPr lang="en-GB" sz="2400" b="1" i="1" dirty="0">
                  <a:latin typeface="Cambria Math" panose="02040503050406030204" pitchFamily="18" charset="0"/>
                </a:endParaRPr>
              </a:p>
            </p:txBody>
          </p:sp>
        </mc:Choice>
        <mc:Fallback xmlns="">
          <p:sp>
            <p:nvSpPr>
              <p:cNvPr id="7" name="TextBox 57">
                <a:extLst>
                  <a:ext uri="{FF2B5EF4-FFF2-40B4-BE49-F238E27FC236}">
                    <a16:creationId xmlns:a16="http://schemas.microsoft.com/office/drawing/2014/main" id="{EBBE87B7-4498-F6B8-486C-E6C31DDC25F1}"/>
                  </a:ext>
                </a:extLst>
              </p:cNvPr>
              <p:cNvSpPr txBox="1">
                <a:spLocks noRot="1" noChangeAspect="1" noMove="1" noResize="1" noEditPoints="1" noAdjustHandles="1" noChangeArrowheads="1" noChangeShapeType="1" noTextEdit="1"/>
              </p:cNvSpPr>
              <p:nvPr/>
            </p:nvSpPr>
            <p:spPr>
              <a:xfrm>
                <a:off x="4113178" y="1156411"/>
                <a:ext cx="3435556" cy="369332"/>
              </a:xfrm>
              <a:prstGeom prst="rect">
                <a:avLst/>
              </a:prstGeom>
              <a:blipFill>
                <a:blip r:embed="rId3"/>
                <a:stretch>
                  <a:fillRect l="-1776" r="-2842" b="-38333"/>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AC38ABFB-B15C-2156-C075-F0D04BD3B0B6}"/>
              </a:ext>
            </a:extLst>
          </p:cNvPr>
          <p:cNvSpPr txBox="1"/>
          <p:nvPr/>
        </p:nvSpPr>
        <p:spPr>
          <a:xfrm>
            <a:off x="238539" y="1885899"/>
            <a:ext cx="5592417" cy="461665"/>
          </a:xfrm>
          <a:prstGeom prst="rect">
            <a:avLst/>
          </a:prstGeom>
          <a:solidFill>
            <a:schemeClr val="bg1">
              <a:lumMod val="95000"/>
            </a:schemeClr>
          </a:solidFill>
        </p:spPr>
        <p:txBody>
          <a:bodyPr wrap="square" rtlCol="0">
            <a:spAutoFit/>
          </a:bodyPr>
          <a:lstStyle/>
          <a:p>
            <a:pPr algn="ctr"/>
            <a:r>
              <a:rPr lang="en-GB" sz="2400" b="1" dirty="0"/>
              <a:t>CALL</a:t>
            </a:r>
          </a:p>
        </p:txBody>
      </p:sp>
      <p:sp>
        <p:nvSpPr>
          <p:cNvPr id="35" name="TextBox 34">
            <a:extLst>
              <a:ext uri="{FF2B5EF4-FFF2-40B4-BE49-F238E27FC236}">
                <a16:creationId xmlns:a16="http://schemas.microsoft.com/office/drawing/2014/main" id="{63188E1F-06EE-3465-A691-D6E97FA19765}"/>
              </a:ext>
            </a:extLst>
          </p:cNvPr>
          <p:cNvSpPr txBox="1"/>
          <p:nvPr/>
        </p:nvSpPr>
        <p:spPr>
          <a:xfrm>
            <a:off x="5830956" y="1885898"/>
            <a:ext cx="6122501" cy="461665"/>
          </a:xfrm>
          <a:prstGeom prst="rect">
            <a:avLst/>
          </a:prstGeom>
          <a:solidFill>
            <a:schemeClr val="bg1">
              <a:lumMod val="95000"/>
            </a:schemeClr>
          </a:solidFill>
        </p:spPr>
        <p:txBody>
          <a:bodyPr wrap="square" rtlCol="0">
            <a:spAutoFit/>
          </a:bodyPr>
          <a:lstStyle/>
          <a:p>
            <a:pPr algn="ctr"/>
            <a:r>
              <a:rPr lang="en-GB" sz="2400" b="1" dirty="0"/>
              <a:t>PUT</a:t>
            </a:r>
          </a:p>
        </p:txBody>
      </p:sp>
      <p:cxnSp>
        <p:nvCxnSpPr>
          <p:cNvPr id="36" name="Straight Connector 35">
            <a:extLst>
              <a:ext uri="{FF2B5EF4-FFF2-40B4-BE49-F238E27FC236}">
                <a16:creationId xmlns:a16="http://schemas.microsoft.com/office/drawing/2014/main" id="{72FAD299-873D-9CD6-1C59-ADC64FFFBD11}"/>
              </a:ext>
            </a:extLst>
          </p:cNvPr>
          <p:cNvCxnSpPr>
            <a:cxnSpLocks/>
          </p:cNvCxnSpPr>
          <p:nvPr/>
        </p:nvCxnSpPr>
        <p:spPr>
          <a:xfrm>
            <a:off x="5830956" y="1885897"/>
            <a:ext cx="0" cy="3389485"/>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3AFA06-14D4-9469-10C5-58867E4376ED}"/>
                  </a:ext>
                </a:extLst>
              </p:cNvPr>
              <p:cNvSpPr txBox="1"/>
              <p:nvPr/>
            </p:nvSpPr>
            <p:spPr>
              <a:xfrm>
                <a:off x="962783" y="2642751"/>
                <a:ext cx="12223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43" name="TextBox 42">
                <a:extLst>
                  <a:ext uri="{FF2B5EF4-FFF2-40B4-BE49-F238E27FC236}">
                    <a16:creationId xmlns:a16="http://schemas.microsoft.com/office/drawing/2014/main" id="{FC3AFA06-14D4-9469-10C5-58867E4376ED}"/>
                  </a:ext>
                </a:extLst>
              </p:cNvPr>
              <p:cNvSpPr txBox="1">
                <a:spLocks noRot="1" noChangeAspect="1" noMove="1" noResize="1" noEditPoints="1" noAdjustHandles="1" noChangeArrowheads="1" noChangeShapeType="1" noTextEdit="1"/>
              </p:cNvSpPr>
              <p:nvPr/>
            </p:nvSpPr>
            <p:spPr>
              <a:xfrm>
                <a:off x="962783" y="2642751"/>
                <a:ext cx="1222386" cy="307777"/>
              </a:xfrm>
              <a:prstGeom prst="rect">
                <a:avLst/>
              </a:prstGeom>
              <a:blipFill>
                <a:blip r:embed="rId4"/>
                <a:stretch>
                  <a:fillRect l="-2500" t="-4000" r="-7500" b="-36000"/>
                </a:stretch>
              </a:blipFill>
            </p:spPr>
            <p:txBody>
              <a:bodyPr/>
              <a:lstStyle/>
              <a:p>
                <a:r>
                  <a:rPr lang="en-GB">
                    <a:noFill/>
                  </a:rPr>
                  <a:t> </a:t>
                </a:r>
              </a:p>
            </p:txBody>
          </p:sp>
        </mc:Fallback>
      </mc:AlternateContent>
      <p:cxnSp>
        <p:nvCxnSpPr>
          <p:cNvPr id="44" name="Straight Connector 43">
            <a:extLst>
              <a:ext uri="{FF2B5EF4-FFF2-40B4-BE49-F238E27FC236}">
                <a16:creationId xmlns:a16="http://schemas.microsoft.com/office/drawing/2014/main" id="{C3F95F7F-D804-5D35-6752-298227B6B742}"/>
              </a:ext>
            </a:extLst>
          </p:cNvPr>
          <p:cNvCxnSpPr>
            <a:cxnSpLocks/>
          </p:cNvCxnSpPr>
          <p:nvPr/>
        </p:nvCxnSpPr>
        <p:spPr>
          <a:xfrm>
            <a:off x="2983063"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F3CCC4CE-88FB-8179-0239-83039D01BC94}"/>
              </a:ext>
            </a:extLst>
          </p:cNvPr>
          <p:cNvCxnSpPr>
            <a:cxnSpLocks/>
          </p:cNvCxnSpPr>
          <p:nvPr/>
        </p:nvCxnSpPr>
        <p:spPr>
          <a:xfrm>
            <a:off x="8892206"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1AE9869-CE80-94FB-DA1A-55EDC71BB556}"/>
                  </a:ext>
                </a:extLst>
              </p:cNvPr>
              <p:cNvSpPr txBox="1"/>
              <p:nvPr/>
            </p:nvSpPr>
            <p:spPr>
              <a:xfrm>
                <a:off x="3609115" y="2642752"/>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1" name="TextBox 50">
                <a:extLst>
                  <a:ext uri="{FF2B5EF4-FFF2-40B4-BE49-F238E27FC236}">
                    <a16:creationId xmlns:a16="http://schemas.microsoft.com/office/drawing/2014/main" id="{81AE9869-CE80-94FB-DA1A-55EDC71BB556}"/>
                  </a:ext>
                </a:extLst>
              </p:cNvPr>
              <p:cNvSpPr txBox="1">
                <a:spLocks noRot="1" noChangeAspect="1" noMove="1" noResize="1" noEditPoints="1" noAdjustHandles="1" noChangeArrowheads="1" noChangeShapeType="1" noTextEdit="1"/>
              </p:cNvSpPr>
              <p:nvPr/>
            </p:nvSpPr>
            <p:spPr>
              <a:xfrm>
                <a:off x="3609115" y="2642752"/>
                <a:ext cx="1422312" cy="307777"/>
              </a:xfrm>
              <a:prstGeom prst="rect">
                <a:avLst/>
              </a:prstGeom>
              <a:blipFill>
                <a:blip r:embed="rId5"/>
                <a:stretch>
                  <a:fillRect l="-5579" t="-4000" r="-6438"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BAE364D-57E6-0878-A31F-0F4F0318609F}"/>
                  </a:ext>
                </a:extLst>
              </p:cNvPr>
              <p:cNvSpPr txBox="1"/>
              <p:nvPr/>
            </p:nvSpPr>
            <p:spPr>
              <a:xfrm>
                <a:off x="6654208" y="2642751"/>
                <a:ext cx="16071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2" name="TextBox 51">
                <a:extLst>
                  <a:ext uri="{FF2B5EF4-FFF2-40B4-BE49-F238E27FC236}">
                    <a16:creationId xmlns:a16="http://schemas.microsoft.com/office/drawing/2014/main" id="{CBAE364D-57E6-0878-A31F-0F4F0318609F}"/>
                  </a:ext>
                </a:extLst>
              </p:cNvPr>
              <p:cNvSpPr txBox="1">
                <a:spLocks noRot="1" noChangeAspect="1" noMove="1" noResize="1" noEditPoints="1" noAdjustHandles="1" noChangeArrowheads="1" noChangeShapeType="1" noTextEdit="1"/>
              </p:cNvSpPr>
              <p:nvPr/>
            </p:nvSpPr>
            <p:spPr>
              <a:xfrm>
                <a:off x="6654208" y="2642751"/>
                <a:ext cx="1607107" cy="307777"/>
              </a:xfrm>
              <a:prstGeom prst="rect">
                <a:avLst/>
              </a:prstGeom>
              <a:blipFill>
                <a:blip r:embed="rId6"/>
                <a:stretch>
                  <a:fillRect l="-1901" t="-4000" r="-5703"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722488-0E9A-EA25-AA9A-2DE90A9BC2E1}"/>
                  </a:ext>
                </a:extLst>
              </p:cNvPr>
              <p:cNvSpPr txBox="1"/>
              <p:nvPr/>
            </p:nvSpPr>
            <p:spPr>
              <a:xfrm>
                <a:off x="9504217" y="2647507"/>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3" name="TextBox 52">
                <a:extLst>
                  <a:ext uri="{FF2B5EF4-FFF2-40B4-BE49-F238E27FC236}">
                    <a16:creationId xmlns:a16="http://schemas.microsoft.com/office/drawing/2014/main" id="{12722488-0E9A-EA25-AA9A-2DE90A9BC2E1}"/>
                  </a:ext>
                </a:extLst>
              </p:cNvPr>
              <p:cNvSpPr txBox="1">
                <a:spLocks noRot="1" noChangeAspect="1" noMove="1" noResize="1" noEditPoints="1" noAdjustHandles="1" noChangeArrowheads="1" noChangeShapeType="1" noTextEdit="1"/>
              </p:cNvSpPr>
              <p:nvPr/>
            </p:nvSpPr>
            <p:spPr>
              <a:xfrm>
                <a:off x="9504217" y="2647507"/>
                <a:ext cx="1422312" cy="307777"/>
              </a:xfrm>
              <a:prstGeom prst="rect">
                <a:avLst/>
              </a:prstGeom>
              <a:blipFill>
                <a:blip r:embed="rId7"/>
                <a:stretch>
                  <a:fillRect l="-5579" t="-1961" r="-6438"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6E2FEF7-1EB2-C491-EE6B-FCF1A8AB5C85}"/>
                  </a:ext>
                </a:extLst>
              </p:cNvPr>
              <p:cNvSpPr txBox="1"/>
              <p:nvPr/>
            </p:nvSpPr>
            <p:spPr>
              <a:xfrm>
                <a:off x="6888313" y="3091827"/>
                <a:ext cx="16308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4" name="TextBox 53">
                <a:extLst>
                  <a:ext uri="{FF2B5EF4-FFF2-40B4-BE49-F238E27FC236}">
                    <a16:creationId xmlns:a16="http://schemas.microsoft.com/office/drawing/2014/main" id="{E6E2FEF7-1EB2-C491-EE6B-FCF1A8AB5C85}"/>
                  </a:ext>
                </a:extLst>
              </p:cNvPr>
              <p:cNvSpPr txBox="1">
                <a:spLocks noRot="1" noChangeAspect="1" noMove="1" noResize="1" noEditPoints="1" noAdjustHandles="1" noChangeArrowheads="1" noChangeShapeType="1" noTextEdit="1"/>
              </p:cNvSpPr>
              <p:nvPr/>
            </p:nvSpPr>
            <p:spPr>
              <a:xfrm>
                <a:off x="6888313" y="3091827"/>
                <a:ext cx="1630896" cy="307777"/>
              </a:xfrm>
              <a:prstGeom prst="rect">
                <a:avLst/>
              </a:prstGeom>
              <a:blipFill>
                <a:blip r:embed="rId8"/>
                <a:stretch>
                  <a:fillRect l="-1493" t="-1961" r="-5224"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820CE65-7C4D-2ACB-D927-249E7E90F038}"/>
                  </a:ext>
                </a:extLst>
              </p:cNvPr>
              <p:cNvSpPr txBox="1"/>
              <p:nvPr/>
            </p:nvSpPr>
            <p:spPr>
              <a:xfrm>
                <a:off x="9760633" y="3091826"/>
                <a:ext cx="14444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5" name="TextBox 54">
                <a:extLst>
                  <a:ext uri="{FF2B5EF4-FFF2-40B4-BE49-F238E27FC236}">
                    <a16:creationId xmlns:a16="http://schemas.microsoft.com/office/drawing/2014/main" id="{7820CE65-7C4D-2ACB-D927-249E7E90F038}"/>
                  </a:ext>
                </a:extLst>
              </p:cNvPr>
              <p:cNvSpPr txBox="1">
                <a:spLocks noRot="1" noChangeAspect="1" noMove="1" noResize="1" noEditPoints="1" noAdjustHandles="1" noChangeArrowheads="1" noChangeShapeType="1" noTextEdit="1"/>
              </p:cNvSpPr>
              <p:nvPr/>
            </p:nvSpPr>
            <p:spPr>
              <a:xfrm>
                <a:off x="9760633" y="3091826"/>
                <a:ext cx="1444498" cy="307777"/>
              </a:xfrm>
              <a:prstGeom prst="rect">
                <a:avLst/>
              </a:prstGeom>
              <a:blipFill>
                <a:blip r:embed="rId9"/>
                <a:stretch>
                  <a:fillRect l="-1266" t="-1961" r="-5907" b="-33333"/>
                </a:stretch>
              </a:blipFill>
            </p:spPr>
            <p:txBody>
              <a:bodyPr/>
              <a:lstStyle/>
              <a:p>
                <a:r>
                  <a:rPr lang="en-GB">
                    <a:noFill/>
                  </a:rPr>
                  <a:t> </a:t>
                </a:r>
              </a:p>
            </p:txBody>
          </p:sp>
        </mc:Fallback>
      </mc:AlternateContent>
      <p:cxnSp>
        <p:nvCxnSpPr>
          <p:cNvPr id="57" name="Straight Connector 56">
            <a:extLst>
              <a:ext uri="{FF2B5EF4-FFF2-40B4-BE49-F238E27FC236}">
                <a16:creationId xmlns:a16="http://schemas.microsoft.com/office/drawing/2014/main" id="{937C97D5-D81D-06F5-F5F3-A8357E3342D7}"/>
              </a:ext>
            </a:extLst>
          </p:cNvPr>
          <p:cNvCxnSpPr>
            <a:cxnSpLocks/>
          </p:cNvCxnSpPr>
          <p:nvPr/>
        </p:nvCxnSpPr>
        <p:spPr>
          <a:xfrm>
            <a:off x="351692" y="3829376"/>
            <a:ext cx="11601765" cy="0"/>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59E8102-3A9D-A0B6-94A2-9F1B53173EF3}"/>
                  </a:ext>
                </a:extLst>
              </p:cNvPr>
              <p:cNvSpPr txBox="1"/>
              <p:nvPr/>
            </p:nvSpPr>
            <p:spPr>
              <a:xfrm>
                <a:off x="858619" y="4350263"/>
                <a:ext cx="1430713"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𝜕𝛼</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2" name="TextBox 61">
                <a:extLst>
                  <a:ext uri="{FF2B5EF4-FFF2-40B4-BE49-F238E27FC236}">
                    <a16:creationId xmlns:a16="http://schemas.microsoft.com/office/drawing/2014/main" id="{459E8102-3A9D-A0B6-94A2-9F1B53173EF3}"/>
                  </a:ext>
                </a:extLst>
              </p:cNvPr>
              <p:cNvSpPr txBox="1">
                <a:spLocks noRot="1" noChangeAspect="1" noMove="1" noResize="1" noEditPoints="1" noAdjustHandles="1" noChangeArrowheads="1" noChangeShapeType="1" noTextEdit="1"/>
              </p:cNvSpPr>
              <p:nvPr/>
            </p:nvSpPr>
            <p:spPr>
              <a:xfrm>
                <a:off x="858619" y="4350263"/>
                <a:ext cx="1430713" cy="635559"/>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1F0C3F-DC09-D9AE-2F43-8EDAB4375AFE}"/>
                  </a:ext>
                </a:extLst>
              </p:cNvPr>
              <p:cNvSpPr txBox="1"/>
              <p:nvPr/>
            </p:nvSpPr>
            <p:spPr>
              <a:xfrm>
                <a:off x="3489990" y="4350262"/>
                <a:ext cx="169751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𝜕𝛽</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3" name="TextBox 62">
                <a:extLst>
                  <a:ext uri="{FF2B5EF4-FFF2-40B4-BE49-F238E27FC236}">
                    <a16:creationId xmlns:a16="http://schemas.microsoft.com/office/drawing/2014/main" id="{1A1F0C3F-DC09-D9AE-2F43-8EDAB4375AFE}"/>
                  </a:ext>
                </a:extLst>
              </p:cNvPr>
              <p:cNvSpPr txBox="1">
                <a:spLocks noRot="1" noChangeAspect="1" noMove="1" noResize="1" noEditPoints="1" noAdjustHandles="1" noChangeArrowheads="1" noChangeShapeType="1" noTextEdit="1"/>
              </p:cNvSpPr>
              <p:nvPr/>
            </p:nvSpPr>
            <p:spPr>
              <a:xfrm>
                <a:off x="3489990" y="4350262"/>
                <a:ext cx="1697516" cy="635559"/>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B7EEE59-B9BF-8895-5693-B26DEA848A5A}"/>
                  </a:ext>
                </a:extLst>
              </p:cNvPr>
              <p:cNvSpPr txBox="1"/>
              <p:nvPr/>
            </p:nvSpPr>
            <p:spPr>
              <a:xfrm>
                <a:off x="6559638" y="4350261"/>
                <a:ext cx="1430713"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𝜕𝛼</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4" name="TextBox 63">
                <a:extLst>
                  <a:ext uri="{FF2B5EF4-FFF2-40B4-BE49-F238E27FC236}">
                    <a16:creationId xmlns:a16="http://schemas.microsoft.com/office/drawing/2014/main" id="{EB7EEE59-B9BF-8895-5693-B26DEA848A5A}"/>
                  </a:ext>
                </a:extLst>
              </p:cNvPr>
              <p:cNvSpPr txBox="1">
                <a:spLocks noRot="1" noChangeAspect="1" noMove="1" noResize="1" noEditPoints="1" noAdjustHandles="1" noChangeArrowheads="1" noChangeShapeType="1" noTextEdit="1"/>
              </p:cNvSpPr>
              <p:nvPr/>
            </p:nvSpPr>
            <p:spPr>
              <a:xfrm>
                <a:off x="6559638" y="4350261"/>
                <a:ext cx="1430713" cy="635559"/>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FF56CE-76F9-8F34-9B11-24D70F83EE05}"/>
                  </a:ext>
                </a:extLst>
              </p:cNvPr>
              <p:cNvSpPr txBox="1"/>
              <p:nvPr/>
            </p:nvSpPr>
            <p:spPr>
              <a:xfrm>
                <a:off x="9504217" y="4264062"/>
                <a:ext cx="169751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ea typeface="Cambria Math" panose="02040503050406030204" pitchFamily="18" charset="0"/>
                            </a:rPr>
                          </m:ctrlPr>
                        </m:fPr>
                        <m:num>
                          <m:r>
                            <a:rPr lang="en-GB" sz="2000" i="1" smtClean="0">
                              <a:latin typeface="Cambria Math" panose="02040503050406030204" pitchFamily="18" charset="0"/>
                              <a:ea typeface="Cambria Math" panose="02040503050406030204" pitchFamily="18" charset="0"/>
                            </a:rPr>
                            <m:t>𝜕𝛽</m:t>
                          </m:r>
                        </m:num>
                        <m:den>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65" name="TextBox 64">
                <a:extLst>
                  <a:ext uri="{FF2B5EF4-FFF2-40B4-BE49-F238E27FC236}">
                    <a16:creationId xmlns:a16="http://schemas.microsoft.com/office/drawing/2014/main" id="{2EFF56CE-76F9-8F34-9B11-24D70F83EE05}"/>
                  </a:ext>
                </a:extLst>
              </p:cNvPr>
              <p:cNvSpPr txBox="1">
                <a:spLocks noRot="1" noChangeAspect="1" noMove="1" noResize="1" noEditPoints="1" noAdjustHandles="1" noChangeArrowheads="1" noChangeShapeType="1" noTextEdit="1"/>
              </p:cNvSpPr>
              <p:nvPr/>
            </p:nvSpPr>
            <p:spPr>
              <a:xfrm>
                <a:off x="9504217" y="4264062"/>
                <a:ext cx="1697516" cy="635559"/>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CB199D7-ABA8-D917-17ED-40F25781AFEE}"/>
                  </a:ext>
                </a:extLst>
              </p:cNvPr>
              <p:cNvSpPr txBox="1"/>
              <p:nvPr/>
            </p:nvSpPr>
            <p:spPr>
              <a:xfrm>
                <a:off x="3130216" y="5557119"/>
                <a:ext cx="1439048"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num>
                        <m:den>
                          <m:r>
                            <a:rPr lang="en-GB" b="0" i="1" smtClean="0">
                              <a:latin typeface="Cambria Math" panose="02040503050406030204" pitchFamily="18" charset="0"/>
                            </a:rPr>
                            <m:t>𝜕</m:t>
                          </m:r>
                          <m:r>
                            <a:rPr lang="en-GB" b="0" i="1" smtClean="0">
                              <a:latin typeface="Cambria Math" panose="02040503050406030204" pitchFamily="18" charset="0"/>
                            </a:rPr>
                            <m:t>𝑥</m:t>
                          </m:r>
                        </m:den>
                      </m:f>
                    </m:oMath>
                  </m:oMathPara>
                </a14:m>
                <a:endParaRPr lang="en-GB" dirty="0"/>
              </a:p>
            </p:txBody>
          </p:sp>
        </mc:Choice>
        <mc:Fallback xmlns="">
          <p:sp>
            <p:nvSpPr>
              <p:cNvPr id="66" name="TextBox 65">
                <a:extLst>
                  <a:ext uri="{FF2B5EF4-FFF2-40B4-BE49-F238E27FC236}">
                    <a16:creationId xmlns:a16="http://schemas.microsoft.com/office/drawing/2014/main" id="{6CB199D7-ABA8-D917-17ED-40F25781AFEE}"/>
                  </a:ext>
                </a:extLst>
              </p:cNvPr>
              <p:cNvSpPr txBox="1">
                <a:spLocks noRot="1" noChangeAspect="1" noMove="1" noResize="1" noEditPoints="1" noAdjustHandles="1" noChangeArrowheads="1" noChangeShapeType="1" noTextEdit="1"/>
              </p:cNvSpPr>
              <p:nvPr/>
            </p:nvSpPr>
            <p:spPr>
              <a:xfrm>
                <a:off x="3130216" y="5557119"/>
                <a:ext cx="1439048" cy="527580"/>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A9F7C3F-AB84-2250-D813-9C3DE0F6843D}"/>
                  </a:ext>
                </a:extLst>
              </p:cNvPr>
              <p:cNvSpPr txBox="1"/>
              <p:nvPr/>
            </p:nvSpPr>
            <p:spPr>
              <a:xfrm>
                <a:off x="4288350" y="5500198"/>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a:rPr lang="en-GB" b="0" i="1" smtClean="0">
                          <a:latin typeface="Cambria Math" panose="02040503050406030204" pitchFamily="18" charset="0"/>
                        </a:rPr>
                        <m:t>𝐶𝑢𝑚𝑢𝑙𝑎𝑡𝑖𝑣𝑒</m:t>
                      </m:r>
                      <m:r>
                        <a:rPr lang="en-GB" b="0" i="1" smtClean="0">
                          <a:latin typeface="Cambria Math" panose="02040503050406030204" pitchFamily="18" charset="0"/>
                        </a:rPr>
                        <m:t> </m:t>
                      </m:r>
                      <m:r>
                        <a:rPr lang="en-GB" b="0" i="1" smtClean="0">
                          <a:latin typeface="Cambria Math" panose="02040503050406030204" pitchFamily="18" charset="0"/>
                        </a:rPr>
                        <m:t>𝐷𝑒𝑛𝑠𝑖𝑡𝑦</m:t>
                      </m:r>
                      <m:r>
                        <a:rPr lang="en-GB" b="0" i="1" smtClean="0">
                          <a:latin typeface="Cambria Math" panose="02040503050406030204" pitchFamily="18" charset="0"/>
                        </a:rPr>
                        <m:t> </m:t>
                      </m:r>
                      <m:r>
                        <a:rPr lang="en-GB" b="0" i="1" smtClean="0">
                          <a:latin typeface="Cambria Math" panose="02040503050406030204" pitchFamily="18" charset="0"/>
                        </a:rPr>
                        <m:t>𝐹𝑢𝑛𝑐𝑡𝑖𝑜𝑛</m:t>
                      </m:r>
                      <m:r>
                        <a:rPr lang="en-GB" b="0" i="1" smtClean="0">
                          <a:latin typeface="Cambria Math" panose="02040503050406030204" pitchFamily="18" charset="0"/>
                        </a:rPr>
                        <m:t> (</m:t>
                      </m:r>
                      <m:r>
                        <a:rPr lang="en-GB" b="0" i="1" smtClean="0">
                          <a:latin typeface="Cambria Math" panose="02040503050406030204" pitchFamily="18" charset="0"/>
                        </a:rPr>
                        <m:t>𝐶𝐷𝐹</m:t>
                      </m:r>
                      <m:r>
                        <a:rPr lang="en-GB" b="0" i="1" smtClean="0">
                          <a:latin typeface="Cambria Math" panose="02040503050406030204" pitchFamily="18" charset="0"/>
                        </a:rPr>
                        <m:t>)</m:t>
                      </m:r>
                    </m:oMath>
                  </m:oMathPara>
                </a14:m>
                <a:endParaRPr lang="en-GB" dirty="0"/>
              </a:p>
            </p:txBody>
          </p:sp>
        </mc:Choice>
        <mc:Fallback xmlns="">
          <p:sp>
            <p:nvSpPr>
              <p:cNvPr id="68" name="TextBox 67">
                <a:extLst>
                  <a:ext uri="{FF2B5EF4-FFF2-40B4-BE49-F238E27FC236}">
                    <a16:creationId xmlns:a16="http://schemas.microsoft.com/office/drawing/2014/main" id="{1A9F7C3F-AB84-2250-D813-9C3DE0F6843D}"/>
                  </a:ext>
                </a:extLst>
              </p:cNvPr>
              <p:cNvSpPr txBox="1">
                <a:spLocks noRot="1" noChangeAspect="1" noMove="1" noResize="1" noEditPoints="1" noAdjustHandles="1" noChangeArrowheads="1" noChangeShapeType="1" noTextEdit="1"/>
              </p:cNvSpPr>
              <p:nvPr/>
            </p:nvSpPr>
            <p:spPr>
              <a:xfrm>
                <a:off x="4288350" y="5500198"/>
                <a:ext cx="6098344" cy="369332"/>
              </a:xfrm>
              <a:prstGeom prst="rect">
                <a:avLst/>
              </a:prstGeom>
              <a:blipFill>
                <a:blip r:embed="rId15"/>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00E225E-3AB9-6CF0-0783-70C5952FDAFA}"/>
                  </a:ext>
                </a:extLst>
              </p:cNvPr>
              <p:cNvSpPr txBox="1"/>
              <p:nvPr/>
            </p:nvSpPr>
            <p:spPr>
              <a:xfrm>
                <a:off x="4288350" y="5834979"/>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𝑛</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rPr>
                        <m:t>→</m:t>
                      </m:r>
                      <m:r>
                        <a:rPr lang="en-GB" i="1">
                          <a:latin typeface="Cambria Math" panose="02040503050406030204" pitchFamily="18" charset="0"/>
                        </a:rPr>
                        <m:t>𝑃𝑟𝑜𝑏𝑎𝑏𝑖𝑙𝑖𝑡𝑦</m:t>
                      </m:r>
                      <m:r>
                        <a:rPr lang="en-GB" b="0" i="1" smtClean="0">
                          <a:latin typeface="Cambria Math" panose="02040503050406030204" pitchFamily="18" charset="0"/>
                        </a:rPr>
                        <m:t> </m:t>
                      </m:r>
                      <m:r>
                        <a:rPr lang="en-GB" i="1">
                          <a:latin typeface="Cambria Math" panose="02040503050406030204" pitchFamily="18" charset="0"/>
                        </a:rPr>
                        <m:t>𝐷𝑒𝑛𝑠𝑖𝑡𝑦</m:t>
                      </m:r>
                      <m:r>
                        <a:rPr lang="en-GB" b="0" i="1" smtClean="0">
                          <a:latin typeface="Cambria Math" panose="02040503050406030204" pitchFamily="18" charset="0"/>
                        </a:rPr>
                        <m:t> </m:t>
                      </m:r>
                      <m:r>
                        <a:rPr lang="en-GB" i="1">
                          <a:latin typeface="Cambria Math" panose="02040503050406030204" pitchFamily="18" charset="0"/>
                        </a:rPr>
                        <m:t>𝐹𝑢𝑛𝑐𝑡𝑖𝑜𝑛</m:t>
                      </m:r>
                      <m:r>
                        <a:rPr lang="en-GB" i="1">
                          <a:latin typeface="Cambria Math" panose="02040503050406030204" pitchFamily="18" charset="0"/>
                        </a:rPr>
                        <m:t> (</m:t>
                      </m:r>
                      <m:r>
                        <a:rPr lang="en-GB" b="0" i="1" smtClean="0">
                          <a:latin typeface="Cambria Math" panose="02040503050406030204" pitchFamily="18" charset="0"/>
                        </a:rPr>
                        <m:t>𝑃</m:t>
                      </m:r>
                      <m:r>
                        <a:rPr lang="en-GB" i="1">
                          <a:latin typeface="Cambria Math" panose="02040503050406030204" pitchFamily="18" charset="0"/>
                        </a:rPr>
                        <m:t>𝐷𝐹</m:t>
                      </m:r>
                      <m:r>
                        <a:rPr lang="en-GB" i="1">
                          <a:latin typeface="Cambria Math" panose="02040503050406030204" pitchFamily="18" charset="0"/>
                        </a:rPr>
                        <m:t>)</m:t>
                      </m:r>
                    </m:oMath>
                  </m:oMathPara>
                </a14:m>
                <a:endParaRPr lang="en-GB" dirty="0"/>
              </a:p>
            </p:txBody>
          </p:sp>
        </mc:Choice>
        <mc:Fallback xmlns="">
          <p:sp>
            <p:nvSpPr>
              <p:cNvPr id="69" name="TextBox 68">
                <a:extLst>
                  <a:ext uri="{FF2B5EF4-FFF2-40B4-BE49-F238E27FC236}">
                    <a16:creationId xmlns:a16="http://schemas.microsoft.com/office/drawing/2014/main" id="{B00E225E-3AB9-6CF0-0783-70C5952FDAFA}"/>
                  </a:ext>
                </a:extLst>
              </p:cNvPr>
              <p:cNvSpPr txBox="1">
                <a:spLocks noRot="1" noChangeAspect="1" noMove="1" noResize="1" noEditPoints="1" noAdjustHandles="1" noChangeArrowheads="1" noChangeShapeType="1" noTextEdit="1"/>
              </p:cNvSpPr>
              <p:nvPr/>
            </p:nvSpPr>
            <p:spPr>
              <a:xfrm>
                <a:off x="4288350" y="5834979"/>
                <a:ext cx="6098344" cy="369332"/>
              </a:xfrm>
              <a:prstGeom prst="rect">
                <a:avLst/>
              </a:prstGeom>
              <a:blipFill>
                <a:blip r:embed="rId16"/>
                <a:stretch>
                  <a:fillRect b="-13115"/>
                </a:stretch>
              </a:blipFill>
            </p:spPr>
            <p:txBody>
              <a:bodyPr/>
              <a:lstStyle/>
              <a:p>
                <a:r>
                  <a:rPr lang="en-GB">
                    <a:noFill/>
                  </a:rPr>
                  <a:t> </a:t>
                </a:r>
              </a:p>
            </p:txBody>
          </p:sp>
        </mc:Fallback>
      </mc:AlternateContent>
    </p:spTree>
    <p:extLst>
      <p:ext uri="{BB962C8B-B14F-4D97-AF65-F5344CB8AC3E}">
        <p14:creationId xmlns:p14="http://schemas.microsoft.com/office/powerpoint/2010/main" val="16890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Delta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49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𝑺</m:t>
                              </m:r>
                            </m:e>
                            <m:sub>
                              <m:r>
                                <a:rPr lang="en-GB" sz="2000" b="1" i="1">
                                  <a:solidFill>
                                    <a:schemeClr val="accent5"/>
                                  </a:solidFill>
                                  <a:latin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𝑆</m:t>
                              </m:r>
                            </m:e>
                            <m:sub>
                              <m:r>
                                <a:rPr lang="en-GB" sz="2000" i="1">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num>
                        <m:den>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𝑆</m:t>
                              </m:r>
                            </m:e>
                            <m:sub>
                              <m:r>
                                <a:rPr lang="en-GB" sz="2000" b="0" i="1" smtClean="0">
                                  <a:latin typeface="Cambria Math" panose="02040503050406030204" pitchFamily="18" charset="0"/>
                                  <a:ea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𝑆</m:t>
                              </m:r>
                            </m:e>
                            <m:sub>
                              <m:r>
                                <a:rPr lang="en-GB" sz="2000" i="1">
                                  <a:latin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49051"/>
              </a:xfrm>
              <a:prstGeom prst="rect">
                <a:avLst/>
              </a:prstGeom>
              <a:blipFill>
                <a:blip r:embed="rId2"/>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Delta Forward</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69942C8-65A3-6682-299C-A14415742160}"/>
                  </a:ext>
                </a:extLst>
              </p:cNvPr>
              <p:cNvSpPr txBox="1"/>
              <p:nvPr/>
            </p:nvSpPr>
            <p:spPr>
              <a:xfrm>
                <a:off x="2897445" y="4455444"/>
                <a:ext cx="3198555" cy="7293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solidFill>
                                <a:schemeClr val="tx1"/>
                              </a:solidFill>
                              <a:latin typeface="Cambria Math" panose="02040503050406030204" pitchFamily="18" charset="0"/>
                            </a:rPr>
                          </m:ctrlPr>
                        </m:fPr>
                        <m:num>
                          <m:r>
                            <a:rPr lang="en-GB" sz="2000" b="0" i="1">
                              <a:solidFill>
                                <a:schemeClr val="tx1"/>
                              </a:solidFill>
                              <a:latin typeface="Cambria Math" panose="02040503050406030204" pitchFamily="18" charset="0"/>
                            </a:rPr>
                            <m:t>𝜕</m:t>
                          </m:r>
                          <m:sSub>
                            <m:sSubPr>
                              <m:ctrlPr>
                                <a:rPr lang="en-GB" sz="2000" i="1">
                                  <a:solidFill>
                                    <a:schemeClr val="tx1"/>
                                  </a:solidFill>
                                  <a:latin typeface="Cambria Math" panose="02040503050406030204" pitchFamily="18" charset="0"/>
                                </a:rPr>
                              </m:ctrlPr>
                            </m:sSubPr>
                            <m:e>
                              <m:r>
                                <a:rPr lang="en-GB" sz="2000" b="0" i="1">
                                  <a:solidFill>
                                    <a:schemeClr val="tx1"/>
                                  </a:solidFill>
                                  <a:latin typeface="Cambria Math" panose="02040503050406030204" pitchFamily="18" charset="0"/>
                                </a:rPr>
                                <m:t>𝑉</m:t>
                              </m:r>
                            </m:e>
                            <m:sub>
                              <m:r>
                                <a:rPr lang="en-GB" sz="2000" b="0" i="1">
                                  <a:solidFill>
                                    <a:schemeClr val="tx1"/>
                                  </a:solidFill>
                                  <a:latin typeface="Cambria Math" panose="02040503050406030204" pitchFamily="18" charset="0"/>
                                </a:rPr>
                                <m:t>𝑡</m:t>
                              </m:r>
                            </m:sub>
                          </m:sSub>
                        </m:num>
                        <m:den>
                          <m:r>
                            <a:rPr lang="en-GB" sz="2000" b="0" i="1">
                              <a:solidFill>
                                <a:schemeClr val="tx1"/>
                              </a:solidFill>
                              <a:latin typeface="Cambria Math" panose="02040503050406030204" pitchFamily="18" charset="0"/>
                            </a:rPr>
                            <m:t>𝜕</m:t>
                          </m:r>
                          <m:sSub>
                            <m:sSubPr>
                              <m:ctrlPr>
                                <a:rPr lang="en-GB" sz="2000" i="1">
                                  <a:solidFill>
                                    <a:schemeClr val="tx1"/>
                                  </a:solidFill>
                                  <a:latin typeface="Cambria Math" panose="02040503050406030204" pitchFamily="18" charset="0"/>
                                </a:rPr>
                              </m:ctrlPr>
                            </m:sSubPr>
                            <m:e>
                              <m:r>
                                <a:rPr lang="en-GB" sz="2000" b="0" i="1">
                                  <a:solidFill>
                                    <a:schemeClr val="tx1"/>
                                  </a:solidFill>
                                  <a:latin typeface="Cambria Math" panose="02040503050406030204" pitchFamily="18" charset="0"/>
                                </a:rPr>
                                <m:t>𝑆</m:t>
                              </m:r>
                            </m:e>
                            <m:sub>
                              <m:r>
                                <a:rPr lang="en-GB" sz="2000" b="0" i="1">
                                  <a:solidFill>
                                    <a:schemeClr val="tx1"/>
                                  </a:solidFill>
                                  <a:latin typeface="Cambria Math" panose="02040503050406030204" pitchFamily="18" charset="0"/>
                                </a:rPr>
                                <m:t>𝑡</m:t>
                              </m:r>
                            </m:sub>
                          </m:sSub>
                        </m:den>
                      </m:f>
                      <m:r>
                        <a:rPr lang="en-GB" sz="2000" b="0" i="1" smtClean="0">
                          <a:latin typeface="Cambria Math" panose="02040503050406030204" pitchFamily="18" charset="0"/>
                        </a:rPr>
                        <m:t>=</m:t>
                      </m:r>
                      <m:sSubSup>
                        <m:sSubSupPr>
                          <m:ctrlPr>
                            <a:rPr lang="en-GB" sz="2000" i="1">
                              <a:latin typeface="Cambria Math" panose="02040503050406030204" pitchFamily="18" charset="0"/>
                              <a:ea typeface="Cambria Math" panose="02040503050406030204" pitchFamily="18" charset="0"/>
                            </a:rPr>
                          </m:ctrlPr>
                        </m:sSubSupPr>
                        <m:e>
                          <m:r>
                            <a:rPr lang="en-GB" sz="2000" i="1">
                              <a:latin typeface="Cambria Math" panose="02040503050406030204" pitchFamily="18" charset="0"/>
                              <a:ea typeface="Cambria Math" panose="02040503050406030204" pitchFamily="18" charset="0"/>
                            </a:rPr>
                            <m:t>𝐷𝐹</m:t>
                          </m:r>
                        </m:e>
                        <m:sub>
                          <m:r>
                            <a:rPr lang="en-GB" sz="2000" i="1">
                              <a:latin typeface="Cambria Math" panose="02040503050406030204" pitchFamily="18" charset="0"/>
                              <a:ea typeface="Cambria Math" panose="02040503050406030204" pitchFamily="18" charset="0"/>
                            </a:rPr>
                            <m:t>𝑡</m:t>
                          </m:r>
                        </m:sub>
                        <m:sup>
                          <m:r>
                            <a:rPr lang="en-GB" sz="2000" i="1">
                              <a:latin typeface="Cambria Math" panose="02040503050406030204" pitchFamily="18" charset="0"/>
                              <a:ea typeface="Cambria Math" panose="02040503050406030204" pitchFamily="18" charset="0"/>
                            </a:rPr>
                            <m:t>𝐷𝑖𝑣</m:t>
                          </m:r>
                        </m:sup>
                      </m:sSubSup>
                      <m:r>
                        <a:rPr lang="en-GB" sz="2000" i="1" smtClean="0">
                          <a:latin typeface="Cambria Math" panose="02040503050406030204" pitchFamily="18" charset="0"/>
                          <a:ea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24" name="TextBox 23">
                <a:extLst>
                  <a:ext uri="{FF2B5EF4-FFF2-40B4-BE49-F238E27FC236}">
                    <a16:creationId xmlns:a16="http://schemas.microsoft.com/office/drawing/2014/main" id="{769942C8-65A3-6682-299C-A14415742160}"/>
                  </a:ext>
                </a:extLst>
              </p:cNvPr>
              <p:cNvSpPr txBox="1">
                <a:spLocks noRot="1" noChangeAspect="1" noMove="1" noResize="1" noEditPoints="1" noAdjustHandles="1" noChangeArrowheads="1" noChangeShapeType="1" noTextEdit="1"/>
              </p:cNvSpPr>
              <p:nvPr/>
            </p:nvSpPr>
            <p:spPr>
              <a:xfrm>
                <a:off x="2897445" y="4455444"/>
                <a:ext cx="3198555" cy="72936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𝑆</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E64224-722D-6EE5-2A65-FA1F08E36FA7}"/>
                  </a:ext>
                </a:extLst>
              </p:cNvPr>
              <p:cNvSpPr txBox="1"/>
              <p:nvPr/>
            </p:nvSpPr>
            <p:spPr>
              <a:xfrm>
                <a:off x="2122007" y="1095323"/>
                <a:ext cx="251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30" name="TextBox 29">
                <a:extLst>
                  <a:ext uri="{FF2B5EF4-FFF2-40B4-BE49-F238E27FC236}">
                    <a16:creationId xmlns:a16="http://schemas.microsoft.com/office/drawing/2014/main" id="{F0E64224-722D-6EE5-2A65-FA1F08E36FA7}"/>
                  </a:ext>
                </a:extLst>
              </p:cNvPr>
              <p:cNvSpPr txBox="1">
                <a:spLocks noRot="1" noChangeAspect="1" noMove="1" noResize="1" noEditPoints="1" noAdjustHandles="1" noChangeArrowheads="1" noChangeShapeType="1" noTextEdit="1"/>
              </p:cNvSpPr>
              <p:nvPr/>
            </p:nvSpPr>
            <p:spPr>
              <a:xfrm>
                <a:off x="2122007" y="1095323"/>
                <a:ext cx="251671" cy="369332"/>
              </a:xfrm>
              <a:prstGeom prst="rect">
                <a:avLst/>
              </a:prstGeom>
              <a:blipFill>
                <a:blip r:embed="rId5"/>
                <a:stretch>
                  <a:fillRect l="-26829" r="-31707"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261861" y="1085390"/>
                <a:ext cx="741229"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a:rPr lang="en-GB" sz="2400" i="1" smtClean="0">
                              <a:latin typeface="Cambria Math" panose="02040503050406030204" pitchFamily="18" charset="0"/>
                              <a:ea typeface="Cambria Math" panose="02040503050406030204" pitchFamily="18" charset="0"/>
                            </a:rPr>
                            <m:t>∆</m:t>
                          </m:r>
                        </m:e>
                        <m:sup>
                          <m:r>
                            <a:rPr lang="en-GB" sz="2400" b="0" i="1" smtClean="0">
                              <a:latin typeface="Cambria Math" panose="02040503050406030204" pitchFamily="18" charset="0"/>
                              <a:ea typeface="Cambria Math" panose="02040503050406030204" pitchFamily="18" charset="0"/>
                            </a:rPr>
                            <m:t>𝐹𝑤𝑑</m:t>
                          </m:r>
                        </m:sup>
                      </m:sSup>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261861" y="1085390"/>
                <a:ext cx="741229" cy="375872"/>
              </a:xfrm>
              <a:prstGeom prst="rect">
                <a:avLst/>
              </a:prstGeom>
              <a:blipFill>
                <a:blip r:embed="rId6"/>
                <a:stretch>
                  <a:fillRect l="-9016" t="-3226" r="-3279" b="-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𝑆</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𝚫</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𝑺</m:t>
                              </m:r>
                            </m:e>
                            <m:sub>
                              <m:r>
                                <a:rPr lang="en-GB" sz="2400" b="1" i="1">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5677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C77BEA-3DD8-2403-6493-B3A14AF8A2DF}"/>
                  </a:ext>
                </a:extLst>
              </p:cNvPr>
              <p:cNvSpPr txBox="1"/>
              <p:nvPr/>
            </p:nvSpPr>
            <p:spPr>
              <a:xfrm>
                <a:off x="4220308"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b="0" i="1" smtClean="0">
                              <a:latin typeface="Cambria Math" panose="02040503050406030204" pitchFamily="18" charset="0"/>
                              <a:ea typeface="Cambria Math" panose="02040503050406030204" pitchFamily="18" charset="0"/>
                            </a:rPr>
                            <m:t>𝐹</m:t>
                          </m:r>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36" name="TextBox 35">
                <a:extLst>
                  <a:ext uri="{FF2B5EF4-FFF2-40B4-BE49-F238E27FC236}">
                    <a16:creationId xmlns:a16="http://schemas.microsoft.com/office/drawing/2014/main" id="{F4C77BEA-3DD8-2403-6493-B3A14AF8A2DF}"/>
                  </a:ext>
                </a:extLst>
              </p:cNvPr>
              <p:cNvSpPr txBox="1">
                <a:spLocks noRot="1" noChangeAspect="1" noMove="1" noResize="1" noEditPoints="1" noAdjustHandles="1" noChangeArrowheads="1" noChangeShapeType="1" noTextEdit="1"/>
              </p:cNvSpPr>
              <p:nvPr/>
            </p:nvSpPr>
            <p:spPr>
              <a:xfrm>
                <a:off x="4220308" y="4352064"/>
                <a:ext cx="6717322" cy="68384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D7D861-2585-A0CC-D745-EFE182BB410D}"/>
                  </a:ext>
                </a:extLst>
              </p:cNvPr>
              <p:cNvSpPr txBox="1"/>
              <p:nvPr/>
            </p:nvSpPr>
            <p:spPr>
              <a:xfrm>
                <a:off x="4220308"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𝐹</m:t>
                              </m:r>
                            </m:e>
                            <m:sub>
                              <m:r>
                                <a:rPr lang="en-GB" i="1">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𝐹</m:t>
                              </m:r>
                            </m:e>
                            <m:sub>
                              <m:r>
                                <a:rPr lang="en-GB" sz="1800" b="0" i="1" smtClean="0">
                                  <a:latin typeface="Cambria Math" panose="02040503050406030204" pitchFamily="18" charset="0"/>
                                  <a:ea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7" name="TextBox 36">
                <a:extLst>
                  <a:ext uri="{FF2B5EF4-FFF2-40B4-BE49-F238E27FC236}">
                    <a16:creationId xmlns:a16="http://schemas.microsoft.com/office/drawing/2014/main" id="{B1D7D861-2585-A0CC-D745-EFE182BB410D}"/>
                  </a:ext>
                </a:extLst>
              </p:cNvPr>
              <p:cNvSpPr txBox="1">
                <a:spLocks noRot="1" noChangeAspect="1" noMove="1" noResize="1" noEditPoints="1" noAdjustHandles="1" noChangeArrowheads="1" noChangeShapeType="1" noTextEdit="1"/>
              </p:cNvSpPr>
              <p:nvPr/>
            </p:nvSpPr>
            <p:spPr>
              <a:xfrm>
                <a:off x="4220308" y="5219858"/>
                <a:ext cx="6717322" cy="683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43EA7C-8F5A-5553-2717-CD50CDD65712}"/>
                  </a:ext>
                </a:extLst>
              </p:cNvPr>
              <p:cNvSpPr txBox="1"/>
              <p:nvPr/>
            </p:nvSpPr>
            <p:spPr>
              <a:xfrm>
                <a:off x="5268106" y="1716990"/>
                <a:ext cx="6977574"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a:solidFill>
                                <a:schemeClr val="accent5"/>
                              </a:solidFill>
                              <a:latin typeface="Cambria Math" panose="02040503050406030204" pitchFamily="18" charset="0"/>
                              <a:ea typeface="Cambria Math" panose="02040503050406030204" pitchFamily="18" charset="0"/>
                            </a:rPr>
                          </m:ctrlPr>
                        </m:sSupPr>
                        <m:e>
                          <m:r>
                            <a:rPr lang="en-GB" sz="2400" b="1" i="1">
                              <a:solidFill>
                                <a:schemeClr val="accent5"/>
                              </a:solidFill>
                              <a:latin typeface="Cambria Math" panose="02040503050406030204" pitchFamily="18" charset="0"/>
                              <a:ea typeface="Cambria Math" panose="02040503050406030204" pitchFamily="18" charset="0"/>
                            </a:rPr>
                            <m:t>∆</m:t>
                          </m:r>
                        </m:e>
                        <m:sup>
                          <m:r>
                            <a:rPr lang="en-GB" sz="2400" b="1" i="1">
                              <a:solidFill>
                                <a:schemeClr val="accent5"/>
                              </a:solidFill>
                              <a:latin typeface="Cambria Math" panose="02040503050406030204" pitchFamily="18" charset="0"/>
                              <a:ea typeface="Cambria Math" panose="02040503050406030204" pitchFamily="18" charset="0"/>
                            </a:rPr>
                            <m:t>𝑭𝒘𝒅</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𝑭</m:t>
                              </m:r>
                            </m:e>
                            <m:sub>
                              <m:r>
                                <a:rPr lang="en-GB" sz="2400" b="1" i="1">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9" name="TextBox 38">
                <a:extLst>
                  <a:ext uri="{FF2B5EF4-FFF2-40B4-BE49-F238E27FC236}">
                    <a16:creationId xmlns:a16="http://schemas.microsoft.com/office/drawing/2014/main" id="{B443EA7C-8F5A-5553-2717-CD50CDD65712}"/>
                  </a:ext>
                </a:extLst>
              </p:cNvPr>
              <p:cNvSpPr txBox="1">
                <a:spLocks noRot="1" noChangeAspect="1" noMove="1" noResize="1" noEditPoints="1" noAdjustHandles="1" noChangeArrowheads="1" noChangeShapeType="1" noTextEdit="1"/>
              </p:cNvSpPr>
              <p:nvPr/>
            </p:nvSpPr>
            <p:spPr>
              <a:xfrm>
                <a:off x="5268106" y="1716990"/>
                <a:ext cx="6977574" cy="85677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3AD2A9-E5F1-011D-C71E-37B782F1D8AA}"/>
                  </a:ext>
                </a:extLst>
              </p:cNvPr>
              <p:cNvSpPr txBox="1"/>
              <p:nvPr/>
            </p:nvSpPr>
            <p:spPr>
              <a:xfrm>
                <a:off x="5925333" y="2885005"/>
                <a:ext cx="6098344" cy="749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𝑭</m:t>
                              </m:r>
                            </m:e>
                            <m:sub>
                              <m:r>
                                <a:rPr lang="en-GB" sz="2000" b="1" i="1">
                                  <a:solidFill>
                                    <a:schemeClr val="accent5"/>
                                  </a:solidFill>
                                  <a:latin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𝐹</m:t>
                              </m:r>
                            </m:e>
                            <m:sub>
                              <m:r>
                                <a:rPr lang="en-GB" sz="2000" i="1">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𝐹</m:t>
                              </m:r>
                            </m:e>
                            <m:sub>
                              <m:r>
                                <a:rPr lang="en-GB" sz="2000" i="1">
                                  <a:latin typeface="Cambria Math" panose="02040503050406030204" pitchFamily="18" charset="0"/>
                                </a:rPr>
                                <m:t>𝑡</m:t>
                              </m:r>
                            </m:sub>
                          </m:sSub>
                        </m:den>
                      </m:f>
                    </m:oMath>
                  </m:oMathPara>
                </a14:m>
                <a:endParaRPr lang="en-GB" sz="2000" dirty="0"/>
              </a:p>
            </p:txBody>
          </p:sp>
        </mc:Choice>
        <mc:Fallback xmlns="">
          <p:sp>
            <p:nvSpPr>
              <p:cNvPr id="40" name="TextBox 39">
                <a:extLst>
                  <a:ext uri="{FF2B5EF4-FFF2-40B4-BE49-F238E27FC236}">
                    <a16:creationId xmlns:a16="http://schemas.microsoft.com/office/drawing/2014/main" id="{803AD2A9-E5F1-011D-C71E-37B782F1D8AA}"/>
                  </a:ext>
                </a:extLst>
              </p:cNvPr>
              <p:cNvSpPr txBox="1">
                <a:spLocks noRot="1" noChangeAspect="1" noMove="1" noResize="1" noEditPoints="1" noAdjustHandles="1" noChangeArrowheads="1" noChangeShapeType="1" noTextEdit="1"/>
              </p:cNvSpPr>
              <p:nvPr/>
            </p:nvSpPr>
            <p:spPr>
              <a:xfrm>
                <a:off x="5925333" y="2885005"/>
                <a:ext cx="6098344" cy="749051"/>
              </a:xfrm>
              <a:prstGeom prst="rect">
                <a:avLst/>
              </a:prstGeom>
              <a:blipFill>
                <a:blip r:embed="rId12"/>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3" name="TextBox 42">
            <a:extLst>
              <a:ext uri="{FF2B5EF4-FFF2-40B4-BE49-F238E27FC236}">
                <a16:creationId xmlns:a16="http://schemas.microsoft.com/office/drawing/2014/main" id="{9A8EDAFF-4151-D7F0-7020-884DD0BAA502}"/>
              </a:ext>
            </a:extLst>
          </p:cNvPr>
          <p:cNvSpPr txBox="1"/>
          <p:nvPr/>
        </p:nvSpPr>
        <p:spPr>
          <a:xfrm>
            <a:off x="6580633" y="3943623"/>
            <a:ext cx="1996671" cy="369332"/>
          </a:xfrm>
          <a:prstGeom prst="rect">
            <a:avLst/>
          </a:prstGeom>
          <a:noFill/>
        </p:spPr>
        <p:txBody>
          <a:bodyPr wrap="square" rtlCol="0">
            <a:spAutoFit/>
          </a:bodyPr>
          <a:lstStyle/>
          <a:p>
            <a:r>
              <a:rPr lang="en-GB" dirty="0"/>
              <a:t>With:</a:t>
            </a:r>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p:spTree>
    <p:extLst>
      <p:ext uri="{BB962C8B-B14F-4D97-AF65-F5344CB8AC3E}">
        <p14:creationId xmlns:p14="http://schemas.microsoft.com/office/powerpoint/2010/main" val="3809247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2C89F6A9-4AAE-48DB-89A8-4D2378933631}"/>
              </a:ext>
            </a:extLst>
          </p:cNvPr>
          <p:cNvGraphicFramePr>
            <a:graphicFrameLocks noGrp="1"/>
          </p:cNvGraphicFramePr>
          <p:nvPr>
            <p:extLst>
              <p:ext uri="{D42A27DB-BD31-4B8C-83A1-F6EECF244321}">
                <p14:modId xmlns:p14="http://schemas.microsoft.com/office/powerpoint/2010/main" val="3103678806"/>
              </p:ext>
            </p:extLst>
          </p:nvPr>
        </p:nvGraphicFramePr>
        <p:xfrm>
          <a:off x="4630308" y="805442"/>
          <a:ext cx="4974054" cy="1124620"/>
        </p:xfrm>
        <a:graphic>
          <a:graphicData uri="http://schemas.openxmlformats.org/drawingml/2006/table">
            <a:tbl>
              <a:tblPr firstCol="1">
                <a:tableStyleId>{7DF18680-E054-41AD-8BC1-D1AEF772440D}</a:tableStyleId>
              </a:tblPr>
              <a:tblGrid>
                <a:gridCol w="1742008">
                  <a:extLst>
                    <a:ext uri="{9D8B030D-6E8A-4147-A177-3AD203B41FA5}">
                      <a16:colId xmlns:a16="http://schemas.microsoft.com/office/drawing/2014/main" val="166358198"/>
                    </a:ext>
                  </a:extLst>
                </a:gridCol>
                <a:gridCol w="3232046">
                  <a:extLst>
                    <a:ext uri="{9D8B030D-6E8A-4147-A177-3AD203B41FA5}">
                      <a16:colId xmlns:a16="http://schemas.microsoft.com/office/drawing/2014/main" val="3371328053"/>
                    </a:ext>
                  </a:extLst>
                </a:gridCol>
              </a:tblGrid>
              <a:tr h="1124620">
                <a:tc>
                  <a:txBody>
                    <a:bodyPr/>
                    <a:lstStyle/>
                    <a:p>
                      <a:r>
                        <a:rPr lang="en-GB" dirty="0"/>
                        <a:t>Discount Factors</a:t>
                      </a:r>
                    </a:p>
                  </a:txBody>
                  <a:tcPr anchor="ctr">
                    <a:solidFill>
                      <a:srgbClr val="009999"/>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451D5534-DB8D-D082-771B-3A8E9606E438}"/>
                  </a:ext>
                </a:extLst>
              </p:cNvPr>
              <p:cNvGraphicFramePr>
                <a:graphicFrameLocks noGrp="1"/>
              </p:cNvGraphicFramePr>
              <p:nvPr>
                <p:extLst>
                  <p:ext uri="{D42A27DB-BD31-4B8C-83A1-F6EECF244321}">
                    <p14:modId xmlns:p14="http://schemas.microsoft.com/office/powerpoint/2010/main" val="3856370085"/>
                  </p:ext>
                </p:extLst>
              </p:nvPr>
            </p:nvGraphicFramePr>
            <p:xfrm>
              <a:off x="9896704" y="788228"/>
              <a:ext cx="2108680" cy="1102989"/>
            </p:xfrm>
            <a:graphic>
              <a:graphicData uri="http://schemas.openxmlformats.org/drawingml/2006/table">
                <a:tbl>
                  <a:tblPr firstCol="1">
                    <a:tableStyleId>{7DF18680-E054-41AD-8BC1-D1AEF772440D}</a:tableStyleId>
                  </a:tblPr>
                  <a:tblGrid>
                    <a:gridCol w="508046">
                      <a:extLst>
                        <a:ext uri="{9D8B030D-6E8A-4147-A177-3AD203B41FA5}">
                          <a16:colId xmlns:a16="http://schemas.microsoft.com/office/drawing/2014/main" val="166358198"/>
                        </a:ext>
                      </a:extLst>
                    </a:gridCol>
                    <a:gridCol w="1600634">
                      <a:extLst>
                        <a:ext uri="{9D8B030D-6E8A-4147-A177-3AD203B41FA5}">
                          <a16:colId xmlns:a16="http://schemas.microsoft.com/office/drawing/2014/main" val="3371328053"/>
                        </a:ext>
                      </a:extLst>
                    </a:gridCol>
                  </a:tblGrid>
                  <a:tr h="1102989">
                    <a:tc>
                      <a:txBody>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𝑑</m:t>
                                    </m:r>
                                  </m:e>
                                  <m:sub>
                                    <m:r>
                                      <a:rPr lang="en-GB" sz="1800" b="1" i="1" smtClean="0">
                                        <a:latin typeface="Cambria Math" panose="02040503050406030204" pitchFamily="18" charset="0"/>
                                      </a:rPr>
                                      <m:t>𝟐</m:t>
                                    </m:r>
                                  </m:sub>
                                </m:sSub>
                              </m:oMath>
                            </m:oMathPara>
                          </a14:m>
                          <a:endParaRPr lang="en-GB" dirty="0"/>
                        </a:p>
                      </a:txBody>
                      <a:tcPr anchor="ctr">
                        <a:solidFill>
                          <a:srgbClr val="009999"/>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Choice>
        <mc:Fallback xmlns="">
          <p:graphicFrame>
            <p:nvGraphicFramePr>
              <p:cNvPr id="12" name="Table 11">
                <a:extLst>
                  <a:ext uri="{FF2B5EF4-FFF2-40B4-BE49-F238E27FC236}">
                    <a16:creationId xmlns:a16="http://schemas.microsoft.com/office/drawing/2014/main" id="{451D5534-DB8D-D082-771B-3A8E9606E438}"/>
                  </a:ext>
                </a:extLst>
              </p:cNvPr>
              <p:cNvGraphicFramePr>
                <a:graphicFrameLocks noGrp="1"/>
              </p:cNvGraphicFramePr>
              <p:nvPr>
                <p:extLst>
                  <p:ext uri="{D42A27DB-BD31-4B8C-83A1-F6EECF244321}">
                    <p14:modId xmlns:p14="http://schemas.microsoft.com/office/powerpoint/2010/main" val="3856370085"/>
                  </p:ext>
                </p:extLst>
              </p:nvPr>
            </p:nvGraphicFramePr>
            <p:xfrm>
              <a:off x="9896704" y="788228"/>
              <a:ext cx="2108680" cy="1102989"/>
            </p:xfrm>
            <a:graphic>
              <a:graphicData uri="http://schemas.openxmlformats.org/drawingml/2006/table">
                <a:tbl>
                  <a:tblPr firstCol="1">
                    <a:tableStyleId>{7DF18680-E054-41AD-8BC1-D1AEF772440D}</a:tableStyleId>
                  </a:tblPr>
                  <a:tblGrid>
                    <a:gridCol w="508046">
                      <a:extLst>
                        <a:ext uri="{9D8B030D-6E8A-4147-A177-3AD203B41FA5}">
                          <a16:colId xmlns:a16="http://schemas.microsoft.com/office/drawing/2014/main" val="166358198"/>
                        </a:ext>
                      </a:extLst>
                    </a:gridCol>
                    <a:gridCol w="1600634">
                      <a:extLst>
                        <a:ext uri="{9D8B030D-6E8A-4147-A177-3AD203B41FA5}">
                          <a16:colId xmlns:a16="http://schemas.microsoft.com/office/drawing/2014/main" val="3371328053"/>
                        </a:ext>
                      </a:extLst>
                    </a:gridCol>
                  </a:tblGrid>
                  <a:tr h="1102989">
                    <a:tc>
                      <a:txBody>
                        <a:bodyPr/>
                        <a:lstStyle/>
                        <a:p>
                          <a:endParaRPr lang="en-US"/>
                        </a:p>
                      </a:txBody>
                      <a:tcPr anchor="ctr">
                        <a:blipFill>
                          <a:blip r:embed="rId3"/>
                          <a:stretch>
                            <a:fillRect l="-1190" t="-549" r="-315476" b="-1099"/>
                          </a:stretch>
                        </a:blip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mc:Fallback>
      </mc:AlternateContent>
      <p:graphicFrame>
        <p:nvGraphicFramePr>
          <p:cNvPr id="11" name="Table 10">
            <a:extLst>
              <a:ext uri="{FF2B5EF4-FFF2-40B4-BE49-F238E27FC236}">
                <a16:creationId xmlns:a16="http://schemas.microsoft.com/office/drawing/2014/main" id="{4C4E2FAE-098B-D42E-AF56-0779FB30CAD3}"/>
              </a:ext>
            </a:extLst>
          </p:cNvPr>
          <p:cNvGraphicFramePr>
            <a:graphicFrameLocks noGrp="1"/>
          </p:cNvGraphicFramePr>
          <p:nvPr>
            <p:extLst>
              <p:ext uri="{D42A27DB-BD31-4B8C-83A1-F6EECF244321}">
                <p14:modId xmlns:p14="http://schemas.microsoft.com/office/powerpoint/2010/main" val="2047823429"/>
              </p:ext>
            </p:extLst>
          </p:nvPr>
        </p:nvGraphicFramePr>
        <p:xfrm>
          <a:off x="175531" y="788228"/>
          <a:ext cx="4176192" cy="1141833"/>
        </p:xfrm>
        <a:graphic>
          <a:graphicData uri="http://schemas.openxmlformats.org/drawingml/2006/table">
            <a:tbl>
              <a:tblPr firstCol="1">
                <a:tableStyleId>{7DF18680-E054-41AD-8BC1-D1AEF772440D}</a:tableStyleId>
              </a:tblPr>
              <a:tblGrid>
                <a:gridCol w="1563095">
                  <a:extLst>
                    <a:ext uri="{9D8B030D-6E8A-4147-A177-3AD203B41FA5}">
                      <a16:colId xmlns:a16="http://schemas.microsoft.com/office/drawing/2014/main" val="166358198"/>
                    </a:ext>
                  </a:extLst>
                </a:gridCol>
                <a:gridCol w="2613097">
                  <a:extLst>
                    <a:ext uri="{9D8B030D-6E8A-4147-A177-3AD203B41FA5}">
                      <a16:colId xmlns:a16="http://schemas.microsoft.com/office/drawing/2014/main" val="3371328053"/>
                    </a:ext>
                  </a:extLst>
                </a:gridCol>
              </a:tblGrid>
              <a:tr h="1141833">
                <a:tc>
                  <a:txBody>
                    <a:bodyPr/>
                    <a:lstStyle/>
                    <a:p>
                      <a:pPr algn="ctr"/>
                      <a:r>
                        <a:rPr lang="en-GB" dirty="0"/>
                        <a:t>Forward Price</a:t>
                      </a:r>
                    </a:p>
                  </a:txBody>
                  <a:tcPr anchor="ctr">
                    <a:solidFill>
                      <a:schemeClr val="accent4"/>
                    </a:solidFill>
                  </a:tcPr>
                </a:tc>
                <a:tc>
                  <a:txBody>
                    <a:bodyPr/>
                    <a:lstStyle/>
                    <a:p>
                      <a:endParaRPr lang="en-GB" dirty="0"/>
                    </a:p>
                  </a:txBody>
                  <a:tcPr anchor="ctr"/>
                </a:tc>
                <a:extLst>
                  <a:ext uri="{0D108BD9-81ED-4DB2-BD59-A6C34878D82A}">
                    <a16:rowId xmlns:a16="http://schemas.microsoft.com/office/drawing/2014/main" val="1334020236"/>
                  </a:ext>
                </a:extLst>
              </a:tr>
            </a:tbl>
          </a:graphicData>
        </a:graphic>
      </p:graphicFrame>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Black-Scholes Model (Black-73) vs Black Model (Black-76)</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01233DF-0CF5-071B-3D21-ED8172339F1B}"/>
                  </a:ext>
                </a:extLst>
              </p:cNvPr>
              <p:cNvGraphicFramePr>
                <a:graphicFrameLocks noGrp="1"/>
              </p:cNvGraphicFramePr>
              <p:nvPr>
                <p:extLst>
                  <p:ext uri="{D42A27DB-BD31-4B8C-83A1-F6EECF244321}">
                    <p14:modId xmlns:p14="http://schemas.microsoft.com/office/powerpoint/2010/main" val="735315270"/>
                  </p:ext>
                </p:extLst>
              </p:nvPr>
            </p:nvGraphicFramePr>
            <p:xfrm>
              <a:off x="129396" y="2089726"/>
              <a:ext cx="11964837" cy="3933139"/>
            </p:xfrm>
            <a:graphic>
              <a:graphicData uri="http://schemas.openxmlformats.org/drawingml/2006/table">
                <a:tbl>
                  <a:tblPr firstRow="1" firstCol="1">
                    <a:tableStyleId>{7DF18680-E054-41AD-8BC1-D1AEF772440D}</a:tableStyleId>
                  </a:tblPr>
                  <a:tblGrid>
                    <a:gridCol w="1552755">
                      <a:extLst>
                        <a:ext uri="{9D8B030D-6E8A-4147-A177-3AD203B41FA5}">
                          <a16:colId xmlns:a16="http://schemas.microsoft.com/office/drawing/2014/main" val="1851052517"/>
                        </a:ext>
                      </a:extLst>
                    </a:gridCol>
                    <a:gridCol w="5289359">
                      <a:extLst>
                        <a:ext uri="{9D8B030D-6E8A-4147-A177-3AD203B41FA5}">
                          <a16:colId xmlns:a16="http://schemas.microsoft.com/office/drawing/2014/main" val="1624408096"/>
                        </a:ext>
                      </a:extLst>
                    </a:gridCol>
                    <a:gridCol w="5122723">
                      <a:extLst>
                        <a:ext uri="{9D8B030D-6E8A-4147-A177-3AD203B41FA5}">
                          <a16:colId xmlns:a16="http://schemas.microsoft.com/office/drawing/2014/main" val="2856397978"/>
                        </a:ext>
                      </a:extLst>
                    </a:gridCol>
                  </a:tblGrid>
                  <a:tr h="506794">
                    <a:tc>
                      <a:txBody>
                        <a:bodyPr/>
                        <a:lstStyle/>
                        <a:p>
                          <a:endParaRPr lang="en-GB" dirty="0"/>
                        </a:p>
                      </a:txBody>
                      <a:tcPr>
                        <a:noFill/>
                      </a:tcPr>
                    </a:tc>
                    <a:tc>
                      <a:txBody>
                        <a:bodyPr/>
                        <a:lstStyle/>
                        <a:p>
                          <a:pPr algn="ctr"/>
                          <a:r>
                            <a:rPr lang="en-GB" dirty="0"/>
                            <a:t>Black-Scholes (Black-73)</a:t>
                          </a:r>
                        </a:p>
                      </a:txBody>
                      <a:tcPr anchor="ctr"/>
                    </a:tc>
                    <a:tc>
                      <a:txBody>
                        <a:bodyPr/>
                        <a:lstStyle/>
                        <a:p>
                          <a:pPr algn="ctr"/>
                          <a:r>
                            <a:rPr lang="en-GB" dirty="0"/>
                            <a:t>Black-76</a:t>
                          </a:r>
                        </a:p>
                      </a:txBody>
                      <a:tcPr anchor="ctr"/>
                    </a:tc>
                    <a:extLst>
                      <a:ext uri="{0D108BD9-81ED-4DB2-BD59-A6C34878D82A}">
                        <a16:rowId xmlns:a16="http://schemas.microsoft.com/office/drawing/2014/main" val="308598586"/>
                      </a:ext>
                    </a:extLst>
                  </a:tr>
                  <a:tr h="1142115">
                    <a:tc>
                      <a:txBody>
                        <a:bodyPr/>
                        <a:lstStyle/>
                        <a:p>
                          <a:pPr algn="ctr"/>
                          <a:r>
                            <a:rPr lang="en-GB" dirty="0"/>
                            <a:t>Payoff at </a:t>
                          </a:r>
                          <a14:m>
                            <m:oMath xmlns:m="http://schemas.openxmlformats.org/officeDocument/2006/math">
                              <m:r>
                                <a:rPr lang="en-GB" b="1" i="1" smtClean="0">
                                  <a:latin typeface="Cambria Math" panose="02040503050406030204" pitchFamily="18" charset="0"/>
                                </a:rPr>
                                <m:t>𝑻</m:t>
                              </m:r>
                            </m:oMath>
                          </a14:m>
                          <a:endParaRPr lang="en-GB" dirty="0"/>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2128474461"/>
                      </a:ext>
                    </a:extLst>
                  </a:tr>
                  <a:tr h="1142115">
                    <a:tc>
                      <a:txBody>
                        <a:bodyPr/>
                        <a:lstStyle/>
                        <a:p>
                          <a:pPr algn="ctr"/>
                          <a:r>
                            <a:rPr lang="en-GB" dirty="0"/>
                            <a:t>Option Price</a:t>
                          </a:r>
                        </a:p>
                        <a:p>
                          <a:pPr algn="ct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𝑡</m:t>
                                  </m:r>
                                </m:sub>
                              </m:sSub>
                            </m:oMath>
                          </a14:m>
                          <a:r>
                            <a:rPr lang="en-GB" dirty="0"/>
                            <a:t> </a:t>
                          </a:r>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968492499"/>
                      </a:ext>
                    </a:extLst>
                  </a:tr>
                  <a:tr h="1142115">
                    <a:tc>
                      <a:txBody>
                        <a:bodyPr/>
                        <a:lstStyle/>
                        <a:p>
                          <a:pPr algn="ctr"/>
                          <a14:m>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oMath>
                          </a14:m>
                          <a:r>
                            <a:rPr lang="en-GB" dirty="0"/>
                            <a:t> </a:t>
                          </a:r>
                        </a:p>
                      </a:txBody>
                      <a:tcPr anchor="ctr">
                        <a:solidFill>
                          <a:srgbClr val="009999"/>
                        </a:solid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999428018"/>
                      </a:ext>
                    </a:extLst>
                  </a:tr>
                </a:tbl>
              </a:graphicData>
            </a:graphic>
          </p:graphicFrame>
        </mc:Choice>
        <mc:Fallback xmlns="">
          <p:graphicFrame>
            <p:nvGraphicFramePr>
              <p:cNvPr id="5" name="Table 4">
                <a:extLst>
                  <a:ext uri="{FF2B5EF4-FFF2-40B4-BE49-F238E27FC236}">
                    <a16:creationId xmlns:a16="http://schemas.microsoft.com/office/drawing/2014/main" id="{801233DF-0CF5-071B-3D21-ED8172339F1B}"/>
                  </a:ext>
                </a:extLst>
              </p:cNvPr>
              <p:cNvGraphicFramePr>
                <a:graphicFrameLocks noGrp="1"/>
              </p:cNvGraphicFramePr>
              <p:nvPr>
                <p:extLst>
                  <p:ext uri="{D42A27DB-BD31-4B8C-83A1-F6EECF244321}">
                    <p14:modId xmlns:p14="http://schemas.microsoft.com/office/powerpoint/2010/main" val="735315270"/>
                  </p:ext>
                </p:extLst>
              </p:nvPr>
            </p:nvGraphicFramePr>
            <p:xfrm>
              <a:off x="129396" y="2089726"/>
              <a:ext cx="11964837" cy="3933139"/>
            </p:xfrm>
            <a:graphic>
              <a:graphicData uri="http://schemas.openxmlformats.org/drawingml/2006/table">
                <a:tbl>
                  <a:tblPr firstRow="1" firstCol="1">
                    <a:tableStyleId>{7DF18680-E054-41AD-8BC1-D1AEF772440D}</a:tableStyleId>
                  </a:tblPr>
                  <a:tblGrid>
                    <a:gridCol w="1552755">
                      <a:extLst>
                        <a:ext uri="{9D8B030D-6E8A-4147-A177-3AD203B41FA5}">
                          <a16:colId xmlns:a16="http://schemas.microsoft.com/office/drawing/2014/main" val="1851052517"/>
                        </a:ext>
                      </a:extLst>
                    </a:gridCol>
                    <a:gridCol w="5289359">
                      <a:extLst>
                        <a:ext uri="{9D8B030D-6E8A-4147-A177-3AD203B41FA5}">
                          <a16:colId xmlns:a16="http://schemas.microsoft.com/office/drawing/2014/main" val="1624408096"/>
                        </a:ext>
                      </a:extLst>
                    </a:gridCol>
                    <a:gridCol w="5122723">
                      <a:extLst>
                        <a:ext uri="{9D8B030D-6E8A-4147-A177-3AD203B41FA5}">
                          <a16:colId xmlns:a16="http://schemas.microsoft.com/office/drawing/2014/main" val="2856397978"/>
                        </a:ext>
                      </a:extLst>
                    </a:gridCol>
                  </a:tblGrid>
                  <a:tr h="506794">
                    <a:tc>
                      <a:txBody>
                        <a:bodyPr/>
                        <a:lstStyle/>
                        <a:p>
                          <a:endParaRPr lang="en-GB" dirty="0"/>
                        </a:p>
                      </a:txBody>
                      <a:tcPr>
                        <a:noFill/>
                      </a:tcPr>
                    </a:tc>
                    <a:tc>
                      <a:txBody>
                        <a:bodyPr/>
                        <a:lstStyle/>
                        <a:p>
                          <a:pPr algn="ctr"/>
                          <a:r>
                            <a:rPr lang="en-GB" dirty="0"/>
                            <a:t>Black-Scholes (Black-73)</a:t>
                          </a:r>
                        </a:p>
                      </a:txBody>
                      <a:tcPr anchor="ctr"/>
                    </a:tc>
                    <a:tc>
                      <a:txBody>
                        <a:bodyPr/>
                        <a:lstStyle/>
                        <a:p>
                          <a:pPr algn="ctr"/>
                          <a:r>
                            <a:rPr lang="en-GB" dirty="0"/>
                            <a:t>Black-76</a:t>
                          </a:r>
                        </a:p>
                      </a:txBody>
                      <a:tcPr anchor="ctr"/>
                    </a:tc>
                    <a:extLst>
                      <a:ext uri="{0D108BD9-81ED-4DB2-BD59-A6C34878D82A}">
                        <a16:rowId xmlns:a16="http://schemas.microsoft.com/office/drawing/2014/main" val="308598586"/>
                      </a:ext>
                    </a:extLst>
                  </a:tr>
                  <a:tr h="1142115">
                    <a:tc>
                      <a:txBody>
                        <a:bodyPr/>
                        <a:lstStyle/>
                        <a:p>
                          <a:endParaRPr lang="en-US"/>
                        </a:p>
                      </a:txBody>
                      <a:tcPr anchor="ctr">
                        <a:blipFill>
                          <a:blip r:embed="rId4"/>
                          <a:stretch>
                            <a:fillRect l="-392" t="-44681" r="-671765" b="-20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2128474461"/>
                      </a:ext>
                    </a:extLst>
                  </a:tr>
                  <a:tr h="1142115">
                    <a:tc>
                      <a:txBody>
                        <a:bodyPr/>
                        <a:lstStyle/>
                        <a:p>
                          <a:endParaRPr lang="en-US"/>
                        </a:p>
                      </a:txBody>
                      <a:tcPr anchor="ctr">
                        <a:blipFill>
                          <a:blip r:embed="rId4"/>
                          <a:stretch>
                            <a:fillRect l="-392" t="-144681" r="-671765" b="-10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968492499"/>
                      </a:ext>
                    </a:extLst>
                  </a:tr>
                  <a:tr h="1142115">
                    <a:tc>
                      <a:txBody>
                        <a:bodyPr/>
                        <a:lstStyle/>
                        <a:p>
                          <a:endParaRPr lang="en-US"/>
                        </a:p>
                      </a:txBody>
                      <a:tcPr anchor="ctr">
                        <a:blipFill>
                          <a:blip r:embed="rId4"/>
                          <a:stretch>
                            <a:fillRect l="-392" t="-244681" r="-671765" b="-1064"/>
                          </a:stretch>
                        </a:blipFill>
                      </a:tcP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99942801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367361-12F6-5A91-1908-37A13DCC0107}"/>
                  </a:ext>
                </a:extLst>
              </p:cNvPr>
              <p:cNvSpPr txBox="1"/>
              <p:nvPr/>
            </p:nvSpPr>
            <p:spPr>
              <a:xfrm>
                <a:off x="2999108" y="2736391"/>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a:rPr lang="en-GB" b="0" i="1" smtClean="0">
                              <a:latin typeface="Cambria Math" panose="02040503050406030204" pitchFamily="18" charset="0"/>
                            </a:rPr>
                            <m:t>𝐶𝑎𝑙𝑙</m:t>
                          </m:r>
                          <m:r>
                            <a:rPr lang="en-GB" b="0" i="1"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4">
                                          <a:lumMod val="75000"/>
                                        </a:schemeClr>
                                      </a:solidFill>
                                      <a:latin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8" name="TextBox 7">
                <a:extLst>
                  <a:ext uri="{FF2B5EF4-FFF2-40B4-BE49-F238E27FC236}">
                    <a16:creationId xmlns:a16="http://schemas.microsoft.com/office/drawing/2014/main" id="{2A367361-12F6-5A91-1908-37A13DCC0107}"/>
                  </a:ext>
                </a:extLst>
              </p:cNvPr>
              <p:cNvSpPr txBox="1">
                <a:spLocks noRot="1" noChangeAspect="1" noMove="1" noResize="1" noEditPoints="1" noAdjustHandles="1" noChangeArrowheads="1" noChangeShapeType="1" noTextEdit="1"/>
              </p:cNvSpPr>
              <p:nvPr/>
            </p:nvSpPr>
            <p:spPr>
              <a:xfrm>
                <a:off x="2999108" y="2736391"/>
                <a:ext cx="282639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57">
                <a:extLst>
                  <a:ext uri="{FF2B5EF4-FFF2-40B4-BE49-F238E27FC236}">
                    <a16:creationId xmlns:a16="http://schemas.microsoft.com/office/drawing/2014/main" id="{660E8E4F-183F-B1CF-5070-13B8FF06B4C8}"/>
                  </a:ext>
                </a:extLst>
              </p:cNvPr>
              <p:cNvSpPr txBox="1"/>
              <p:nvPr/>
            </p:nvSpPr>
            <p:spPr>
              <a:xfrm>
                <a:off x="1763674" y="3970230"/>
                <a:ext cx="4967770" cy="28713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𝐶𝑎𝑙𝑙</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b="1" i="1" smtClean="0">
                              <a:solidFill>
                                <a:schemeClr val="accent4">
                                  <a:lumMod val="75000"/>
                                </a:schemeClr>
                              </a:solidFill>
                              <a:latin typeface="Cambria Math" panose="02040503050406030204" pitchFamily="18" charset="0"/>
                            </a:rPr>
                          </m:ctrlPr>
                        </m:sSubPr>
                        <m:e>
                          <m:r>
                            <a:rPr lang="en-GB" sz="1800" b="1" i="1" smtClean="0">
                              <a:solidFill>
                                <a:schemeClr val="accent4">
                                  <a:lumMod val="75000"/>
                                </a:schemeClr>
                              </a:solidFill>
                              <a:latin typeface="Cambria Math" panose="02040503050406030204" pitchFamily="18" charset="0"/>
                            </a:rPr>
                            <m:t>𝑺</m:t>
                          </m:r>
                        </m:e>
                        <m:sub>
                          <m:r>
                            <a:rPr lang="en-GB" sz="1800" b="1" i="1" smtClean="0">
                              <a:solidFill>
                                <a:schemeClr val="accent4">
                                  <a:lumMod val="75000"/>
                                </a:schemeClr>
                              </a:solidFill>
                              <a:latin typeface="Cambria Math" panose="02040503050406030204" pitchFamily="18" charset="0"/>
                            </a:rPr>
                            <m:t>𝒕</m:t>
                          </m:r>
                        </m:sub>
                      </m:sSub>
                      <m:r>
                        <a:rPr lang="en-GB" sz="1800" b="1" i="1" smtClean="0">
                          <a:solidFill>
                            <a:schemeClr val="accent4">
                              <a:lumMod val="75000"/>
                            </a:schemeClr>
                          </a:solidFill>
                          <a:latin typeface="Cambria Math" panose="02040503050406030204" pitchFamily="18" charset="0"/>
                          <a:ea typeface="Cambria Math" panose="02040503050406030204" pitchFamily="18" charset="0"/>
                        </a:rPr>
                        <m:t>∙</m:t>
                      </m:r>
                      <m:sSubSup>
                        <m:sSubSupPr>
                          <m:ctrlPr>
                            <a:rPr lang="en-GB" sz="1800" b="1" i="1">
                              <a:solidFill>
                                <a:schemeClr val="accent4">
                                  <a:lumMod val="75000"/>
                                </a:schemeClr>
                              </a:solidFill>
                              <a:latin typeface="Cambria Math" panose="02040503050406030204" pitchFamily="18" charset="0"/>
                            </a:rPr>
                          </m:ctrlPr>
                        </m:sSubSupPr>
                        <m:e>
                          <m:r>
                            <a:rPr lang="en-GB" sz="1800" b="1" i="1">
                              <a:solidFill>
                                <a:schemeClr val="accent4">
                                  <a:lumMod val="75000"/>
                                </a:schemeClr>
                              </a:solidFill>
                              <a:latin typeface="Cambria Math" panose="02040503050406030204" pitchFamily="18" charset="0"/>
                            </a:rPr>
                            <m:t>𝑫𝑭</m:t>
                          </m:r>
                        </m:e>
                        <m:sub>
                          <m:r>
                            <a:rPr lang="en-GB" sz="1800" b="1" i="1">
                              <a:solidFill>
                                <a:schemeClr val="accent4">
                                  <a:lumMod val="75000"/>
                                </a:schemeClr>
                              </a:solidFill>
                              <a:latin typeface="Cambria Math" panose="02040503050406030204" pitchFamily="18" charset="0"/>
                            </a:rPr>
                            <m:t>𝒕</m:t>
                          </m:r>
                        </m:sub>
                        <m:sup>
                          <m:r>
                            <a:rPr lang="en-GB" sz="1800" b="1" i="1" smtClean="0">
                              <a:solidFill>
                                <a:schemeClr val="accent4">
                                  <a:lumMod val="75000"/>
                                </a:schemeClr>
                              </a:solidFill>
                              <a:latin typeface="Cambria Math" panose="02040503050406030204" pitchFamily="18" charset="0"/>
                            </a:rPr>
                            <m:t>𝑫𝒊𝒗</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b="0" i="1" smtClean="0">
                                  <a:latin typeface="Cambria Math" panose="02040503050406030204" pitchFamily="18" charset="0"/>
                                </a:rPr>
                                <m:t>2</m:t>
                              </m:r>
                            </m:sub>
                          </m:sSub>
                        </m:e>
                      </m:d>
                    </m:oMath>
                  </m:oMathPara>
                </a14:m>
                <a:endParaRPr lang="en-GB" sz="1800" i="1" dirty="0">
                  <a:latin typeface="Cambria Math" panose="02040503050406030204" pitchFamily="18" charset="0"/>
                </a:endParaRPr>
              </a:p>
            </p:txBody>
          </p:sp>
        </mc:Choice>
        <mc:Fallback xmlns="">
          <p:sp>
            <p:nvSpPr>
              <p:cNvPr id="13" name="TextBox 57">
                <a:extLst>
                  <a:ext uri="{FF2B5EF4-FFF2-40B4-BE49-F238E27FC236}">
                    <a16:creationId xmlns:a16="http://schemas.microsoft.com/office/drawing/2014/main" id="{660E8E4F-183F-B1CF-5070-13B8FF06B4C8}"/>
                  </a:ext>
                </a:extLst>
              </p:cNvPr>
              <p:cNvSpPr txBox="1">
                <a:spLocks noRot="1" noChangeAspect="1" noMove="1" noResize="1" noEditPoints="1" noAdjustHandles="1" noChangeArrowheads="1" noChangeShapeType="1" noTextEdit="1"/>
              </p:cNvSpPr>
              <p:nvPr/>
            </p:nvSpPr>
            <p:spPr>
              <a:xfrm>
                <a:off x="1763674" y="3970230"/>
                <a:ext cx="4967770" cy="287130"/>
              </a:xfrm>
              <a:prstGeom prst="rect">
                <a:avLst/>
              </a:prstGeom>
              <a:blipFill>
                <a:blip r:embed="rId6"/>
                <a:stretch>
                  <a:fillRect b="-191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EF5299-F865-78AE-E6D0-D84BD8A36AC0}"/>
                  </a:ext>
                </a:extLst>
              </p:cNvPr>
              <p:cNvSpPr txBox="1"/>
              <p:nvPr/>
            </p:nvSpPr>
            <p:spPr>
              <a:xfrm>
                <a:off x="8124649" y="2741945"/>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Call</m:t>
                          </m:r>
                          <m:r>
                            <a:rPr lang="en-GB" b="0" i="0" smtClean="0">
                              <a:latin typeface="Cambria Math" panose="02040503050406030204" pitchFamily="18" charset="0"/>
                            </a:rPr>
                            <m:t> →</m:t>
                          </m:r>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1"/>
                                      </a:solidFill>
                                      <a:latin typeface="Cambria Math" panose="02040503050406030204" pitchFamily="18" charset="0"/>
                                    </a:rPr>
                                  </m:ctrlPr>
                                </m:sSubPr>
                                <m:e>
                                  <m:r>
                                    <a:rPr lang="en-GB" b="1" i="1" smtClean="0">
                                      <a:solidFill>
                                        <a:schemeClr val="accent1"/>
                                      </a:solidFill>
                                      <a:latin typeface="Cambria Math" panose="02040503050406030204" pitchFamily="18" charset="0"/>
                                    </a:rPr>
                                    <m:t>𝑭</m:t>
                                  </m:r>
                                </m:e>
                                <m:sub>
                                  <m:r>
                                    <a:rPr lang="en-GB" b="1" i="1" smtClean="0">
                                      <a:solidFill>
                                        <a:schemeClr val="accent1"/>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14" name="TextBox 13">
                <a:extLst>
                  <a:ext uri="{FF2B5EF4-FFF2-40B4-BE49-F238E27FC236}">
                    <a16:creationId xmlns:a16="http://schemas.microsoft.com/office/drawing/2014/main" id="{26EF5299-F865-78AE-E6D0-D84BD8A36AC0}"/>
                  </a:ext>
                </a:extLst>
              </p:cNvPr>
              <p:cNvSpPr txBox="1">
                <a:spLocks noRot="1" noChangeAspect="1" noMove="1" noResize="1" noEditPoints="1" noAdjustHandles="1" noChangeArrowheads="1" noChangeShapeType="1" noTextEdit="1"/>
              </p:cNvSpPr>
              <p:nvPr/>
            </p:nvSpPr>
            <p:spPr>
              <a:xfrm>
                <a:off x="8124649" y="2741945"/>
                <a:ext cx="2826395"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CFE998-18DA-8176-65E0-687866AD3BE3}"/>
                  </a:ext>
                </a:extLst>
              </p:cNvPr>
              <p:cNvSpPr txBox="1"/>
              <p:nvPr/>
            </p:nvSpPr>
            <p:spPr>
              <a:xfrm>
                <a:off x="2105615" y="1037485"/>
                <a:ext cx="1831704" cy="6433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𝑭</m:t>
                          </m:r>
                        </m:e>
                        <m:sub>
                          <m:r>
                            <a:rPr lang="en-GB" b="1" i="1" smtClean="0">
                              <a:solidFill>
                                <a:schemeClr val="accent4"/>
                              </a:solidFill>
                              <a:latin typeface="Cambria Math" panose="02040503050406030204" pitchFamily="18" charset="0"/>
                            </a:rPr>
                            <m:t>𝒕</m:t>
                          </m:r>
                        </m:sub>
                      </m:sSub>
                      <m:r>
                        <a:rPr lang="en-GB" b="1" i="1" smtClean="0">
                          <a:solidFill>
                            <a:schemeClr val="accent4"/>
                          </a:solidFill>
                          <a:latin typeface="Cambria Math" panose="02040503050406030204" pitchFamily="18" charset="0"/>
                        </a:rPr>
                        <m:t>=</m:t>
                      </m:r>
                      <m:sSub>
                        <m:sSubPr>
                          <m:ctrlPr>
                            <a:rPr lang="en-GB" b="1" i="1" smtClean="0">
                              <a:solidFill>
                                <a:schemeClr val="accent4"/>
                              </a:solidFill>
                              <a:latin typeface="Cambria Math" panose="02040503050406030204" pitchFamily="18" charset="0"/>
                            </a:rPr>
                          </m:ctrlPr>
                        </m:sSubPr>
                        <m:e>
                          <m:r>
                            <a:rPr lang="en-GB" b="1" i="1" smtClean="0">
                              <a:solidFill>
                                <a:schemeClr val="accent4"/>
                              </a:solidFill>
                              <a:latin typeface="Cambria Math" panose="02040503050406030204" pitchFamily="18" charset="0"/>
                            </a:rPr>
                            <m:t>𝑺</m:t>
                          </m:r>
                        </m:e>
                        <m:sub>
                          <m:r>
                            <a:rPr lang="en-GB" b="1" i="1" smtClean="0">
                              <a:solidFill>
                                <a:schemeClr val="accent4"/>
                              </a:solidFill>
                              <a:latin typeface="Cambria Math" panose="02040503050406030204" pitchFamily="18" charset="0"/>
                            </a:rPr>
                            <m:t>𝒕</m:t>
                          </m:r>
                        </m:sub>
                      </m:sSub>
                      <m:r>
                        <a:rPr lang="en-GB" b="1" i="1" smtClean="0">
                          <a:solidFill>
                            <a:schemeClr val="accent4"/>
                          </a:solidFill>
                          <a:latin typeface="Cambria Math" panose="02040503050406030204" pitchFamily="18" charset="0"/>
                          <a:ea typeface="Cambria Math" panose="02040503050406030204" pitchFamily="18" charset="0"/>
                        </a:rPr>
                        <m:t>∙</m:t>
                      </m:r>
                      <m:f>
                        <m:fPr>
                          <m:ctrlPr>
                            <a:rPr lang="en-GB" b="1" i="1" smtClean="0">
                              <a:solidFill>
                                <a:schemeClr val="accent4"/>
                              </a:solidFill>
                              <a:latin typeface="Cambria Math" panose="02040503050406030204" pitchFamily="18" charset="0"/>
                            </a:rPr>
                          </m:ctrlPr>
                        </m:fPr>
                        <m:num>
                          <m:sSubSup>
                            <m:sSubSupPr>
                              <m:ctrlPr>
                                <a:rPr lang="en-GB" b="1" i="1" smtClean="0">
                                  <a:solidFill>
                                    <a:schemeClr val="accent4"/>
                                  </a:solidFill>
                                  <a:latin typeface="Cambria Math" panose="02040503050406030204" pitchFamily="18" charset="0"/>
                                </a:rPr>
                              </m:ctrlPr>
                            </m:sSubSupPr>
                            <m:e>
                              <m:r>
                                <a:rPr lang="en-GB" b="1" i="1" smtClean="0">
                                  <a:solidFill>
                                    <a:schemeClr val="accent4"/>
                                  </a:solidFill>
                                  <a:latin typeface="Cambria Math" panose="02040503050406030204" pitchFamily="18" charset="0"/>
                                </a:rPr>
                                <m:t>𝑫𝑭</m:t>
                              </m:r>
                            </m:e>
                            <m:sub>
                              <m:r>
                                <a:rPr lang="en-GB" b="1" i="1" smtClean="0">
                                  <a:solidFill>
                                    <a:schemeClr val="accent4"/>
                                  </a:solidFill>
                                  <a:latin typeface="Cambria Math" panose="02040503050406030204" pitchFamily="18" charset="0"/>
                                </a:rPr>
                                <m:t>𝒕</m:t>
                              </m:r>
                            </m:sub>
                            <m:sup>
                              <m:r>
                                <a:rPr lang="en-GB" b="1" i="1" smtClean="0">
                                  <a:solidFill>
                                    <a:schemeClr val="accent4"/>
                                  </a:solidFill>
                                  <a:latin typeface="Cambria Math" panose="02040503050406030204" pitchFamily="18" charset="0"/>
                                </a:rPr>
                                <m:t>𝑫𝒊𝒗</m:t>
                              </m:r>
                            </m:sup>
                          </m:sSubSup>
                        </m:num>
                        <m:den>
                          <m:sSubSup>
                            <m:sSubSupPr>
                              <m:ctrlPr>
                                <a:rPr lang="en-GB" b="1" i="1" smtClean="0">
                                  <a:solidFill>
                                    <a:schemeClr val="accent4"/>
                                  </a:solidFill>
                                  <a:latin typeface="Cambria Math" panose="02040503050406030204" pitchFamily="18" charset="0"/>
                                </a:rPr>
                              </m:ctrlPr>
                            </m:sSubSupPr>
                            <m:e>
                              <m:r>
                                <a:rPr lang="en-GB" b="1" i="1" smtClean="0">
                                  <a:solidFill>
                                    <a:schemeClr val="accent4"/>
                                  </a:solidFill>
                                  <a:latin typeface="Cambria Math" panose="02040503050406030204" pitchFamily="18" charset="0"/>
                                </a:rPr>
                                <m:t>𝑫𝑭</m:t>
                              </m:r>
                            </m:e>
                            <m:sub>
                              <m:r>
                                <a:rPr lang="en-GB" b="1" i="1" smtClean="0">
                                  <a:solidFill>
                                    <a:schemeClr val="accent4"/>
                                  </a:solidFill>
                                  <a:latin typeface="Cambria Math" panose="02040503050406030204" pitchFamily="18" charset="0"/>
                                </a:rPr>
                                <m:t>𝒕</m:t>
                              </m:r>
                            </m:sub>
                            <m:sup>
                              <m:r>
                                <a:rPr lang="en-GB" b="1" i="1" smtClean="0">
                                  <a:solidFill>
                                    <a:schemeClr val="accent4"/>
                                  </a:solidFill>
                                  <a:latin typeface="Cambria Math" panose="02040503050406030204" pitchFamily="18" charset="0"/>
                                </a:rPr>
                                <m:t>𝑭𝒘𝒅</m:t>
                              </m:r>
                            </m:sup>
                          </m:sSubSup>
                        </m:den>
                      </m:f>
                    </m:oMath>
                  </m:oMathPara>
                </a14:m>
                <a:endParaRPr lang="en-GB" b="1" dirty="0"/>
              </a:p>
            </p:txBody>
          </p:sp>
        </mc:Choice>
        <mc:Fallback xmlns="">
          <p:sp>
            <p:nvSpPr>
              <p:cNvPr id="4" name="TextBox 3">
                <a:extLst>
                  <a:ext uri="{FF2B5EF4-FFF2-40B4-BE49-F238E27FC236}">
                    <a16:creationId xmlns:a16="http://schemas.microsoft.com/office/drawing/2014/main" id="{A9CFE998-18DA-8176-65E0-687866AD3BE3}"/>
                  </a:ext>
                </a:extLst>
              </p:cNvPr>
              <p:cNvSpPr txBox="1">
                <a:spLocks noRot="1" noChangeAspect="1" noMove="1" noResize="1" noEditPoints="1" noAdjustHandles="1" noChangeArrowheads="1" noChangeShapeType="1" noTextEdit="1"/>
              </p:cNvSpPr>
              <p:nvPr/>
            </p:nvSpPr>
            <p:spPr>
              <a:xfrm>
                <a:off x="2105615" y="1037485"/>
                <a:ext cx="1831704" cy="64331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2F8F4E-0DEE-63FB-854F-6B01A5956D80}"/>
                  </a:ext>
                </a:extLst>
              </p:cNvPr>
              <p:cNvSpPr txBox="1"/>
              <p:nvPr/>
            </p:nvSpPr>
            <p:spPr>
              <a:xfrm>
                <a:off x="2924665" y="5031111"/>
                <a:ext cx="2935355" cy="905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1" i="1" smtClean="0">
                                              <a:solidFill>
                                                <a:schemeClr val="accent4">
                                                  <a:lumMod val="75000"/>
                                                </a:schemeClr>
                                              </a:solidFill>
                                              <a:latin typeface="Cambria Math" panose="02040503050406030204" pitchFamily="18" charset="0"/>
                                            </a:rPr>
                                          </m:ctrlPr>
                                        </m:sSubPr>
                                        <m:e>
                                          <m:r>
                                            <a:rPr lang="en-GB" b="1" i="1">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𝒕</m:t>
                                          </m:r>
                                        </m:sub>
                                      </m:sSub>
                                    </m:num>
                                    <m:den>
                                      <m:r>
                                        <a:rPr lang="en-GB" b="0" i="1" smtClean="0">
                                          <a:latin typeface="Cambria Math" panose="02040503050406030204" pitchFamily="18" charset="0"/>
                                        </a:rPr>
                                        <m:t>𝐾</m:t>
                                      </m:r>
                                    </m:den>
                                  </m:f>
                                </m:e>
                              </m:d>
                            </m:e>
                          </m:func>
                          <m:r>
                            <a:rPr lang="en-GB" b="0" i="1" smtClean="0">
                              <a:latin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sSub>
                                <m:sSubPr>
                                  <m:ctrlPr>
                                    <a:rPr lang="en-GB" b="1"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ea typeface="Cambria Math" panose="02040503050406030204" pitchFamily="18" charset="0"/>
                                    </a:rPr>
                                    <m:t>𝒓</m:t>
                                  </m:r>
                                </m:e>
                                <m:sub>
                                  <m:r>
                                    <a:rPr lang="en-GB" b="1" i="1" smtClean="0">
                                      <a:solidFill>
                                        <a:schemeClr val="accent4">
                                          <a:lumMod val="75000"/>
                                        </a:schemeClr>
                                      </a:solidFill>
                                      <a:latin typeface="Cambria Math" panose="02040503050406030204" pitchFamily="18" charset="0"/>
                                      <a:ea typeface="Cambria Math" panose="02040503050406030204" pitchFamily="18" charset="0"/>
                                    </a:rPr>
                                    <m:t>𝒕</m:t>
                                  </m:r>
                                </m:sub>
                              </m:sSub>
                              <m:r>
                                <a:rPr lang="en-GB" b="1" i="1" smtClean="0">
                                  <a:solidFill>
                                    <a:schemeClr val="accent4">
                                      <a:lumMod val="75000"/>
                                    </a:schemeClr>
                                  </a:solidFill>
                                  <a:latin typeface="Cambria Math" panose="02040503050406030204" pitchFamily="18" charset="0"/>
                                  <a:ea typeface="Cambria Math" panose="02040503050406030204" pitchFamily="18" charset="0"/>
                                </a:rPr>
                                <m:t>−</m:t>
                              </m:r>
                              <m:sSub>
                                <m:sSubPr>
                                  <m:ctrlPr>
                                    <a:rPr lang="en-GB" b="1" i="1" smtClean="0">
                                      <a:solidFill>
                                        <a:schemeClr val="accent4">
                                          <a:lumMod val="75000"/>
                                        </a:schemeClr>
                                      </a:solidFill>
                                      <a:latin typeface="Cambria Math" panose="02040503050406030204" pitchFamily="18" charset="0"/>
                                      <a:ea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ea typeface="Cambria Math" panose="02040503050406030204" pitchFamily="18" charset="0"/>
                                    </a:rPr>
                                    <m:t>𝒒</m:t>
                                  </m:r>
                                </m:e>
                                <m:sub>
                                  <m:r>
                                    <a:rPr lang="en-GB" b="1" i="1" smtClean="0">
                                      <a:solidFill>
                                        <a:schemeClr val="accent4">
                                          <a:lumMod val="75000"/>
                                        </a:schemeClr>
                                      </a:solidFill>
                                      <a:latin typeface="Cambria Math" panose="02040503050406030204" pitchFamily="18" charset="0"/>
                                      <a:ea typeface="Cambria Math" panose="02040503050406030204" pitchFamily="18" charset="0"/>
                                    </a:rPr>
                                    <m:t>𝒕</m:t>
                                  </m:r>
                                </m:sub>
                              </m:sSub>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2</m:t>
                                      </m:r>
                                    </m:sup>
                                  </m:sSubSup>
                                </m:num>
                                <m:den>
                                  <m:r>
                                    <a:rPr lang="en-GB" b="0" i="1" smtClean="0">
                                      <a:latin typeface="Cambria Math" panose="02040503050406030204" pitchFamily="18" charset="0"/>
                                      <a:ea typeface="Cambria Math" panose="02040503050406030204" pitchFamily="18" charset="0"/>
                                    </a:rPr>
                                    <m:t>2</m:t>
                                  </m:r>
                                </m:den>
                              </m:f>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𝑡</m:t>
                              </m:r>
                            </m:e>
                          </m:rad>
                        </m:den>
                      </m:f>
                    </m:oMath>
                  </m:oMathPara>
                </a14:m>
                <a:endParaRPr lang="en-GB" dirty="0"/>
              </a:p>
            </p:txBody>
          </p:sp>
        </mc:Choice>
        <mc:Fallback xmlns="">
          <p:sp>
            <p:nvSpPr>
              <p:cNvPr id="6" name="TextBox 5">
                <a:extLst>
                  <a:ext uri="{FF2B5EF4-FFF2-40B4-BE49-F238E27FC236}">
                    <a16:creationId xmlns:a16="http://schemas.microsoft.com/office/drawing/2014/main" id="{372F8F4E-0DEE-63FB-854F-6B01A5956D80}"/>
                  </a:ext>
                </a:extLst>
              </p:cNvPr>
              <p:cNvSpPr txBox="1">
                <a:spLocks noRot="1" noChangeAspect="1" noMove="1" noResize="1" noEditPoints="1" noAdjustHandles="1" noChangeArrowheads="1" noChangeShapeType="1" noTextEdit="1"/>
              </p:cNvSpPr>
              <p:nvPr/>
            </p:nvSpPr>
            <p:spPr>
              <a:xfrm>
                <a:off x="2924665" y="5031111"/>
                <a:ext cx="2935355" cy="905504"/>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933D98-7E64-F324-46CA-CEE9F32AE655}"/>
                  </a:ext>
                </a:extLst>
              </p:cNvPr>
              <p:cNvSpPr txBox="1"/>
              <p:nvPr/>
            </p:nvSpPr>
            <p:spPr>
              <a:xfrm>
                <a:off x="8638946" y="5031111"/>
                <a:ext cx="1645900" cy="86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1" i="1">
                                              <a:solidFill>
                                                <a:schemeClr val="accent1"/>
                                              </a:solidFill>
                                              <a:latin typeface="Cambria Math" panose="02040503050406030204" pitchFamily="18" charset="0"/>
                                            </a:rPr>
                                          </m:ctrlPr>
                                        </m:sSubPr>
                                        <m:e>
                                          <m:r>
                                            <a:rPr lang="en-GB" b="1" i="1">
                                              <a:solidFill>
                                                <a:schemeClr val="accent1"/>
                                              </a:solidFill>
                                              <a:latin typeface="Cambria Math" panose="02040503050406030204" pitchFamily="18" charset="0"/>
                                            </a:rPr>
                                            <m:t>𝑭</m:t>
                                          </m:r>
                                        </m:e>
                                        <m:sub>
                                          <m:r>
                                            <a:rPr lang="en-GB" b="1" i="1">
                                              <a:solidFill>
                                                <a:schemeClr val="accent1"/>
                                              </a:solidFill>
                                              <a:latin typeface="Cambria Math" panose="02040503050406030204" pitchFamily="18" charset="0"/>
                                            </a:rPr>
                                            <m:t>𝒕</m:t>
                                          </m:r>
                                        </m:sub>
                                      </m:sSub>
                                    </m:num>
                                    <m:den>
                                      <m:r>
                                        <a:rPr lang="en-GB" b="0" i="1" smtClean="0">
                                          <a:latin typeface="Cambria Math" panose="02040503050406030204" pitchFamily="18" charset="0"/>
                                        </a:rPr>
                                        <m:t>𝐾</m:t>
                                      </m:r>
                                    </m:den>
                                  </m:f>
                                </m:e>
                              </m:d>
                            </m:e>
                          </m:func>
                          <m:r>
                            <a:rPr lang="en-GB" b="0" i="1" smtClean="0">
                              <a:latin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Sup>
                                <m:sSubSupPr>
                                  <m:ctrlPr>
                                    <a:rPr lang="en-GB" b="0"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up>
                                  <m:r>
                                    <a:rPr lang="en-GB" i="1">
                                      <a:latin typeface="Cambria Math" panose="02040503050406030204" pitchFamily="18" charset="0"/>
                                      <a:ea typeface="Cambria Math" panose="02040503050406030204" pitchFamily="18" charset="0"/>
                                    </a:rPr>
                                    <m:t>2</m:t>
                                  </m:r>
                                </m:sup>
                              </m:sSubSup>
                            </m:num>
                            <m:den>
                              <m:r>
                                <a:rPr lang="en-GB" i="1">
                                  <a:latin typeface="Cambria Math" panose="02040503050406030204" pitchFamily="18" charset="0"/>
                                  <a:ea typeface="Cambria Math" panose="02040503050406030204" pitchFamily="18" charset="0"/>
                                </a:rPr>
                                <m:t>2</m:t>
                              </m:r>
                            </m:den>
                          </m:f>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𝑡</m:t>
                              </m:r>
                            </m:e>
                          </m:rad>
                        </m:den>
                      </m:f>
                    </m:oMath>
                  </m:oMathPara>
                </a14:m>
                <a:endParaRPr lang="en-GB" dirty="0"/>
              </a:p>
            </p:txBody>
          </p:sp>
        </mc:Choice>
        <mc:Fallback xmlns="">
          <p:sp>
            <p:nvSpPr>
              <p:cNvPr id="9" name="TextBox 8">
                <a:extLst>
                  <a:ext uri="{FF2B5EF4-FFF2-40B4-BE49-F238E27FC236}">
                    <a16:creationId xmlns:a16="http://schemas.microsoft.com/office/drawing/2014/main" id="{98933D98-7E64-F324-46CA-CEE9F32AE655}"/>
                  </a:ext>
                </a:extLst>
              </p:cNvPr>
              <p:cNvSpPr txBox="1">
                <a:spLocks noRot="1" noChangeAspect="1" noMove="1" noResize="1" noEditPoints="1" noAdjustHandles="1" noChangeArrowheads="1" noChangeShapeType="1" noTextEdit="1"/>
              </p:cNvSpPr>
              <p:nvPr/>
            </p:nvSpPr>
            <p:spPr>
              <a:xfrm>
                <a:off x="8638946" y="5031111"/>
                <a:ext cx="1645900" cy="86786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968E91-8909-B41D-DF77-68F6476BBAC7}"/>
                  </a:ext>
                </a:extLst>
              </p:cNvPr>
              <p:cNvSpPr txBox="1"/>
              <p:nvPr/>
            </p:nvSpPr>
            <p:spPr>
              <a:xfrm>
                <a:off x="10619488" y="1223875"/>
                <a:ext cx="1181093" cy="31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𝐾</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sub>
                      </m:sSub>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𝑡</m:t>
                          </m:r>
                        </m:e>
                      </m:rad>
                    </m:oMath>
                  </m:oMathPara>
                </a14:m>
                <a:endParaRPr lang="en-GB" dirty="0"/>
              </a:p>
            </p:txBody>
          </p:sp>
        </mc:Choice>
        <mc:Fallback xmlns="">
          <p:sp>
            <p:nvSpPr>
              <p:cNvPr id="10" name="TextBox 9">
                <a:extLst>
                  <a:ext uri="{FF2B5EF4-FFF2-40B4-BE49-F238E27FC236}">
                    <a16:creationId xmlns:a16="http://schemas.microsoft.com/office/drawing/2014/main" id="{08968E91-8909-B41D-DF77-68F6476BBAC7}"/>
                  </a:ext>
                </a:extLst>
              </p:cNvPr>
              <p:cNvSpPr txBox="1">
                <a:spLocks noRot="1" noChangeAspect="1" noMove="1" noResize="1" noEditPoints="1" noAdjustHandles="1" noChangeArrowheads="1" noChangeShapeType="1" noTextEdit="1"/>
              </p:cNvSpPr>
              <p:nvPr/>
            </p:nvSpPr>
            <p:spPr>
              <a:xfrm>
                <a:off x="10619488" y="1223875"/>
                <a:ext cx="1181093" cy="311624"/>
              </a:xfrm>
              <a:prstGeom prst="rect">
                <a:avLst/>
              </a:prstGeom>
              <a:blipFill>
                <a:blip r:embed="rId11"/>
                <a:stretch>
                  <a:fillRect l="-4639" r="-3608" b="-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B920DD6-D77B-BCBF-3BF0-789869439BE2}"/>
                  </a:ext>
                </a:extLst>
              </p:cNvPr>
              <p:cNvSpPr txBox="1"/>
              <p:nvPr/>
            </p:nvSpPr>
            <p:spPr>
              <a:xfrm>
                <a:off x="3021700" y="3186226"/>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a:rPr lang="en-GB" b="0" i="1" smtClean="0">
                              <a:latin typeface="Cambria Math" panose="02040503050406030204" pitchFamily="18" charset="0"/>
                            </a:rPr>
                            <m:t>𝑃𝑢𝑡</m:t>
                          </m:r>
                          <m:r>
                            <a:rPr lang="en-GB" b="0" i="1" smtClean="0">
                              <a:latin typeface="Cambria Math" panose="02040503050406030204" pitchFamily="18" charset="0"/>
                            </a:rPr>
                            <m:t> →</m:t>
                          </m:r>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4">
                                          <a:lumMod val="75000"/>
                                        </a:schemeClr>
                                      </a:solidFill>
                                      <a:latin typeface="Cambria Math" panose="02040503050406030204" pitchFamily="18" charset="0"/>
                                    </a:rPr>
                                  </m:ctrlPr>
                                </m:sSubPr>
                                <m:e>
                                  <m:r>
                                    <a:rPr lang="en-GB" b="1" i="1" smtClean="0">
                                      <a:solidFill>
                                        <a:schemeClr val="accent4">
                                          <a:lumMod val="75000"/>
                                        </a:schemeClr>
                                      </a:solidFill>
                                      <a:latin typeface="Cambria Math" panose="02040503050406030204" pitchFamily="18" charset="0"/>
                                    </a:rPr>
                                    <m:t>𝑺</m:t>
                                  </m:r>
                                </m:e>
                                <m:sub>
                                  <m:r>
                                    <a:rPr lang="en-GB" b="1" i="1" smtClean="0">
                                      <a:solidFill>
                                        <a:schemeClr val="accent4">
                                          <a:lumMod val="75000"/>
                                        </a:schemeClr>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15" name="TextBox 14">
                <a:extLst>
                  <a:ext uri="{FF2B5EF4-FFF2-40B4-BE49-F238E27FC236}">
                    <a16:creationId xmlns:a16="http://schemas.microsoft.com/office/drawing/2014/main" id="{8B920DD6-D77B-BCBF-3BF0-789869439BE2}"/>
                  </a:ext>
                </a:extLst>
              </p:cNvPr>
              <p:cNvSpPr txBox="1">
                <a:spLocks noRot="1" noChangeAspect="1" noMove="1" noResize="1" noEditPoints="1" noAdjustHandles="1" noChangeArrowheads="1" noChangeShapeType="1" noTextEdit="1"/>
              </p:cNvSpPr>
              <p:nvPr/>
            </p:nvSpPr>
            <p:spPr>
              <a:xfrm>
                <a:off x="3021700" y="3186226"/>
                <a:ext cx="2826395"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6BC4F5-62D6-FBB6-AFF1-CF2961E1FFFD}"/>
                  </a:ext>
                </a:extLst>
              </p:cNvPr>
              <p:cNvSpPr txBox="1"/>
              <p:nvPr/>
            </p:nvSpPr>
            <p:spPr>
              <a:xfrm>
                <a:off x="8124649" y="3147381"/>
                <a:ext cx="2826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Put</m:t>
                          </m:r>
                          <m:r>
                            <a:rPr lang="en-GB" b="0" i="0" smtClean="0">
                              <a:latin typeface="Cambria Math" panose="02040503050406030204" pitchFamily="18" charset="0"/>
                            </a:rPr>
                            <m:t> →</m:t>
                          </m:r>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0,</m:t>
                              </m:r>
                              <m:sSub>
                                <m:sSubPr>
                                  <m:ctrlPr>
                                    <a:rPr lang="en-GB" b="1" i="1" smtClean="0">
                                      <a:solidFill>
                                        <a:schemeClr val="accent1"/>
                                      </a:solidFill>
                                      <a:latin typeface="Cambria Math" panose="02040503050406030204" pitchFamily="18" charset="0"/>
                                    </a:rPr>
                                  </m:ctrlPr>
                                </m:sSubPr>
                                <m:e>
                                  <m:r>
                                    <a:rPr lang="en-GB" b="1" i="1" smtClean="0">
                                      <a:solidFill>
                                        <a:schemeClr val="accent1"/>
                                      </a:solidFill>
                                      <a:latin typeface="Cambria Math" panose="02040503050406030204" pitchFamily="18" charset="0"/>
                                    </a:rPr>
                                    <m:t>𝑭</m:t>
                                  </m:r>
                                </m:e>
                                <m:sub>
                                  <m:r>
                                    <a:rPr lang="en-GB" b="1" i="1" smtClean="0">
                                      <a:solidFill>
                                        <a:schemeClr val="accent1"/>
                                      </a:solidFill>
                                      <a:latin typeface="Cambria Math" panose="02040503050406030204" pitchFamily="18" charset="0"/>
                                    </a:rPr>
                                    <m:t>𝑻</m:t>
                                  </m:r>
                                </m:sub>
                              </m:sSub>
                              <m:r>
                                <a:rPr lang="en-GB" b="0" i="1" smtClean="0">
                                  <a:latin typeface="Cambria Math" panose="02040503050406030204" pitchFamily="18" charset="0"/>
                                </a:rPr>
                                <m:t>−</m:t>
                              </m:r>
                              <m:r>
                                <a:rPr lang="en-GB" b="0" i="1" smtClean="0">
                                  <a:latin typeface="Cambria Math" panose="02040503050406030204" pitchFamily="18" charset="0"/>
                                </a:rPr>
                                <m:t>𝐾</m:t>
                              </m:r>
                            </m:e>
                          </m:d>
                        </m:e>
                      </m:func>
                    </m:oMath>
                  </m:oMathPara>
                </a14:m>
                <a:endParaRPr lang="en-GB" dirty="0"/>
              </a:p>
            </p:txBody>
          </p:sp>
        </mc:Choice>
        <mc:Fallback xmlns="">
          <p:sp>
            <p:nvSpPr>
              <p:cNvPr id="17" name="TextBox 16">
                <a:extLst>
                  <a:ext uri="{FF2B5EF4-FFF2-40B4-BE49-F238E27FC236}">
                    <a16:creationId xmlns:a16="http://schemas.microsoft.com/office/drawing/2014/main" id="{476BC4F5-62D6-FBB6-AFF1-CF2961E1FFFD}"/>
                  </a:ext>
                </a:extLst>
              </p:cNvPr>
              <p:cNvSpPr txBox="1">
                <a:spLocks noRot="1" noChangeAspect="1" noMove="1" noResize="1" noEditPoints="1" noAdjustHandles="1" noChangeArrowheads="1" noChangeShapeType="1" noTextEdit="1"/>
              </p:cNvSpPr>
              <p:nvPr/>
            </p:nvSpPr>
            <p:spPr>
              <a:xfrm>
                <a:off x="8124649" y="3147381"/>
                <a:ext cx="2826395" cy="369332"/>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57">
                <a:extLst>
                  <a:ext uri="{FF2B5EF4-FFF2-40B4-BE49-F238E27FC236}">
                    <a16:creationId xmlns:a16="http://schemas.microsoft.com/office/drawing/2014/main" id="{7F68D9D4-D139-441B-1563-379230112AA7}"/>
                  </a:ext>
                </a:extLst>
              </p:cNvPr>
              <p:cNvSpPr txBox="1"/>
              <p:nvPr/>
            </p:nvSpPr>
            <p:spPr>
              <a:xfrm>
                <a:off x="1681994" y="4434237"/>
                <a:ext cx="5262594" cy="28713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𝑃𝑢𝑡</m:t>
                      </m:r>
                      <m:r>
                        <a:rPr lang="en-GB" sz="1800" i="1" smtClean="0">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2</m:t>
                              </m:r>
                            </m:sub>
                          </m:sSub>
                        </m:e>
                      </m:d>
                      <m:r>
                        <a:rPr lang="en-GB" sz="1800" i="1">
                          <a:latin typeface="Cambria Math" panose="02040503050406030204" pitchFamily="18" charset="0"/>
                        </a:rPr>
                        <m:t>−</m:t>
                      </m:r>
                      <m:sSub>
                        <m:sSubPr>
                          <m:ctrlPr>
                            <a:rPr lang="en-GB" sz="1800" b="1" i="1" smtClean="0">
                              <a:solidFill>
                                <a:schemeClr val="accent4">
                                  <a:lumMod val="75000"/>
                                </a:schemeClr>
                              </a:solidFill>
                              <a:latin typeface="Cambria Math" panose="02040503050406030204" pitchFamily="18" charset="0"/>
                            </a:rPr>
                          </m:ctrlPr>
                        </m:sSubPr>
                        <m:e>
                          <m:r>
                            <a:rPr lang="en-GB" sz="1800" b="1" i="1" smtClean="0">
                              <a:solidFill>
                                <a:schemeClr val="accent4">
                                  <a:lumMod val="75000"/>
                                </a:schemeClr>
                              </a:solidFill>
                              <a:latin typeface="Cambria Math" panose="02040503050406030204" pitchFamily="18" charset="0"/>
                            </a:rPr>
                            <m:t>𝑺</m:t>
                          </m:r>
                        </m:e>
                        <m:sub>
                          <m:r>
                            <a:rPr lang="en-GB" sz="1800" b="1" i="1" smtClean="0">
                              <a:solidFill>
                                <a:schemeClr val="accent4">
                                  <a:lumMod val="75000"/>
                                </a:schemeClr>
                              </a:solidFill>
                              <a:latin typeface="Cambria Math" panose="02040503050406030204" pitchFamily="18" charset="0"/>
                            </a:rPr>
                            <m:t>𝒕</m:t>
                          </m:r>
                        </m:sub>
                      </m:sSub>
                      <m:r>
                        <a:rPr lang="en-GB" sz="1800" b="1" i="1" smtClean="0">
                          <a:solidFill>
                            <a:schemeClr val="accent4">
                              <a:lumMod val="75000"/>
                            </a:schemeClr>
                          </a:solidFill>
                          <a:latin typeface="Cambria Math" panose="02040503050406030204" pitchFamily="18" charset="0"/>
                          <a:ea typeface="Cambria Math" panose="02040503050406030204" pitchFamily="18" charset="0"/>
                        </a:rPr>
                        <m:t>∙</m:t>
                      </m:r>
                      <m:sSubSup>
                        <m:sSubSupPr>
                          <m:ctrlPr>
                            <a:rPr lang="en-GB" sz="1800" b="1" i="1">
                              <a:solidFill>
                                <a:schemeClr val="accent4">
                                  <a:lumMod val="75000"/>
                                </a:schemeClr>
                              </a:solidFill>
                              <a:latin typeface="Cambria Math" panose="02040503050406030204" pitchFamily="18" charset="0"/>
                            </a:rPr>
                          </m:ctrlPr>
                        </m:sSubSupPr>
                        <m:e>
                          <m:r>
                            <a:rPr lang="en-GB" sz="1800" b="1" i="1">
                              <a:solidFill>
                                <a:schemeClr val="accent4">
                                  <a:lumMod val="75000"/>
                                </a:schemeClr>
                              </a:solidFill>
                              <a:latin typeface="Cambria Math" panose="02040503050406030204" pitchFamily="18" charset="0"/>
                            </a:rPr>
                            <m:t>𝑫𝑭</m:t>
                          </m:r>
                        </m:e>
                        <m:sub>
                          <m:r>
                            <a:rPr lang="en-GB" sz="1800" b="1" i="1">
                              <a:solidFill>
                                <a:schemeClr val="accent4">
                                  <a:lumMod val="75000"/>
                                </a:schemeClr>
                              </a:solidFill>
                              <a:latin typeface="Cambria Math" panose="02040503050406030204" pitchFamily="18" charset="0"/>
                            </a:rPr>
                            <m:t>𝒕</m:t>
                          </m:r>
                        </m:sub>
                        <m:sup>
                          <m:r>
                            <a:rPr lang="en-GB" sz="1800" b="1" i="1" smtClean="0">
                              <a:solidFill>
                                <a:schemeClr val="accent4">
                                  <a:lumMod val="75000"/>
                                </a:schemeClr>
                              </a:solidFill>
                              <a:latin typeface="Cambria Math" panose="02040503050406030204" pitchFamily="18" charset="0"/>
                            </a:rPr>
                            <m:t>𝑫𝒊𝒗</m:t>
                          </m:r>
                        </m:sup>
                      </m:sSub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𝑑</m:t>
                              </m:r>
                            </m:e>
                            <m:sub>
                              <m:r>
                                <a:rPr lang="en-GB" sz="1800" i="1">
                                  <a:latin typeface="Cambria Math" panose="02040503050406030204" pitchFamily="18" charset="0"/>
                                </a:rPr>
                                <m:t>1</m:t>
                              </m:r>
                            </m:sub>
                          </m:sSub>
                        </m:e>
                      </m:d>
                    </m:oMath>
                  </m:oMathPara>
                </a14:m>
                <a:endParaRPr lang="en-GB" sz="1800" i="1" dirty="0">
                  <a:latin typeface="Cambria Math" panose="02040503050406030204" pitchFamily="18" charset="0"/>
                </a:endParaRPr>
              </a:p>
            </p:txBody>
          </p:sp>
        </mc:Choice>
        <mc:Fallback xmlns="">
          <p:sp>
            <p:nvSpPr>
              <p:cNvPr id="18" name="TextBox 57">
                <a:extLst>
                  <a:ext uri="{FF2B5EF4-FFF2-40B4-BE49-F238E27FC236}">
                    <a16:creationId xmlns:a16="http://schemas.microsoft.com/office/drawing/2014/main" id="{7F68D9D4-D139-441B-1563-379230112AA7}"/>
                  </a:ext>
                </a:extLst>
              </p:cNvPr>
              <p:cNvSpPr txBox="1">
                <a:spLocks noRot="1" noChangeAspect="1" noMove="1" noResize="1" noEditPoints="1" noAdjustHandles="1" noChangeArrowheads="1" noChangeShapeType="1" noTextEdit="1"/>
              </p:cNvSpPr>
              <p:nvPr/>
            </p:nvSpPr>
            <p:spPr>
              <a:xfrm>
                <a:off x="1681994" y="4434237"/>
                <a:ext cx="5262594" cy="287130"/>
              </a:xfrm>
              <a:prstGeom prst="rect">
                <a:avLst/>
              </a:prstGeom>
              <a:blipFill>
                <a:blip r:embed="rId14"/>
                <a:stretch>
                  <a:fillRect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57">
                <a:extLst>
                  <a:ext uri="{FF2B5EF4-FFF2-40B4-BE49-F238E27FC236}">
                    <a16:creationId xmlns:a16="http://schemas.microsoft.com/office/drawing/2014/main" id="{B15E9B15-36A7-380E-6313-4967AFE6BDF2}"/>
                  </a:ext>
                </a:extLst>
              </p:cNvPr>
              <p:cNvSpPr txBox="1"/>
              <p:nvPr/>
            </p:nvSpPr>
            <p:spPr>
              <a:xfrm>
                <a:off x="7070189" y="3980361"/>
                <a:ext cx="4679230" cy="276999"/>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𝐶𝑎𝑙𝑙</m:t>
                      </m:r>
                      <m:r>
                        <a:rPr lang="en-GB" sz="1800" i="1">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1" i="1">
                          <a:solidFill>
                            <a:schemeClr val="accent1"/>
                          </a:solidFill>
                          <a:latin typeface="Cambria Math" panose="02040503050406030204" pitchFamily="18" charset="0"/>
                          <a:ea typeface="Cambria Math" panose="02040503050406030204" pitchFamily="18" charset="0"/>
                        </a:rPr>
                        <m:t>∙</m:t>
                      </m:r>
                      <m:r>
                        <a:rPr lang="en-GB" sz="1800" b="1" i="1">
                          <a:solidFill>
                            <a:schemeClr val="accent1"/>
                          </a:solidFill>
                          <a:latin typeface="Cambria Math" panose="02040503050406030204" pitchFamily="18" charset="0"/>
                        </a:rPr>
                        <m:t>𝑫</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1</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b="0" i="1" smtClean="0">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b="0" i="1" smtClean="0">
                                  <a:latin typeface="Cambria Math" panose="02040503050406030204" pitchFamily="18" charset="0"/>
                                </a:rPr>
                                <m:t>2</m:t>
                              </m:r>
                            </m:sub>
                          </m:sSub>
                        </m:e>
                      </m:d>
                    </m:oMath>
                  </m:oMathPara>
                </a14:m>
                <a:endParaRPr lang="en-GB" sz="1800" i="1" dirty="0">
                  <a:latin typeface="Cambria Math" panose="02040503050406030204" pitchFamily="18" charset="0"/>
                </a:endParaRPr>
              </a:p>
            </p:txBody>
          </p:sp>
        </mc:Choice>
        <mc:Fallback xmlns="">
          <p:sp>
            <p:nvSpPr>
              <p:cNvPr id="21" name="TextBox 57">
                <a:extLst>
                  <a:ext uri="{FF2B5EF4-FFF2-40B4-BE49-F238E27FC236}">
                    <a16:creationId xmlns:a16="http://schemas.microsoft.com/office/drawing/2014/main" id="{B15E9B15-36A7-380E-6313-4967AFE6BDF2}"/>
                  </a:ext>
                </a:extLst>
              </p:cNvPr>
              <p:cNvSpPr txBox="1">
                <a:spLocks noRot="1" noChangeAspect="1" noMove="1" noResize="1" noEditPoints="1" noAdjustHandles="1" noChangeArrowheads="1" noChangeShapeType="1" noTextEdit="1"/>
              </p:cNvSpPr>
              <p:nvPr/>
            </p:nvSpPr>
            <p:spPr>
              <a:xfrm>
                <a:off x="7070189" y="3980361"/>
                <a:ext cx="4679230" cy="276999"/>
              </a:xfrm>
              <a:prstGeom prst="rect">
                <a:avLst/>
              </a:prstGeom>
              <a:blipFill>
                <a:blip r:embed="rId15"/>
                <a:stretch>
                  <a:fillRect l="-78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57">
                <a:extLst>
                  <a:ext uri="{FF2B5EF4-FFF2-40B4-BE49-F238E27FC236}">
                    <a16:creationId xmlns:a16="http://schemas.microsoft.com/office/drawing/2014/main" id="{8961724E-31E2-9414-B522-45A7AFE9ED40}"/>
                  </a:ext>
                </a:extLst>
              </p:cNvPr>
              <p:cNvSpPr txBox="1"/>
              <p:nvPr/>
            </p:nvSpPr>
            <p:spPr>
              <a:xfrm>
                <a:off x="7051592" y="4489702"/>
                <a:ext cx="4974054" cy="276999"/>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𝑃𝑢𝑡</m:t>
                      </m:r>
                      <m:r>
                        <a:rPr lang="en-GB" sz="1800" i="1">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𝑃</m:t>
                          </m:r>
                        </m:e>
                        <m:sub>
                          <m:r>
                            <a:rPr lang="en-GB" sz="1800" i="1">
                              <a:latin typeface="Cambria Math" panose="02040503050406030204" pitchFamily="18" charset="0"/>
                            </a:rPr>
                            <m:t>𝑡</m:t>
                          </m:r>
                        </m:sub>
                      </m:sSub>
                      <m:r>
                        <a:rPr lang="en-GB" sz="1800" i="1">
                          <a:latin typeface="Cambria Math" panose="02040503050406030204" pitchFamily="18" charset="0"/>
                        </a:rPr>
                        <m:t>=</m:t>
                      </m:r>
                      <m:r>
                        <a:rPr lang="en-GB" sz="1800" i="1">
                          <a:latin typeface="Cambria Math" panose="02040503050406030204" pitchFamily="18" charset="0"/>
                        </a:rPr>
                        <m:t>𝐾</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rPr>
                        <m:t>𝐷</m:t>
                      </m:r>
                      <m:sSub>
                        <m:sSubPr>
                          <m:ctrlPr>
                            <a:rPr lang="en-GB" sz="1800" i="1">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𝑡</m:t>
                          </m:r>
                        </m:sub>
                      </m:sSub>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𝑑</m:t>
                              </m:r>
                            </m:e>
                            <m:sub>
                              <m:r>
                                <a:rPr lang="en-GB" sz="1800" i="1">
                                  <a:latin typeface="Cambria Math" panose="02040503050406030204" pitchFamily="18" charset="0"/>
                                </a:rPr>
                                <m:t>2</m:t>
                              </m:r>
                            </m:sub>
                          </m:sSub>
                        </m:e>
                      </m:d>
                      <m:r>
                        <a:rPr lang="en-GB" sz="1800" i="1">
                          <a:latin typeface="Cambria Math" panose="02040503050406030204" pitchFamily="18" charset="0"/>
                        </a:rPr>
                        <m:t>−</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1" i="1">
                          <a:solidFill>
                            <a:schemeClr val="accent1"/>
                          </a:solidFill>
                          <a:latin typeface="Cambria Math" panose="02040503050406030204" pitchFamily="18" charset="0"/>
                          <a:ea typeface="Cambria Math" panose="02040503050406030204" pitchFamily="18" charset="0"/>
                        </a:rPr>
                        <m:t>∙</m:t>
                      </m:r>
                      <m:r>
                        <a:rPr lang="en-GB" sz="1800" b="1" i="1">
                          <a:solidFill>
                            <a:schemeClr val="accent1"/>
                          </a:solidFill>
                          <a:latin typeface="Cambria Math" panose="02040503050406030204" pitchFamily="18" charset="0"/>
                        </a:rPr>
                        <m:t>𝑫</m:t>
                      </m:r>
                      <m:sSub>
                        <m:sSubPr>
                          <m:ctrlPr>
                            <a:rPr lang="en-GB" sz="1800" b="1" i="1">
                              <a:solidFill>
                                <a:schemeClr val="accent1"/>
                              </a:solidFill>
                              <a:latin typeface="Cambria Math" panose="02040503050406030204" pitchFamily="18" charset="0"/>
                            </a:rPr>
                          </m:ctrlPr>
                        </m:sSubPr>
                        <m:e>
                          <m:r>
                            <a:rPr lang="en-GB" sz="1800" b="1" i="1">
                              <a:solidFill>
                                <a:schemeClr val="accent1"/>
                              </a:solidFill>
                              <a:latin typeface="Cambria Math" panose="02040503050406030204" pitchFamily="18" charset="0"/>
                            </a:rPr>
                            <m:t>𝑭</m:t>
                          </m:r>
                        </m:e>
                        <m:sub>
                          <m:r>
                            <a:rPr lang="en-GB" sz="1800" b="1" i="1">
                              <a:solidFill>
                                <a:schemeClr val="accent1"/>
                              </a:solidFill>
                              <a:latin typeface="Cambria Math" panose="02040503050406030204" pitchFamily="18" charset="0"/>
                            </a:rPr>
                            <m:t>𝒕</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𝑁</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𝑑</m:t>
                              </m:r>
                            </m:e>
                            <m:sub>
                              <m:r>
                                <a:rPr lang="en-GB" sz="1800" i="1">
                                  <a:latin typeface="Cambria Math" panose="02040503050406030204" pitchFamily="18" charset="0"/>
                                </a:rPr>
                                <m:t>1</m:t>
                              </m:r>
                            </m:sub>
                          </m:sSub>
                        </m:e>
                      </m:d>
                    </m:oMath>
                  </m:oMathPara>
                </a14:m>
                <a:endParaRPr lang="en-GB" sz="1800" i="1" dirty="0">
                  <a:latin typeface="Cambria Math" panose="02040503050406030204" pitchFamily="18" charset="0"/>
                </a:endParaRPr>
              </a:p>
            </p:txBody>
          </p:sp>
        </mc:Choice>
        <mc:Fallback xmlns="">
          <p:sp>
            <p:nvSpPr>
              <p:cNvPr id="22" name="TextBox 57">
                <a:extLst>
                  <a:ext uri="{FF2B5EF4-FFF2-40B4-BE49-F238E27FC236}">
                    <a16:creationId xmlns:a16="http://schemas.microsoft.com/office/drawing/2014/main" id="{8961724E-31E2-9414-B522-45A7AFE9ED40}"/>
                  </a:ext>
                </a:extLst>
              </p:cNvPr>
              <p:cNvSpPr txBox="1">
                <a:spLocks noRot="1" noChangeAspect="1" noMove="1" noResize="1" noEditPoints="1" noAdjustHandles="1" noChangeArrowheads="1" noChangeShapeType="1" noTextEdit="1"/>
              </p:cNvSpPr>
              <p:nvPr/>
            </p:nvSpPr>
            <p:spPr>
              <a:xfrm>
                <a:off x="7051592" y="4489702"/>
                <a:ext cx="4974054" cy="276999"/>
              </a:xfrm>
              <a:prstGeom prst="rect">
                <a:avLst/>
              </a:prstGeom>
              <a:blipFill>
                <a:blip r:embed="rId16"/>
                <a:stretch>
                  <a:fillRect l="-735"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9D2D9D7-D182-D815-83D5-5976597C66B4}"/>
                  </a:ext>
                </a:extLst>
              </p:cNvPr>
              <p:cNvSpPr txBox="1"/>
              <p:nvPr/>
            </p:nvSpPr>
            <p:spPr>
              <a:xfrm>
                <a:off x="6709809" y="1516193"/>
                <a:ext cx="2420725"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b="0" i="1">
                              <a:latin typeface="Cambria Math" panose="02040503050406030204" pitchFamily="18" charset="0"/>
                              <a:ea typeface="Cambria Math" panose="02040503050406030204" pitchFamily="18" charset="0"/>
                            </a:rPr>
                            <m:t>𝐷𝐹</m:t>
                          </m:r>
                        </m:e>
                        <m:sub>
                          <m:r>
                            <a:rPr lang="en-GB" b="0" i="1">
                              <a:latin typeface="Cambria Math" panose="02040503050406030204" pitchFamily="18" charset="0"/>
                              <a:ea typeface="Cambria Math" panose="02040503050406030204" pitchFamily="18" charset="0"/>
                            </a:rPr>
                            <m:t>𝑡</m:t>
                          </m:r>
                        </m:sub>
                        <m:sup>
                          <m:r>
                            <a:rPr lang="en-GB" b="0" i="1">
                              <a:latin typeface="Cambria Math" panose="02040503050406030204" pitchFamily="18" charset="0"/>
                              <a:ea typeface="Cambria Math" panose="02040503050406030204" pitchFamily="18" charset="0"/>
                            </a:rPr>
                            <m:t>𝐷𝑖𝑣</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𝑞</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𝑡</m:t>
                      </m:r>
                      <m:r>
                        <a:rPr lang="en-GB" b="0" i="1">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B9D2D9D7-D182-D815-83D5-5976597C66B4}"/>
                  </a:ext>
                </a:extLst>
              </p:cNvPr>
              <p:cNvSpPr txBox="1">
                <a:spLocks noRot="1" noChangeAspect="1" noMove="1" noResize="1" noEditPoints="1" noAdjustHandles="1" noChangeArrowheads="1" noChangeShapeType="1" noTextEdit="1"/>
              </p:cNvSpPr>
              <p:nvPr/>
            </p:nvSpPr>
            <p:spPr>
              <a:xfrm>
                <a:off x="6709809" y="1516193"/>
                <a:ext cx="2420725" cy="379463"/>
              </a:xfrm>
              <a:prstGeom prst="rect">
                <a:avLst/>
              </a:prstGeom>
              <a:blipFill>
                <a:blip r:embed="rId17"/>
                <a:stretch>
                  <a:fillRect b="-161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C33559-1394-74BD-36C3-656450629F35}"/>
                  </a:ext>
                </a:extLst>
              </p:cNvPr>
              <p:cNvSpPr txBox="1"/>
              <p:nvPr/>
            </p:nvSpPr>
            <p:spPr>
              <a:xfrm>
                <a:off x="6815673" y="821629"/>
                <a:ext cx="2420725" cy="37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𝐷</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𝐹</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𝑡</m:t>
                          </m:r>
                        </m:sub>
                      </m:sSub>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𝑡</m:t>
                      </m:r>
                      <m:r>
                        <a:rPr lang="en-GB" b="0" i="1">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2EC33559-1394-74BD-36C3-656450629F35}"/>
                  </a:ext>
                </a:extLst>
              </p:cNvPr>
              <p:cNvSpPr txBox="1">
                <a:spLocks noRot="1" noChangeAspect="1" noMove="1" noResize="1" noEditPoints="1" noAdjustHandles="1" noChangeArrowheads="1" noChangeShapeType="1" noTextEdit="1"/>
              </p:cNvSpPr>
              <p:nvPr/>
            </p:nvSpPr>
            <p:spPr>
              <a:xfrm>
                <a:off x="6815673" y="821629"/>
                <a:ext cx="2420725" cy="379463"/>
              </a:xfrm>
              <a:prstGeom prst="rect">
                <a:avLst/>
              </a:prstGeom>
              <a:blipFill>
                <a:blip r:embed="rId18"/>
                <a:stretch>
                  <a:fillRect b="-112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71AC81-256A-1EEC-DFE6-572F4F115756}"/>
                  </a:ext>
                </a:extLst>
              </p:cNvPr>
              <p:cNvSpPr txBox="1"/>
              <p:nvPr/>
            </p:nvSpPr>
            <p:spPr>
              <a:xfrm>
                <a:off x="6513693" y="1181080"/>
                <a:ext cx="310442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i="1">
                              <a:latin typeface="Cambria Math" panose="02040503050406030204" pitchFamily="18" charset="0"/>
                            </a:rPr>
                            <m:t>𝐷𝐹</m:t>
                          </m:r>
                        </m:e>
                        <m:sub>
                          <m:r>
                            <a:rPr lang="en-GB" i="1">
                              <a:latin typeface="Cambria Math" panose="02040503050406030204" pitchFamily="18" charset="0"/>
                            </a:rPr>
                            <m:t>𝑡</m:t>
                          </m:r>
                        </m:sub>
                        <m:sup>
                          <m:r>
                            <a:rPr lang="en-GB" i="1">
                              <a:latin typeface="Cambria Math" panose="02040503050406030204" pitchFamily="18" charset="0"/>
                            </a:rPr>
                            <m:t>𝐹𝑤𝑑</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𝑒𝑥𝑝</m:t>
                      </m:r>
                      <m:r>
                        <a:rPr lang="en-GB" b="0" i="1">
                          <a:latin typeface="Cambria Math" panose="02040503050406030204" pitchFamily="18" charset="0"/>
                          <a:ea typeface="Cambria Math" panose="02040503050406030204" pitchFamily="18" charset="0"/>
                        </a:rPr>
                        <m:t>(−</m:t>
                      </m:r>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𝑡</m:t>
                          </m:r>
                        </m:sub>
                        <m:sup>
                          <m:r>
                            <a:rPr lang="en-GB" b="0" i="1" smtClean="0">
                              <a:latin typeface="Cambria Math" panose="02040503050406030204" pitchFamily="18" charset="0"/>
                              <a:ea typeface="Cambria Math" panose="02040503050406030204" pitchFamily="18" charset="0"/>
                            </a:rPr>
                            <m:t>𝐹𝑤𝑑</m:t>
                          </m:r>
                        </m:sup>
                      </m:sSubSup>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𝑡</m:t>
                      </m:r>
                      <m:r>
                        <a:rPr lang="en-GB" b="0" i="1">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AA71AC81-256A-1EEC-DFE6-572F4F115756}"/>
                  </a:ext>
                </a:extLst>
              </p:cNvPr>
              <p:cNvSpPr txBox="1">
                <a:spLocks noRot="1" noChangeAspect="1" noMove="1" noResize="1" noEditPoints="1" noAdjustHandles="1" noChangeArrowheads="1" noChangeShapeType="1" noTextEdit="1"/>
              </p:cNvSpPr>
              <p:nvPr/>
            </p:nvSpPr>
            <p:spPr>
              <a:xfrm>
                <a:off x="6513693" y="1181080"/>
                <a:ext cx="3104425" cy="378373"/>
              </a:xfrm>
              <a:prstGeom prst="rect">
                <a:avLst/>
              </a:prstGeom>
              <a:blipFill>
                <a:blip r:embed="rId19"/>
                <a:stretch>
                  <a:fillRect b="-14516"/>
                </a:stretch>
              </a:blipFill>
            </p:spPr>
            <p:txBody>
              <a:bodyPr/>
              <a:lstStyle/>
              <a:p>
                <a:r>
                  <a:rPr lang="en-GB">
                    <a:noFill/>
                  </a:rPr>
                  <a:t> </a:t>
                </a:r>
              </a:p>
            </p:txBody>
          </p:sp>
        </mc:Fallback>
      </mc:AlternateContent>
    </p:spTree>
    <p:extLst>
      <p:ext uri="{BB962C8B-B14F-4D97-AF65-F5344CB8AC3E}">
        <p14:creationId xmlns:p14="http://schemas.microsoft.com/office/powerpoint/2010/main" val="2861598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3" name="Text Placeholder 2">
            <a:extLst>
              <a:ext uri="{FF2B5EF4-FFF2-40B4-BE49-F238E27FC236}">
                <a16:creationId xmlns:a16="http://schemas.microsoft.com/office/drawing/2014/main" id="{28B01531-39FE-EB9C-FEA9-BFF72A13B961}"/>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a:p>
            <a:endParaRPr lang="en-GB" dirty="0"/>
          </a:p>
        </p:txBody>
      </p:sp>
      <p:sp>
        <p:nvSpPr>
          <p:cNvPr id="6" name="TextBox 5">
            <a:extLst>
              <a:ext uri="{FF2B5EF4-FFF2-40B4-BE49-F238E27FC236}">
                <a16:creationId xmlns:a16="http://schemas.microsoft.com/office/drawing/2014/main" id="{FC9400F7-6D0B-6DB9-8715-99D694B541D1}"/>
              </a:ext>
            </a:extLst>
          </p:cNvPr>
          <p:cNvSpPr txBox="1"/>
          <p:nvPr/>
        </p:nvSpPr>
        <p:spPr>
          <a:xfrm>
            <a:off x="577363" y="1043347"/>
            <a:ext cx="4257058" cy="461665"/>
          </a:xfrm>
          <a:prstGeom prst="rect">
            <a:avLst/>
          </a:prstGeom>
          <a:solidFill>
            <a:schemeClr val="bg1">
              <a:lumMod val="95000"/>
            </a:schemeClr>
          </a:solidFill>
        </p:spPr>
        <p:txBody>
          <a:bodyPr wrap="square" rtlCol="0">
            <a:spAutoFit/>
          </a:bodyPr>
          <a:lstStyle/>
          <a:p>
            <a:pPr algn="ctr"/>
            <a:r>
              <a:rPr lang="en-GB" sz="2400" b="1" dirty="0"/>
              <a:t>Elasticity</a:t>
            </a:r>
          </a:p>
        </p:txBody>
      </p:sp>
      <p:sp>
        <p:nvSpPr>
          <p:cNvPr id="19" name="TextBox 18">
            <a:extLst>
              <a:ext uri="{FF2B5EF4-FFF2-40B4-BE49-F238E27FC236}">
                <a16:creationId xmlns:a16="http://schemas.microsoft.com/office/drawing/2014/main" id="{978EAE8E-4928-9B22-BF8F-D0415E2B9A63}"/>
              </a:ext>
            </a:extLst>
          </p:cNvPr>
          <p:cNvSpPr txBox="1"/>
          <p:nvPr/>
        </p:nvSpPr>
        <p:spPr>
          <a:xfrm>
            <a:off x="5651451" y="1043348"/>
            <a:ext cx="6116734" cy="461665"/>
          </a:xfrm>
          <a:prstGeom prst="rect">
            <a:avLst/>
          </a:prstGeom>
          <a:solidFill>
            <a:schemeClr val="bg1">
              <a:lumMod val="95000"/>
            </a:schemeClr>
          </a:solidFill>
        </p:spPr>
        <p:txBody>
          <a:bodyPr wrap="square" rtlCol="0">
            <a:spAutoFit/>
          </a:bodyPr>
          <a:lstStyle/>
          <a:p>
            <a:pPr algn="ctr"/>
            <a:r>
              <a:rPr lang="en-GB" sz="2400" b="1" dirty="0"/>
              <a:t>Gamma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6B55B83-5714-7BF2-B3B8-A0AC0801C2DD}"/>
                  </a:ext>
                </a:extLst>
              </p:cNvPr>
              <p:cNvSpPr txBox="1"/>
              <p:nvPr/>
            </p:nvSpPr>
            <p:spPr>
              <a:xfrm>
                <a:off x="5282517" y="2791891"/>
                <a:ext cx="6098344" cy="79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i="1">
                              <a:latin typeface="Cambria Math" panose="02040503050406030204" pitchFamily="18" charset="0"/>
                            </a:rPr>
                            <m:t>1</m:t>
                          </m:r>
                        </m:num>
                        <m:den>
                          <m:r>
                            <a:rPr lang="en-GB" sz="2000" i="1">
                              <a:latin typeface="Cambria Math" panose="02040503050406030204" pitchFamily="18" charset="0"/>
                            </a:rPr>
                            <m:t>𝐷</m:t>
                          </m:r>
                          <m:sSub>
                            <m:sSubPr>
                              <m:ctrlPr>
                                <a:rPr lang="en-GB" sz="2000" i="1">
                                  <a:latin typeface="Cambria Math" panose="02040503050406030204" pitchFamily="18" charset="0"/>
                                </a:rPr>
                              </m:ctrlPr>
                            </m:sSubPr>
                            <m:e>
                              <m:r>
                                <a:rPr lang="en-GB" sz="2000" i="1">
                                  <a:latin typeface="Cambria Math" panose="02040503050406030204" pitchFamily="18" charset="0"/>
                                </a:rPr>
                                <m:t>𝐹</m:t>
                              </m:r>
                            </m:e>
                            <m:sub>
                              <m:r>
                                <a:rPr lang="en-GB" sz="2000" i="1">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smtClean="0">
                              <a:solidFill>
                                <a:schemeClr val="accent5"/>
                              </a:solidFill>
                              <a:latin typeface="Cambria Math" panose="02040503050406030204" pitchFamily="18" charset="0"/>
                            </a:rPr>
                          </m:ctrlPr>
                        </m:fPr>
                        <m:num>
                          <m:sSup>
                            <m:sSupPr>
                              <m:ctrlPr>
                                <a:rPr lang="en-GB" sz="2000" b="1" i="1">
                                  <a:solidFill>
                                    <a:schemeClr val="accent5"/>
                                  </a:solidFill>
                                  <a:latin typeface="Cambria Math" panose="02040503050406030204" pitchFamily="18" charset="0"/>
                                </a:rPr>
                              </m:ctrlPr>
                            </m:sSupPr>
                            <m:e>
                              <m:r>
                                <a:rPr lang="en-GB" sz="2000" b="1" i="1">
                                  <a:solidFill>
                                    <a:schemeClr val="accent5"/>
                                  </a:solidFill>
                                  <a:latin typeface="Cambria Math" panose="02040503050406030204" pitchFamily="18" charset="0"/>
                                </a:rPr>
                                <m:t>𝝏</m:t>
                              </m:r>
                            </m:e>
                            <m:sup>
                              <m:r>
                                <a:rPr lang="en-GB" sz="2000" b="1" i="1">
                                  <a:solidFill>
                                    <a:schemeClr val="accent5"/>
                                  </a:solidFill>
                                  <a:latin typeface="Cambria Math" panose="02040503050406030204" pitchFamily="18" charset="0"/>
                                </a:rPr>
                                <m:t>𝟐</m:t>
                              </m:r>
                            </m:sup>
                          </m:sSup>
                          <m:sSub>
                            <m:sSubPr>
                              <m:ctrlPr>
                                <a:rPr lang="en-GB" sz="2000" b="1" i="1" smtClean="0">
                                  <a:solidFill>
                                    <a:schemeClr val="accent5"/>
                                  </a:solidFill>
                                  <a:latin typeface="Cambria Math" panose="02040503050406030204" pitchFamily="18" charset="0"/>
                                </a:rPr>
                              </m:ctrlPr>
                            </m:sSubPr>
                            <m:e>
                              <m:r>
                                <a:rPr lang="en-GB" sz="2000" b="1" i="1" smtClean="0">
                                  <a:solidFill>
                                    <a:schemeClr val="accent5"/>
                                  </a:solidFill>
                                  <a:latin typeface="Cambria Math" panose="02040503050406030204" pitchFamily="18" charset="0"/>
                                </a:rPr>
                                <m:t>𝑽</m:t>
                              </m:r>
                            </m:e>
                            <m:sub>
                              <m:r>
                                <a:rPr lang="en-GB" sz="2000" b="1" i="1" smtClean="0">
                                  <a:solidFill>
                                    <a:schemeClr val="accent5"/>
                                  </a:solidFill>
                                  <a:latin typeface="Cambria Math" panose="02040503050406030204" pitchFamily="18" charset="0"/>
                                </a:rPr>
                                <m:t>𝒕</m:t>
                              </m:r>
                            </m:sub>
                          </m:sSub>
                        </m:num>
                        <m:den>
                          <m:sSubSup>
                            <m:sSubSupPr>
                              <m:ctrlPr>
                                <a:rPr lang="en-GB" sz="2000" b="1" i="1">
                                  <a:solidFill>
                                    <a:schemeClr val="accent5"/>
                                  </a:solidFill>
                                  <a:latin typeface="Cambria Math" panose="02040503050406030204" pitchFamily="18" charset="0"/>
                                </a:rPr>
                              </m:ctrlPr>
                            </m:sSubSupPr>
                            <m:e>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𝑺</m:t>
                              </m:r>
                            </m:e>
                            <m:sub>
                              <m:r>
                                <a:rPr lang="en-GB" sz="2000" b="1" i="1">
                                  <a:solidFill>
                                    <a:schemeClr val="accent5"/>
                                  </a:solidFill>
                                  <a:latin typeface="Cambria Math" panose="02040503050406030204" pitchFamily="18" charset="0"/>
                                </a:rPr>
                                <m:t>𝒕</m:t>
                              </m:r>
                            </m:sub>
                            <m:sup>
                              <m:r>
                                <a:rPr lang="en-GB" sz="2000" b="1" i="1">
                                  <a:solidFill>
                                    <a:schemeClr val="accent5"/>
                                  </a:solidFill>
                                  <a:latin typeface="Cambria Math" panose="02040503050406030204" pitchFamily="18" charset="0"/>
                                </a:rPr>
                                <m:t>𝟐</m:t>
                              </m:r>
                            </m:sup>
                          </m:sSubSup>
                        </m:den>
                      </m:f>
                      <m:r>
                        <a:rPr lang="en-GB" sz="2000" b="0" i="1" smtClean="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r>
                                <a:rPr lang="en-GB" sz="2000" i="1">
                                  <a:latin typeface="Cambria Math" panose="02040503050406030204" pitchFamily="18" charset="0"/>
                                </a:rPr>
                                <m:t>𝜕</m:t>
                              </m:r>
                            </m:e>
                            <m:sup>
                              <m:r>
                                <a:rPr lang="en-GB" sz="2000" i="1">
                                  <a:latin typeface="Cambria Math" panose="02040503050406030204" pitchFamily="18" charset="0"/>
                                </a:rPr>
                                <m:t>2</m:t>
                              </m:r>
                            </m:sup>
                          </m:sSup>
                          <m:r>
                            <a:rPr lang="en-GB" sz="2000" i="1">
                              <a:latin typeface="Cambria Math" panose="02040503050406030204" pitchFamily="18" charset="0"/>
                              <a:ea typeface="Cambria Math" panose="02040503050406030204" pitchFamily="18" charset="0"/>
                            </a:rPr>
                            <m:t>𝛼</m:t>
                          </m:r>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m:t>
                              </m:r>
                              <m:r>
                                <a:rPr lang="en-GB" sz="2000" i="1">
                                  <a:latin typeface="Cambria Math" panose="02040503050406030204" pitchFamily="18" charset="0"/>
                                </a:rPr>
                                <m:t>𝑆</m:t>
                              </m:r>
                            </m:e>
                            <m:sub>
                              <m:r>
                                <a:rPr lang="en-GB" sz="2000" i="1">
                                  <a:latin typeface="Cambria Math" panose="02040503050406030204" pitchFamily="18" charset="0"/>
                                </a:rPr>
                                <m:t>𝑡</m:t>
                              </m:r>
                            </m:sub>
                            <m:sup>
                              <m:r>
                                <a:rPr lang="en-GB" sz="2000" i="1">
                                  <a:latin typeface="Cambria Math" panose="02040503050406030204" pitchFamily="18" charset="0"/>
                                </a:rPr>
                                <m:t>2</m:t>
                              </m:r>
                            </m:sup>
                          </m:sSubSup>
                        </m:den>
                      </m:f>
                      <m:r>
                        <a:rPr lang="en-GB" sz="200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+2∙</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den>
                      </m:f>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den>
                      </m:f>
                      <m:r>
                        <a:rPr lang="en-GB" sz="2000" b="0" i="1" smtClean="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r>
                                <a:rPr lang="en-GB" sz="2000" i="1">
                                  <a:latin typeface="Cambria Math" panose="02040503050406030204" pitchFamily="18" charset="0"/>
                                </a:rPr>
                                <m:t>𝜕</m:t>
                              </m:r>
                            </m:e>
                            <m:sup>
                              <m:r>
                                <a:rPr lang="en-GB" sz="2000" i="1">
                                  <a:latin typeface="Cambria Math" panose="02040503050406030204" pitchFamily="18" charset="0"/>
                                </a:rPr>
                                <m:t>2</m:t>
                              </m:r>
                            </m:sup>
                          </m:sSup>
                          <m:r>
                            <a:rPr lang="en-GB" sz="2000" i="1" smtClean="0">
                              <a:latin typeface="Cambria Math" panose="02040503050406030204" pitchFamily="18" charset="0"/>
                              <a:ea typeface="Cambria Math" panose="02040503050406030204" pitchFamily="18" charset="0"/>
                            </a:rPr>
                            <m:t>𝛽</m:t>
                          </m:r>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m:t>
                              </m:r>
                              <m:r>
                                <a:rPr lang="en-GB" sz="2000" i="1">
                                  <a:latin typeface="Cambria Math" panose="02040503050406030204" pitchFamily="18" charset="0"/>
                                </a:rPr>
                                <m:t>𝑆</m:t>
                              </m:r>
                            </m:e>
                            <m:sub>
                              <m:r>
                                <a:rPr lang="en-GB" sz="2000" i="1">
                                  <a:latin typeface="Cambria Math" panose="02040503050406030204" pitchFamily="18" charset="0"/>
                                </a:rPr>
                                <m:t>𝑡</m:t>
                              </m:r>
                            </m:sub>
                            <m:sup>
                              <m:r>
                                <a:rPr lang="en-GB" sz="2000" i="1">
                                  <a:latin typeface="Cambria Math" panose="02040503050406030204" pitchFamily="18" charset="0"/>
                                </a:rPr>
                                <m:t>2</m:t>
                              </m:r>
                            </m:sup>
                          </m:sSubSup>
                        </m:den>
                      </m:f>
                      <m:r>
                        <a:rPr lang="en-GB" sz="2000"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oMath>
                  </m:oMathPara>
                </a14:m>
                <a:endParaRPr lang="en-GB" sz="2000" dirty="0"/>
              </a:p>
            </p:txBody>
          </p:sp>
        </mc:Choice>
        <mc:Fallback xmlns="">
          <p:sp>
            <p:nvSpPr>
              <p:cNvPr id="22" name="TextBox 21">
                <a:extLst>
                  <a:ext uri="{FF2B5EF4-FFF2-40B4-BE49-F238E27FC236}">
                    <a16:creationId xmlns:a16="http://schemas.microsoft.com/office/drawing/2014/main" id="{16B55B83-5714-7BF2-B3B8-A0AC0801C2DD}"/>
                  </a:ext>
                </a:extLst>
              </p:cNvPr>
              <p:cNvSpPr txBox="1">
                <a:spLocks noRot="1" noChangeAspect="1" noMove="1" noResize="1" noEditPoints="1" noAdjustHandles="1" noChangeArrowheads="1" noChangeShapeType="1" noTextEdit="1"/>
              </p:cNvSpPr>
              <p:nvPr/>
            </p:nvSpPr>
            <p:spPr>
              <a:xfrm>
                <a:off x="5282517" y="2791891"/>
                <a:ext cx="6098344" cy="79855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D5BC5F0-077B-8B2B-68E6-A1D4498A9FD9}"/>
                  </a:ext>
                </a:extLst>
              </p:cNvPr>
              <p:cNvSpPr txBox="1"/>
              <p:nvPr/>
            </p:nvSpPr>
            <p:spPr>
              <a:xfrm>
                <a:off x="2558415" y="1842136"/>
                <a:ext cx="294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solidFill>
                            <a:schemeClr val="accent5"/>
                          </a:solidFill>
                          <a:latin typeface="Cambria Math" panose="02040503050406030204" pitchFamily="18" charset="0"/>
                          <a:ea typeface="Cambria Math" panose="02040503050406030204" pitchFamily="18" charset="0"/>
                        </a:rPr>
                        <m:t>𝜴</m:t>
                      </m:r>
                    </m:oMath>
                  </m:oMathPara>
                </a14:m>
                <a:endParaRPr lang="en-GB" b="1" dirty="0">
                  <a:solidFill>
                    <a:schemeClr val="accent5"/>
                  </a:solidFill>
                </a:endParaRPr>
              </a:p>
            </p:txBody>
          </p:sp>
        </mc:Choice>
        <mc:Fallback xmlns="">
          <p:sp>
            <p:nvSpPr>
              <p:cNvPr id="4" name="TextBox 3">
                <a:extLst>
                  <a:ext uri="{FF2B5EF4-FFF2-40B4-BE49-F238E27FC236}">
                    <a16:creationId xmlns:a16="http://schemas.microsoft.com/office/drawing/2014/main" id="{BD5BC5F0-077B-8B2B-68E6-A1D4498A9FD9}"/>
                  </a:ext>
                </a:extLst>
              </p:cNvPr>
              <p:cNvSpPr txBox="1">
                <a:spLocks noRot="1" noChangeAspect="1" noMove="1" noResize="1" noEditPoints="1" noAdjustHandles="1" noChangeArrowheads="1" noChangeShapeType="1" noTextEdit="1"/>
              </p:cNvSpPr>
              <p:nvPr/>
            </p:nvSpPr>
            <p:spPr>
              <a:xfrm>
                <a:off x="2558415" y="1842136"/>
                <a:ext cx="294953" cy="369332"/>
              </a:xfrm>
              <a:prstGeom prst="rect">
                <a:avLst/>
              </a:prstGeom>
              <a:blipFill>
                <a:blip r:embed="rId3"/>
                <a:stretch>
                  <a:fillRect l="-25000" r="-25000"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CE7098-7E58-3937-99D0-A5926D10C2E0}"/>
                  </a:ext>
                </a:extLst>
              </p:cNvPr>
              <p:cNvSpPr txBox="1"/>
              <p:nvPr/>
            </p:nvSpPr>
            <p:spPr>
              <a:xfrm>
                <a:off x="2099765" y="2612376"/>
                <a:ext cx="121225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000" b="1" i="1">
                          <a:solidFill>
                            <a:schemeClr val="accent5"/>
                          </a:solidFill>
                          <a:latin typeface="Cambria Math" panose="02040503050406030204" pitchFamily="18" charset="0"/>
                          <a:ea typeface="Cambria Math" panose="02040503050406030204" pitchFamily="18" charset="0"/>
                        </a:rPr>
                        <m:t>𝜴</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𝑆</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m:t>
                          </m:r>
                          <m:r>
                            <m:rPr>
                              <m:nor/>
                            </m:rPr>
                            <a:rPr lang="en-GB" sz="2000" dirty="0"/>
                            <m:t> </m:t>
                          </m:r>
                        </m:num>
                        <m:den>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𝑡</m:t>
                              </m:r>
                            </m:sub>
                          </m:sSub>
                        </m:den>
                      </m:f>
                    </m:oMath>
                  </m:oMathPara>
                </a14:m>
                <a:endParaRPr lang="en-GB" sz="2000" dirty="0"/>
              </a:p>
            </p:txBody>
          </p:sp>
        </mc:Choice>
        <mc:Fallback xmlns="">
          <p:sp>
            <p:nvSpPr>
              <p:cNvPr id="8" name="TextBox 7">
                <a:extLst>
                  <a:ext uri="{FF2B5EF4-FFF2-40B4-BE49-F238E27FC236}">
                    <a16:creationId xmlns:a16="http://schemas.microsoft.com/office/drawing/2014/main" id="{01CE7098-7E58-3937-99D0-A5926D10C2E0}"/>
                  </a:ext>
                </a:extLst>
              </p:cNvPr>
              <p:cNvSpPr txBox="1">
                <a:spLocks noRot="1" noChangeAspect="1" noMove="1" noResize="1" noEditPoints="1" noAdjustHandles="1" noChangeArrowheads="1" noChangeShapeType="1" noTextEdit="1"/>
              </p:cNvSpPr>
              <p:nvPr/>
            </p:nvSpPr>
            <p:spPr>
              <a:xfrm>
                <a:off x="2099765" y="2612376"/>
                <a:ext cx="1212255" cy="63017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F3FE71-9D04-7D83-956F-EF5F27F74883}"/>
                  </a:ext>
                </a:extLst>
              </p:cNvPr>
              <p:cNvSpPr txBox="1"/>
              <p:nvPr/>
            </p:nvSpPr>
            <p:spPr>
              <a:xfrm>
                <a:off x="7916629" y="1724682"/>
                <a:ext cx="1307345" cy="847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solidFill>
                            <a:schemeClr val="accent5"/>
                          </a:solidFill>
                          <a:latin typeface="Cambria Math" panose="02040503050406030204" pitchFamily="18" charset="0"/>
                          <a:ea typeface="Cambria Math" panose="02040503050406030204" pitchFamily="18" charset="0"/>
                        </a:rPr>
                        <m:t>𝜞</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sSup>
                            <m:sSupPr>
                              <m:ctrlPr>
                                <a:rPr lang="en-GB" sz="2400" b="1" i="1">
                                  <a:solidFill>
                                    <a:schemeClr val="accent5"/>
                                  </a:solidFill>
                                  <a:latin typeface="Cambria Math" panose="02040503050406030204" pitchFamily="18" charset="0"/>
                                </a:rPr>
                              </m:ctrlPr>
                            </m:sSupPr>
                            <m:e>
                              <m:r>
                                <a:rPr lang="en-GB" sz="2400" b="1" i="1">
                                  <a:solidFill>
                                    <a:schemeClr val="accent5"/>
                                  </a:solidFill>
                                  <a:latin typeface="Cambria Math" panose="02040503050406030204" pitchFamily="18" charset="0"/>
                                </a:rPr>
                                <m:t>𝝏</m:t>
                              </m:r>
                            </m:e>
                            <m:sup>
                              <m:r>
                                <a:rPr lang="en-GB" sz="2400" b="1" i="1">
                                  <a:solidFill>
                                    <a:schemeClr val="accent5"/>
                                  </a:solidFill>
                                  <a:latin typeface="Cambria Math" panose="02040503050406030204" pitchFamily="18" charset="0"/>
                                </a:rPr>
                                <m:t>𝟐</m:t>
                              </m:r>
                            </m:sup>
                          </m:sSup>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sSubSup>
                            <m:sSubSupPr>
                              <m:ctrlPr>
                                <a:rPr lang="en-GB" sz="2400" b="1" i="1">
                                  <a:solidFill>
                                    <a:schemeClr val="accent5"/>
                                  </a:solidFill>
                                  <a:latin typeface="Cambria Math" panose="02040503050406030204" pitchFamily="18" charset="0"/>
                                </a:rPr>
                              </m:ctrlPr>
                            </m:sSubSupPr>
                            <m:e>
                              <m:r>
                                <a:rPr lang="en-GB" sz="2400" b="1" i="1">
                                  <a:solidFill>
                                    <a:schemeClr val="accent5"/>
                                  </a:solidFill>
                                  <a:latin typeface="Cambria Math" panose="02040503050406030204" pitchFamily="18" charset="0"/>
                                </a:rPr>
                                <m:t>𝝏</m:t>
                              </m:r>
                              <m:r>
                                <a:rPr lang="en-GB" sz="2400" b="1" i="1">
                                  <a:solidFill>
                                    <a:schemeClr val="accent5"/>
                                  </a:solidFill>
                                  <a:latin typeface="Cambria Math" panose="02040503050406030204" pitchFamily="18" charset="0"/>
                                </a:rPr>
                                <m:t>𝑺</m:t>
                              </m:r>
                            </m:e>
                            <m:sub>
                              <m:r>
                                <a:rPr lang="en-GB" sz="2400" b="1" i="1">
                                  <a:solidFill>
                                    <a:schemeClr val="accent5"/>
                                  </a:solidFill>
                                  <a:latin typeface="Cambria Math" panose="02040503050406030204" pitchFamily="18" charset="0"/>
                                </a:rPr>
                                <m:t>𝒕</m:t>
                              </m:r>
                            </m:sub>
                            <m:sup>
                              <m:r>
                                <a:rPr lang="en-GB" sz="2400" b="1" i="1">
                                  <a:solidFill>
                                    <a:schemeClr val="accent5"/>
                                  </a:solidFill>
                                  <a:latin typeface="Cambria Math" panose="02040503050406030204" pitchFamily="18" charset="0"/>
                                </a:rPr>
                                <m:t>𝟐</m:t>
                              </m:r>
                            </m:sup>
                          </m:sSubSup>
                        </m:den>
                      </m:f>
                    </m:oMath>
                  </m:oMathPara>
                </a14:m>
                <a:endParaRPr lang="en-GB" sz="2400" b="1" dirty="0"/>
              </a:p>
            </p:txBody>
          </p:sp>
        </mc:Choice>
        <mc:Fallback xmlns="">
          <p:sp>
            <p:nvSpPr>
              <p:cNvPr id="9" name="TextBox 8">
                <a:extLst>
                  <a:ext uri="{FF2B5EF4-FFF2-40B4-BE49-F238E27FC236}">
                    <a16:creationId xmlns:a16="http://schemas.microsoft.com/office/drawing/2014/main" id="{83F3FE71-9D04-7D83-956F-EF5F27F74883}"/>
                  </a:ext>
                </a:extLst>
              </p:cNvPr>
              <p:cNvSpPr txBox="1">
                <a:spLocks noRot="1" noChangeAspect="1" noMove="1" noResize="1" noEditPoints="1" noAdjustHandles="1" noChangeArrowheads="1" noChangeShapeType="1" noTextEdit="1"/>
              </p:cNvSpPr>
              <p:nvPr/>
            </p:nvSpPr>
            <p:spPr>
              <a:xfrm>
                <a:off x="7916629" y="1724682"/>
                <a:ext cx="1307345" cy="8475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A5AA02-2930-11C9-49F0-40D77E109021}"/>
                  </a:ext>
                </a:extLst>
              </p:cNvPr>
              <p:cNvSpPr txBox="1"/>
              <p:nvPr/>
            </p:nvSpPr>
            <p:spPr>
              <a:xfrm>
                <a:off x="3889847" y="4415672"/>
                <a:ext cx="6872066"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sSup>
                            <m:sSupPr>
                              <m:ctrlPr>
                                <a:rPr lang="en-GB" b="0" i="1" smtClean="0">
                                  <a:solidFill>
                                    <a:schemeClr val="tx1"/>
                                  </a:solidFill>
                                  <a:latin typeface="Cambria Math" panose="02040503050406030204" pitchFamily="18" charset="0"/>
                                </a:rPr>
                              </m:ctrlPr>
                            </m:sSupPr>
                            <m:e>
                              <m:r>
                                <a:rPr lang="en-GB" b="0" i="1">
                                  <a:solidFill>
                                    <a:schemeClr val="tx1"/>
                                  </a:solidFill>
                                  <a:latin typeface="Cambria Math" panose="02040503050406030204" pitchFamily="18" charset="0"/>
                                </a:rPr>
                                <m:t>𝜕</m:t>
                              </m:r>
                            </m:e>
                            <m:sup>
                              <m:r>
                                <a:rPr lang="en-GB" b="0" i="1" smtClean="0">
                                  <a:solidFill>
                                    <a:schemeClr val="tx1"/>
                                  </a:solidFill>
                                  <a:latin typeface="Cambria Math" panose="02040503050406030204" pitchFamily="18" charset="0"/>
                                </a:rPr>
                                <m:t>2</m:t>
                              </m:r>
                            </m:sup>
                          </m:sSup>
                          <m:r>
                            <a:rPr lang="en-GB" b="0" i="1" smtClean="0">
                              <a:solidFill>
                                <a:schemeClr val="tx1"/>
                              </a:solidFill>
                              <a:latin typeface="Cambria Math" panose="02040503050406030204" pitchFamily="18" charset="0"/>
                              <a:ea typeface="Cambria Math" panose="02040503050406030204" pitchFamily="18" charset="0"/>
                            </a:rPr>
                            <m:t>𝛼</m:t>
                          </m:r>
                        </m:num>
                        <m:den>
                          <m:sSubSup>
                            <m:sSubSupPr>
                              <m:ctrlPr>
                                <a:rPr lang="en-GB" b="0" i="1" smtClean="0">
                                  <a:solidFill>
                                    <a:schemeClr val="tx1"/>
                                  </a:solidFill>
                                  <a:latin typeface="Cambria Math" panose="02040503050406030204" pitchFamily="18" charset="0"/>
                                </a:rPr>
                              </m:ctrlPr>
                            </m:sSubSupPr>
                            <m:e>
                              <m:r>
                                <a:rPr lang="en-GB" i="1">
                                  <a:latin typeface="Cambria Math" panose="02040503050406030204" pitchFamily="18" charset="0"/>
                                </a:rPr>
                                <m:t>𝜕</m:t>
                              </m:r>
                              <m:r>
                                <a:rPr lang="en-GB" b="0" i="1">
                                  <a:solidFill>
                                    <a:schemeClr val="tx1"/>
                                  </a:solidFill>
                                  <a:latin typeface="Cambria Math" panose="02040503050406030204" pitchFamily="18" charset="0"/>
                                </a:rPr>
                                <m:t>𝑆</m:t>
                              </m:r>
                            </m:e>
                            <m:sub>
                              <m:r>
                                <a:rPr lang="en-GB" b="0" i="1">
                                  <a:solidFill>
                                    <a:schemeClr val="tx1"/>
                                  </a:solidFill>
                                  <a:latin typeface="Cambria Math" panose="02040503050406030204" pitchFamily="18" charset="0"/>
                                </a:rPr>
                                <m:t>𝑡</m:t>
                              </m:r>
                            </m:sub>
                            <m:sup>
                              <m:r>
                                <a:rPr lang="en-GB" b="0" i="1" smtClean="0">
                                  <a:solidFill>
                                    <a:schemeClr val="tx1"/>
                                  </a:solidFill>
                                  <a:latin typeface="Cambria Math" panose="02040503050406030204" pitchFamily="18" charset="0"/>
                                </a:rPr>
                                <m:t>2</m:t>
                              </m:r>
                            </m:sup>
                          </m:sSubSup>
                        </m:den>
                      </m:f>
                      <m:r>
                        <a:rPr lang="en-GB"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1+</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1</m:t>
                                  </m:r>
                                </m:sub>
                              </m:sSub>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den>
                          </m:f>
                        </m:e>
                      </m:d>
                      <m:r>
                        <a:rPr lang="en-GB"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oMath>
                  </m:oMathPara>
                </a14:m>
                <a:endParaRPr lang="en-GB" dirty="0"/>
              </a:p>
            </p:txBody>
          </p:sp>
        </mc:Choice>
        <mc:Fallback xmlns="">
          <p:sp>
            <p:nvSpPr>
              <p:cNvPr id="15" name="TextBox 14">
                <a:extLst>
                  <a:ext uri="{FF2B5EF4-FFF2-40B4-BE49-F238E27FC236}">
                    <a16:creationId xmlns:a16="http://schemas.microsoft.com/office/drawing/2014/main" id="{F7A5AA02-2930-11C9-49F0-40D77E109021}"/>
                  </a:ext>
                </a:extLst>
              </p:cNvPr>
              <p:cNvSpPr txBox="1">
                <a:spLocks noRot="1" noChangeAspect="1" noMove="1" noResize="1" noEditPoints="1" noAdjustHandles="1" noChangeArrowheads="1" noChangeShapeType="1" noTextEdit="1"/>
              </p:cNvSpPr>
              <p:nvPr/>
            </p:nvSpPr>
            <p:spPr>
              <a:xfrm>
                <a:off x="3889847" y="4415672"/>
                <a:ext cx="6872066" cy="74481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09E758-64BC-4068-F2D0-C6FD0A559E23}"/>
                  </a:ext>
                </a:extLst>
              </p:cNvPr>
              <p:cNvSpPr txBox="1"/>
              <p:nvPr/>
            </p:nvSpPr>
            <p:spPr>
              <a:xfrm>
                <a:off x="3889847" y="5302019"/>
                <a:ext cx="6872066"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sSup>
                            <m:sSupPr>
                              <m:ctrlPr>
                                <a:rPr lang="en-GB" b="0" i="1" smtClean="0">
                                  <a:solidFill>
                                    <a:schemeClr val="tx1"/>
                                  </a:solidFill>
                                  <a:latin typeface="Cambria Math" panose="02040503050406030204" pitchFamily="18" charset="0"/>
                                </a:rPr>
                              </m:ctrlPr>
                            </m:sSupPr>
                            <m:e>
                              <m:r>
                                <a:rPr lang="en-GB" b="0" i="1">
                                  <a:solidFill>
                                    <a:schemeClr val="tx1"/>
                                  </a:solidFill>
                                  <a:latin typeface="Cambria Math" panose="02040503050406030204" pitchFamily="18" charset="0"/>
                                </a:rPr>
                                <m:t>𝜕</m:t>
                              </m:r>
                            </m:e>
                            <m:sup>
                              <m:r>
                                <a:rPr lang="en-GB" b="0" i="1" smtClean="0">
                                  <a:solidFill>
                                    <a:schemeClr val="tx1"/>
                                  </a:solidFill>
                                  <a:latin typeface="Cambria Math" panose="02040503050406030204" pitchFamily="18" charset="0"/>
                                </a:rPr>
                                <m:t>2</m:t>
                              </m:r>
                            </m:sup>
                          </m:sSup>
                          <m:r>
                            <a:rPr lang="en-GB" b="0" i="1" smtClean="0">
                              <a:solidFill>
                                <a:schemeClr val="tx1"/>
                              </a:solidFill>
                              <a:latin typeface="Cambria Math" panose="02040503050406030204" pitchFamily="18" charset="0"/>
                              <a:ea typeface="Cambria Math" panose="02040503050406030204" pitchFamily="18" charset="0"/>
                            </a:rPr>
                            <m:t>𝛽</m:t>
                          </m:r>
                        </m:num>
                        <m:den>
                          <m:sSubSup>
                            <m:sSubSupPr>
                              <m:ctrlPr>
                                <a:rPr lang="en-GB" b="0" i="1" smtClean="0">
                                  <a:solidFill>
                                    <a:schemeClr val="tx1"/>
                                  </a:solidFill>
                                  <a:latin typeface="Cambria Math" panose="02040503050406030204" pitchFamily="18" charset="0"/>
                                </a:rPr>
                              </m:ctrlPr>
                            </m:sSubSupPr>
                            <m:e>
                              <m:r>
                                <a:rPr lang="en-GB" i="1">
                                  <a:latin typeface="Cambria Math" panose="02040503050406030204" pitchFamily="18" charset="0"/>
                                </a:rPr>
                                <m:t>𝜕</m:t>
                              </m:r>
                              <m:r>
                                <a:rPr lang="en-GB" b="0" i="1">
                                  <a:solidFill>
                                    <a:schemeClr val="tx1"/>
                                  </a:solidFill>
                                  <a:latin typeface="Cambria Math" panose="02040503050406030204" pitchFamily="18" charset="0"/>
                                </a:rPr>
                                <m:t>𝑆</m:t>
                              </m:r>
                            </m:e>
                            <m:sub>
                              <m:r>
                                <a:rPr lang="en-GB" b="0" i="1">
                                  <a:solidFill>
                                    <a:schemeClr val="tx1"/>
                                  </a:solidFill>
                                  <a:latin typeface="Cambria Math" panose="02040503050406030204" pitchFamily="18" charset="0"/>
                                </a:rPr>
                                <m:t>𝑡</m:t>
                              </m:r>
                            </m:sub>
                            <m:sup>
                              <m:r>
                                <a:rPr lang="en-GB" b="0" i="1" smtClean="0">
                                  <a:solidFill>
                                    <a:schemeClr val="tx1"/>
                                  </a:solidFill>
                                  <a:latin typeface="Cambria Math" panose="02040503050406030204" pitchFamily="18" charset="0"/>
                                </a:rPr>
                                <m:t>2</m:t>
                              </m:r>
                            </m:sup>
                          </m:sSubSup>
                        </m:den>
                      </m:f>
                      <m:r>
                        <a:rPr lang="en-GB"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1+</m:t>
                          </m:r>
                          <m:f>
                            <m:fPr>
                              <m:ctrlPr>
                                <a:rPr lang="en-GB" sz="1800" b="0" i="1" smtClean="0">
                                  <a:solidFill>
                                    <a:schemeClr val="tx1"/>
                                  </a:solidFill>
                                  <a:latin typeface="Cambria Math" panose="02040503050406030204" pitchFamily="18" charset="0"/>
                                </a:rPr>
                              </m:ctrlPr>
                            </m:fPr>
                            <m:num>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𝑑</m:t>
                                  </m:r>
                                </m:e>
                                <m:sub>
                                  <m:r>
                                    <a:rPr lang="en-GB" sz="1800" b="0" i="1" smtClean="0">
                                      <a:solidFill>
                                        <a:schemeClr val="tx1"/>
                                      </a:solidFill>
                                      <a:latin typeface="Cambria Math" panose="02040503050406030204" pitchFamily="18" charset="0"/>
                                    </a:rPr>
                                    <m:t>2</m:t>
                                  </m:r>
                                </m:sub>
                              </m:sSub>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den>
                          </m:f>
                        </m:e>
                      </m:d>
                      <m:r>
                        <a:rPr lang="en-GB"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𝑆</m:t>
                              </m:r>
                            </m:e>
                            <m:sub>
                              <m:r>
                                <a:rPr lang="en-GB" b="0" i="1" smtClean="0">
                                  <a:latin typeface="Cambria Math" panose="02040503050406030204" pitchFamily="18" charset="0"/>
                                  <a:ea typeface="Cambria Math" panose="02040503050406030204" pitchFamily="18" charset="0"/>
                                </a:rPr>
                                <m:t>𝑡</m:t>
                              </m:r>
                            </m:sub>
                          </m:sSub>
                        </m:den>
                      </m:f>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den>
                      </m:f>
                    </m:oMath>
                  </m:oMathPara>
                </a14:m>
                <a:endParaRPr lang="en-GB" dirty="0"/>
              </a:p>
            </p:txBody>
          </p:sp>
        </mc:Choice>
        <mc:Fallback xmlns="">
          <p:sp>
            <p:nvSpPr>
              <p:cNvPr id="17" name="TextBox 16">
                <a:extLst>
                  <a:ext uri="{FF2B5EF4-FFF2-40B4-BE49-F238E27FC236}">
                    <a16:creationId xmlns:a16="http://schemas.microsoft.com/office/drawing/2014/main" id="{B509E758-64BC-4068-F2D0-C6FD0A559E23}"/>
                  </a:ext>
                </a:extLst>
              </p:cNvPr>
              <p:cNvSpPr txBox="1">
                <a:spLocks noRot="1" noChangeAspect="1" noMove="1" noResize="1" noEditPoints="1" noAdjustHandles="1" noChangeArrowheads="1" noChangeShapeType="1" noTextEdit="1"/>
              </p:cNvSpPr>
              <p:nvPr/>
            </p:nvSpPr>
            <p:spPr>
              <a:xfrm>
                <a:off x="3889847" y="5302019"/>
                <a:ext cx="6872066" cy="744819"/>
              </a:xfrm>
              <a:prstGeom prst="rect">
                <a:avLst/>
              </a:prstGeom>
              <a:blipFill>
                <a:blip r:embed="rId7"/>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FFD19A51-50FD-9F64-BF2C-BA0D02F861F6}"/>
              </a:ext>
            </a:extLst>
          </p:cNvPr>
          <p:cNvSpPr txBox="1"/>
          <p:nvPr/>
        </p:nvSpPr>
        <p:spPr>
          <a:xfrm>
            <a:off x="5792128" y="3901955"/>
            <a:ext cx="1996671" cy="369332"/>
          </a:xfrm>
          <a:prstGeom prst="rect">
            <a:avLst/>
          </a:prstGeom>
          <a:noFill/>
        </p:spPr>
        <p:txBody>
          <a:bodyPr wrap="square" rtlCol="0">
            <a:spAutoFit/>
          </a:bodyPr>
          <a:lstStyle/>
          <a:p>
            <a:r>
              <a:rPr lang="en-GB" dirty="0"/>
              <a:t>With:</a:t>
            </a:r>
          </a:p>
        </p:txBody>
      </p:sp>
    </p:spTree>
    <p:extLst>
      <p:ext uri="{BB962C8B-B14F-4D97-AF65-F5344CB8AC3E}">
        <p14:creationId xmlns:p14="http://schemas.microsoft.com/office/powerpoint/2010/main" val="583322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Rho</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𝑡</m:t>
                              </m:r>
                            </m:den>
                          </m:f>
                          <m:r>
                            <a:rPr lang="en-GB" sz="2000" b="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smtClean="0">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𝒓</m:t>
                                  </m:r>
                                </m:e>
                                <m:sub>
                                  <m:r>
                                    <a:rPr lang="en-GB" sz="2000" b="1" i="1" smtClean="0">
                                      <a:solidFill>
                                        <a:schemeClr val="accent5"/>
                                      </a:solidFill>
                                      <a:latin typeface="Cambria Math" panose="02040503050406030204" pitchFamily="18" charset="0"/>
                                    </a:rPr>
                                    <m:t>𝒕</m:t>
                                  </m:r>
                                </m:sub>
                              </m:sSub>
                            </m:den>
                          </m:f>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𝑉</m:t>
                              </m:r>
                            </m:e>
                            <m:sub>
                              <m:r>
                                <a:rPr lang="en-GB" sz="2000" b="0" i="1" smtClean="0">
                                  <a:solidFill>
                                    <a:schemeClr val="tx1"/>
                                  </a:solidFill>
                                  <a:latin typeface="Cambria Math" panose="02040503050406030204" pitchFamily="18" charset="0"/>
                                </a:rPr>
                                <m:t>𝑡</m:t>
                              </m:r>
                            </m:sub>
                          </m:sSub>
                        </m:e>
                      </m:d>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83869"/>
              </a:xfrm>
              <a:prstGeom prst="rect">
                <a:avLst/>
              </a:prstGeom>
              <a:blipFill>
                <a:blip r:embed="rId2"/>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Dividend Rho</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E64224-722D-6EE5-2A65-FA1F08E36FA7}"/>
                  </a:ext>
                </a:extLst>
              </p:cNvPr>
              <p:cNvSpPr txBox="1"/>
              <p:nvPr/>
            </p:nvSpPr>
            <p:spPr>
              <a:xfrm>
                <a:off x="2122007" y="1095323"/>
                <a:ext cx="251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𝜌</m:t>
                      </m:r>
                    </m:oMath>
                  </m:oMathPara>
                </a14:m>
                <a:endParaRPr lang="en-GB" sz="2400" dirty="0"/>
              </a:p>
            </p:txBody>
          </p:sp>
        </mc:Choice>
        <mc:Fallback xmlns="">
          <p:sp>
            <p:nvSpPr>
              <p:cNvPr id="30" name="TextBox 29">
                <a:extLst>
                  <a:ext uri="{FF2B5EF4-FFF2-40B4-BE49-F238E27FC236}">
                    <a16:creationId xmlns:a16="http://schemas.microsoft.com/office/drawing/2014/main" id="{F0E64224-722D-6EE5-2A65-FA1F08E36FA7}"/>
                  </a:ext>
                </a:extLst>
              </p:cNvPr>
              <p:cNvSpPr txBox="1">
                <a:spLocks noRot="1" noChangeAspect="1" noMove="1" noResize="1" noEditPoints="1" noAdjustHandles="1" noChangeArrowheads="1" noChangeShapeType="1" noTextEdit="1"/>
              </p:cNvSpPr>
              <p:nvPr/>
            </p:nvSpPr>
            <p:spPr>
              <a:xfrm>
                <a:off x="2122007" y="1095323"/>
                <a:ext cx="251671" cy="369332"/>
              </a:xfrm>
              <a:prstGeom prst="rect">
                <a:avLst/>
              </a:prstGeom>
              <a:blipFill>
                <a:blip r:embed="rId4"/>
                <a:stretch>
                  <a:fillRect l="-29268" r="-26829"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261861" y="1085390"/>
                <a:ext cx="632802"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a:rPr lang="en-GB" sz="2400" i="1" smtClean="0">
                              <a:latin typeface="Cambria Math" panose="02040503050406030204" pitchFamily="18" charset="0"/>
                              <a:ea typeface="Cambria Math" panose="02040503050406030204" pitchFamily="18" charset="0"/>
                            </a:rPr>
                            <m:t>𝜌</m:t>
                          </m:r>
                        </m:e>
                        <m:sup>
                          <m:r>
                            <a:rPr lang="en-GB" sz="2400" b="0" i="1" smtClean="0">
                              <a:latin typeface="Cambria Math" panose="02040503050406030204" pitchFamily="18" charset="0"/>
                              <a:ea typeface="Cambria Math" panose="02040503050406030204" pitchFamily="18" charset="0"/>
                            </a:rPr>
                            <m:t>𝐷𝑖𝑣</m:t>
                          </m:r>
                        </m:sup>
                      </m:sSup>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261861" y="1085390"/>
                <a:ext cx="632802" cy="381258"/>
              </a:xfrm>
              <a:prstGeom prst="rect">
                <a:avLst/>
              </a:prstGeom>
              <a:blipFill>
                <a:blip r:embed="rId5"/>
                <a:stretch>
                  <a:fillRect l="-11538" t="-1587" r="-3846" b="-238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𝑡</m:t>
                              </m:r>
                            </m:sub>
                          </m:sSub>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5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𝝆</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smtClean="0">
                                  <a:solidFill>
                                    <a:schemeClr val="accent5"/>
                                  </a:solidFill>
                                  <a:latin typeface="Cambria Math" panose="02040503050406030204" pitchFamily="18" charset="0"/>
                                </a:rPr>
                              </m:ctrlPr>
                            </m:sSubPr>
                            <m:e>
                              <m:r>
                                <a:rPr lang="en-GB" sz="2400" b="1" i="1" smtClean="0">
                                  <a:solidFill>
                                    <a:schemeClr val="accent5"/>
                                  </a:solidFill>
                                  <a:latin typeface="Cambria Math" panose="02040503050406030204" pitchFamily="18" charset="0"/>
                                </a:rPr>
                                <m:t>𝒓</m:t>
                              </m:r>
                            </m:e>
                            <m:sub>
                              <m:r>
                                <a:rPr lang="en-GB" sz="2400" b="1" i="1" smtClean="0">
                                  <a:solidFill>
                                    <a:schemeClr val="accent5"/>
                                  </a:solidFill>
                                  <a:latin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5677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C77BEA-3DD8-2403-6493-B3A14AF8A2DF}"/>
                  </a:ext>
                </a:extLst>
              </p:cNvPr>
              <p:cNvSpPr txBox="1"/>
              <p:nvPr/>
            </p:nvSpPr>
            <p:spPr>
              <a:xfrm>
                <a:off x="4220308" y="4352064"/>
                <a:ext cx="6717322"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𝑟</m:t>
                              </m:r>
                            </m:e>
                            <m:sub>
                              <m:r>
                                <a:rPr lang="en-GB" b="0" i="1" smtClean="0">
                                  <a:latin typeface="Cambria Math" panose="02040503050406030204" pitchFamily="18" charset="0"/>
                                </a:rPr>
                                <m:t>𝑡</m:t>
                              </m:r>
                            </m:sub>
                            <m:sup>
                              <m:r>
                                <a:rPr lang="en-GB" b="0" i="1" smtClean="0">
                                  <a:latin typeface="Cambria Math" panose="02040503050406030204" pitchFamily="18" charset="0"/>
                                </a:rPr>
                                <m:t>𝐷𝑖𝑣</m:t>
                              </m:r>
                            </m:sup>
                          </m:sSubSup>
                        </m:den>
                      </m:f>
                      <m:r>
                        <a:rPr lang="en-GB" sz="1800" b="0" i="1" smtClean="0">
                          <a:latin typeface="Cambria Math" panose="02040503050406030204" pitchFamily="18" charset="0"/>
                        </a:rPr>
                        <m:t>=</m:t>
                      </m:r>
                      <m:r>
                        <a:rPr lang="en-GB" sz="180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𝑟</m:t>
                              </m:r>
                            </m:e>
                            <m:sub>
                              <m:r>
                                <a:rPr lang="en-GB" b="0" i="1" smtClean="0">
                                  <a:latin typeface="Cambria Math" panose="02040503050406030204" pitchFamily="18" charset="0"/>
                                </a:rPr>
                                <m:t>𝑡</m:t>
                              </m:r>
                            </m:sub>
                          </m:sSub>
                        </m:den>
                      </m:f>
                    </m:oMath>
                  </m:oMathPara>
                </a14:m>
                <a:endParaRPr lang="en-GB" dirty="0"/>
              </a:p>
            </p:txBody>
          </p:sp>
        </mc:Choice>
        <mc:Fallback xmlns="">
          <p:sp>
            <p:nvSpPr>
              <p:cNvPr id="36" name="TextBox 35">
                <a:extLst>
                  <a:ext uri="{FF2B5EF4-FFF2-40B4-BE49-F238E27FC236}">
                    <a16:creationId xmlns:a16="http://schemas.microsoft.com/office/drawing/2014/main" id="{F4C77BEA-3DD8-2403-6493-B3A14AF8A2DF}"/>
                  </a:ext>
                </a:extLst>
              </p:cNvPr>
              <p:cNvSpPr txBox="1">
                <a:spLocks noRot="1" noChangeAspect="1" noMove="1" noResize="1" noEditPoints="1" noAdjustHandles="1" noChangeArrowheads="1" noChangeShapeType="1" noTextEdit="1"/>
              </p:cNvSpPr>
              <p:nvPr/>
            </p:nvSpPr>
            <p:spPr>
              <a:xfrm>
                <a:off x="4220308" y="4352064"/>
                <a:ext cx="6717322" cy="69743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D7D861-2585-A0CC-D745-EFE182BB410D}"/>
                  </a:ext>
                </a:extLst>
              </p:cNvPr>
              <p:cNvSpPr txBox="1"/>
              <p:nvPr/>
            </p:nvSpPr>
            <p:spPr>
              <a:xfrm>
                <a:off x="4220308" y="5219858"/>
                <a:ext cx="6717322" cy="697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i="1">
                                  <a:latin typeface="Cambria Math" panose="02040503050406030204" pitchFamily="18" charset="0"/>
                                </a:rPr>
                                <m:t>𝑟</m:t>
                              </m:r>
                            </m:e>
                            <m:sub>
                              <m:r>
                                <a:rPr lang="en-GB" b="0" i="1" smtClean="0">
                                  <a:latin typeface="Cambria Math" panose="02040503050406030204" pitchFamily="18" charset="0"/>
                                </a:rPr>
                                <m:t>𝑡</m:t>
                              </m:r>
                            </m:sub>
                            <m:sup>
                              <m:r>
                                <a:rPr lang="en-GB" i="1">
                                  <a:latin typeface="Cambria Math" panose="02040503050406030204" pitchFamily="18" charset="0"/>
                                </a:rPr>
                                <m:t>𝐷𝑖𝑣</m:t>
                              </m:r>
                            </m:sup>
                          </m:sSubSup>
                        </m:den>
                      </m:f>
                      <m:r>
                        <a:rPr lang="en-GB" sz="1800" b="0" i="1" smtClean="0">
                          <a:latin typeface="Cambria Math" panose="02040503050406030204" pitchFamily="18" charset="0"/>
                        </a:rPr>
                        <m:t>=</m:t>
                      </m:r>
                      <m:r>
                        <a:rPr lang="en-GB" sz="180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𝑟</m:t>
                              </m:r>
                            </m:e>
                            <m:sub>
                              <m:r>
                                <a:rPr lang="en-GB" b="0" i="1" smtClean="0">
                                  <a:latin typeface="Cambria Math" panose="02040503050406030204" pitchFamily="18" charset="0"/>
                                </a:rPr>
                                <m:t>𝑡</m:t>
                              </m:r>
                            </m:sub>
                          </m:sSub>
                        </m:den>
                      </m:f>
                    </m:oMath>
                  </m:oMathPara>
                </a14:m>
                <a:endParaRPr lang="en-GB" dirty="0"/>
              </a:p>
            </p:txBody>
          </p:sp>
        </mc:Choice>
        <mc:Fallback xmlns="">
          <p:sp>
            <p:nvSpPr>
              <p:cNvPr id="37" name="TextBox 36">
                <a:extLst>
                  <a:ext uri="{FF2B5EF4-FFF2-40B4-BE49-F238E27FC236}">
                    <a16:creationId xmlns:a16="http://schemas.microsoft.com/office/drawing/2014/main" id="{B1D7D861-2585-A0CC-D745-EFE182BB410D}"/>
                  </a:ext>
                </a:extLst>
              </p:cNvPr>
              <p:cNvSpPr txBox="1">
                <a:spLocks noRot="1" noChangeAspect="1" noMove="1" noResize="1" noEditPoints="1" noAdjustHandles="1" noChangeArrowheads="1" noChangeShapeType="1" noTextEdit="1"/>
              </p:cNvSpPr>
              <p:nvPr/>
            </p:nvSpPr>
            <p:spPr>
              <a:xfrm>
                <a:off x="4220308" y="5219858"/>
                <a:ext cx="6717322" cy="697435"/>
              </a:xfrm>
              <a:prstGeom prst="rect">
                <a:avLst/>
              </a:prstGeom>
              <a:blipFill>
                <a:blip r:embed="rId9"/>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3" name="TextBox 42">
            <a:extLst>
              <a:ext uri="{FF2B5EF4-FFF2-40B4-BE49-F238E27FC236}">
                <a16:creationId xmlns:a16="http://schemas.microsoft.com/office/drawing/2014/main" id="{9A8EDAFF-4151-D7F0-7020-884DD0BAA502}"/>
              </a:ext>
            </a:extLst>
          </p:cNvPr>
          <p:cNvSpPr txBox="1"/>
          <p:nvPr/>
        </p:nvSpPr>
        <p:spPr>
          <a:xfrm>
            <a:off x="6580633" y="3943623"/>
            <a:ext cx="1996671" cy="369332"/>
          </a:xfrm>
          <a:prstGeom prst="rect">
            <a:avLst/>
          </a:prstGeom>
          <a:noFill/>
        </p:spPr>
        <p:txBody>
          <a:bodyPr wrap="square" rtlCol="0">
            <a:spAutoFit/>
          </a:bodyPr>
          <a:lstStyle/>
          <a:p>
            <a:r>
              <a:rPr lang="en-GB" dirty="0"/>
              <a:t>With:</a:t>
            </a:r>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4775510" y="1787368"/>
                <a:ext cx="7603588" cy="895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solidFill>
                                <a:schemeClr val="accent5"/>
                              </a:solidFill>
                              <a:latin typeface="Cambria Math" panose="02040503050406030204" pitchFamily="18" charset="0"/>
                              <a:ea typeface="Cambria Math" panose="02040503050406030204" pitchFamily="18" charset="0"/>
                            </a:rPr>
                          </m:ctrlPr>
                        </m:sSupPr>
                        <m:e>
                          <m:r>
                            <a:rPr lang="en-GB" sz="2400" b="1" i="1" smtClean="0">
                              <a:solidFill>
                                <a:schemeClr val="accent5"/>
                              </a:solidFill>
                              <a:latin typeface="Cambria Math" panose="02040503050406030204" pitchFamily="18" charset="0"/>
                              <a:ea typeface="Cambria Math" panose="02040503050406030204" pitchFamily="18" charset="0"/>
                            </a:rPr>
                            <m:t>𝝆</m:t>
                          </m:r>
                        </m:e>
                        <m:sup>
                          <m:r>
                            <a:rPr lang="en-GB" sz="2400" b="1" i="1" smtClean="0">
                              <a:solidFill>
                                <a:schemeClr val="accent5"/>
                              </a:solidFill>
                              <a:latin typeface="Cambria Math" panose="02040503050406030204" pitchFamily="18" charset="0"/>
                              <a:ea typeface="Cambria Math" panose="02040503050406030204" pitchFamily="18" charset="0"/>
                            </a:rPr>
                            <m:t>𝑫𝒊𝒗</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Sup>
                            <m:sSubSupPr>
                              <m:ctrlPr>
                                <a:rPr lang="en-GB" sz="2400" b="1" i="1" smtClean="0">
                                  <a:solidFill>
                                    <a:schemeClr val="accent5"/>
                                  </a:solidFill>
                                  <a:latin typeface="Cambria Math" panose="02040503050406030204" pitchFamily="18" charset="0"/>
                                </a:rPr>
                              </m:ctrlPr>
                            </m:sSubSupPr>
                            <m:e>
                              <m:r>
                                <a:rPr lang="en-GB" sz="2400" b="1" i="1" smtClean="0">
                                  <a:solidFill>
                                    <a:schemeClr val="accent5"/>
                                  </a:solidFill>
                                  <a:latin typeface="Cambria Math" panose="02040503050406030204" pitchFamily="18" charset="0"/>
                                </a:rPr>
                                <m:t>𝒓</m:t>
                              </m:r>
                            </m:e>
                            <m:sub>
                              <m:r>
                                <a:rPr lang="en-GB" sz="2400" b="1" i="1" smtClean="0">
                                  <a:solidFill>
                                    <a:schemeClr val="accent5"/>
                                  </a:solidFill>
                                  <a:latin typeface="Cambria Math" panose="02040503050406030204" pitchFamily="18" charset="0"/>
                                </a:rPr>
                                <m:t>𝒕</m:t>
                              </m:r>
                            </m:sub>
                            <m:sup>
                              <m:r>
                                <a:rPr lang="en-GB" sz="2400" b="1" i="1" smtClean="0">
                                  <a:solidFill>
                                    <a:schemeClr val="accent5"/>
                                  </a:solidFill>
                                  <a:latin typeface="Cambria Math" panose="02040503050406030204" pitchFamily="18" charset="0"/>
                                </a:rPr>
                                <m:t>𝑫𝒊𝒗</m:t>
                              </m:r>
                            </m:sup>
                          </m:sSubSup>
                        </m:den>
                      </m:f>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4775510" y="1787368"/>
                <a:ext cx="7603588" cy="895245"/>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EF0C5B-8AE4-EBE7-32D1-EB4B2E7BADB8}"/>
                  </a:ext>
                </a:extLst>
              </p:cNvPr>
              <p:cNvSpPr txBox="1"/>
              <p:nvPr/>
            </p:nvSpPr>
            <p:spPr>
              <a:xfrm>
                <a:off x="5925333" y="2839032"/>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𝑡</m:t>
                              </m:r>
                            </m:den>
                          </m:f>
                          <m:r>
                            <a:rPr lang="en-GB" sz="2000" b="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smtClean="0">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𝒓</m:t>
                                  </m:r>
                                </m:e>
                                <m:sub>
                                  <m:r>
                                    <a:rPr lang="en-GB" sz="2000" b="1" i="1" smtClean="0">
                                      <a:solidFill>
                                        <a:schemeClr val="accent5"/>
                                      </a:solidFill>
                                      <a:latin typeface="Cambria Math" panose="02040503050406030204" pitchFamily="18" charset="0"/>
                                    </a:rPr>
                                    <m:t>𝒕</m:t>
                                  </m:r>
                                </m:sub>
                              </m:sSub>
                            </m:den>
                          </m:f>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𝑉</m:t>
                              </m:r>
                            </m:e>
                            <m:sub>
                              <m:r>
                                <a:rPr lang="en-GB" sz="2000" b="0" i="1" smtClean="0">
                                  <a:solidFill>
                                    <a:schemeClr val="tx1"/>
                                  </a:solidFill>
                                  <a:latin typeface="Cambria Math" panose="02040503050406030204" pitchFamily="18" charset="0"/>
                                </a:rPr>
                                <m:t>𝑡</m:t>
                              </m:r>
                            </m:sub>
                          </m:sSub>
                        </m:e>
                      </m:d>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p>
                            <m:sSupPr>
                              <m:ctrlPr>
                                <a:rPr lang="en-GB" sz="2000" i="1">
                                  <a:latin typeface="Cambria Math" panose="02040503050406030204" pitchFamily="18" charset="0"/>
                                </a:rPr>
                              </m:ctrlPr>
                            </m:sSupPr>
                            <m:e>
                              <m:r>
                                <a:rPr lang="en-GB" sz="2000" i="1">
                                  <a:latin typeface="Cambria Math" panose="02040503050406030204" pitchFamily="18" charset="0"/>
                                </a:rPr>
                                <m:t>𝑟</m:t>
                              </m:r>
                            </m:e>
                            <m:sup>
                              <m:r>
                                <a:rPr lang="en-GB" sz="2000" i="1">
                                  <a:latin typeface="Cambria Math" panose="02040503050406030204" pitchFamily="18" charset="0"/>
                                </a:rPr>
                                <m:t>𝐷𝑖𝑣</m:t>
                              </m:r>
                            </m:sup>
                          </m:sSup>
                        </m:den>
                      </m:f>
                      <m:r>
                        <a:rPr lang="en-GB" sz="2000" b="0" i="1" smtClean="0">
                          <a:latin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𝐹</m:t>
                          </m:r>
                        </m:e>
                        <m:sub>
                          <m:r>
                            <a:rPr lang="en-GB" sz="2000" b="0" i="1" smtClean="0">
                              <a:latin typeface="Cambria Math" panose="02040503050406030204" pitchFamily="18" charset="0"/>
                              <a:ea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Sup>
                            <m:sSubSupPr>
                              <m:ctrlPr>
                                <a:rPr lang="en-GB" sz="2000" b="0" i="1" smtClean="0">
                                  <a:latin typeface="Cambria Math" panose="02040503050406030204" pitchFamily="18" charset="0"/>
                                </a:rPr>
                              </m:ctrlPr>
                            </m:sSubSupPr>
                            <m:e>
                              <m:r>
                                <a:rPr lang="en-GB" sz="2000" i="1">
                                  <a:latin typeface="Cambria Math" panose="02040503050406030204" pitchFamily="18" charset="0"/>
                                </a:rPr>
                                <m:t>𝑟</m:t>
                              </m:r>
                            </m:e>
                            <m:sub>
                              <m:r>
                                <a:rPr lang="en-GB" sz="2000" b="0" i="1" smtClean="0">
                                  <a:latin typeface="Cambria Math" panose="02040503050406030204" pitchFamily="18" charset="0"/>
                                </a:rPr>
                                <m:t>𝑡</m:t>
                              </m:r>
                            </m:sub>
                            <m:sup>
                              <m:r>
                                <a:rPr lang="en-GB" sz="2000" i="1">
                                  <a:latin typeface="Cambria Math" panose="02040503050406030204" pitchFamily="18" charset="0"/>
                                </a:rPr>
                                <m:t>𝐷𝑖𝑣</m:t>
                              </m:r>
                            </m:sup>
                          </m:sSubSup>
                        </m:den>
                      </m:f>
                    </m:oMath>
                  </m:oMathPara>
                </a14:m>
                <a:endParaRPr lang="en-GB" sz="2000" dirty="0"/>
              </a:p>
            </p:txBody>
          </p:sp>
        </mc:Choice>
        <mc:Fallback xmlns="">
          <p:sp>
            <p:nvSpPr>
              <p:cNvPr id="4" name="TextBox 3">
                <a:extLst>
                  <a:ext uri="{FF2B5EF4-FFF2-40B4-BE49-F238E27FC236}">
                    <a16:creationId xmlns:a16="http://schemas.microsoft.com/office/drawing/2014/main" id="{C5EF0C5B-8AE4-EBE7-32D1-EB4B2E7BADB8}"/>
                  </a:ext>
                </a:extLst>
              </p:cNvPr>
              <p:cNvSpPr txBox="1">
                <a:spLocks noRot="1" noChangeAspect="1" noMove="1" noResize="1" noEditPoints="1" noAdjustHandles="1" noChangeArrowheads="1" noChangeShapeType="1" noTextEdit="1"/>
              </p:cNvSpPr>
              <p:nvPr/>
            </p:nvSpPr>
            <p:spPr>
              <a:xfrm>
                <a:off x="5925333" y="2839032"/>
                <a:ext cx="6098344" cy="783869"/>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43475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3" y="1046402"/>
            <a:ext cx="5176606" cy="461665"/>
          </a:xfrm>
          <a:prstGeom prst="rect">
            <a:avLst/>
          </a:prstGeom>
          <a:solidFill>
            <a:schemeClr val="bg1">
              <a:lumMod val="95000"/>
            </a:schemeClr>
          </a:solidFill>
        </p:spPr>
        <p:txBody>
          <a:bodyPr wrap="square" rtlCol="0">
            <a:spAutoFit/>
          </a:bodyPr>
          <a:lstStyle/>
          <a:p>
            <a:pPr algn="ctr"/>
            <a:r>
              <a:rPr lang="en-GB" sz="2400" b="1" dirty="0"/>
              <a:t>Vega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82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r>
                                <a:rPr lang="en-GB" sz="2000" b="0" i="1" smtClean="0">
                                  <a:latin typeface="Cambria Math" panose="02040503050406030204" pitchFamily="18" charset="0"/>
                                  <a:ea typeface="Cambria Math" panose="02040503050406030204" pitchFamily="18" charset="0"/>
                                </a:rPr>
                                <m:t>𝑡</m:t>
                              </m:r>
                            </m:e>
                          </m:rad>
                        </m:den>
                      </m:f>
                      <m:r>
                        <a:rPr lang="en-GB" sz="2000" i="1" smtClean="0">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ea typeface="Cambria Math" panose="02040503050406030204" pitchFamily="18" charset="0"/>
                                </a:rPr>
                              </m:ctrlPr>
                            </m:sSubPr>
                            <m:e>
                              <m:r>
                                <a:rPr lang="en-GB" sz="2000" b="1" i="1">
                                  <a:solidFill>
                                    <a:schemeClr val="accent5"/>
                                  </a:solidFill>
                                  <a:latin typeface="Cambria Math" panose="02040503050406030204" pitchFamily="18" charset="0"/>
                                  <a:ea typeface="Cambria Math" panose="02040503050406030204" pitchFamily="18" charset="0"/>
                                </a:rPr>
                                <m:t>𝝈</m:t>
                              </m:r>
                            </m:e>
                            <m:sub>
                              <m:r>
                                <a:rPr lang="en-GB" sz="2000" b="1" i="1">
                                  <a:solidFill>
                                    <a:schemeClr val="accent5"/>
                                  </a:solidFill>
                                  <a:latin typeface="Cambria Math" panose="02040503050406030204" pitchFamily="18" charset="0"/>
                                  <a:ea typeface="Cambria Math" panose="02040503050406030204" pitchFamily="18" charset="0"/>
                                </a:rPr>
                                <m:t>𝑲</m:t>
                              </m:r>
                              <m:r>
                                <a:rPr lang="en-GB" sz="2000" b="1" i="1">
                                  <a:solidFill>
                                    <a:schemeClr val="accent5"/>
                                  </a:solidFill>
                                  <a:latin typeface="Cambria Math" panose="02040503050406030204" pitchFamily="18" charset="0"/>
                                  <a:ea typeface="Cambria Math" panose="02040503050406030204" pitchFamily="18" charset="0"/>
                                </a:rPr>
                                <m:t>,</m:t>
                              </m:r>
                              <m:r>
                                <a:rPr lang="en-GB" sz="2000" b="1" i="1">
                                  <a:solidFill>
                                    <a:schemeClr val="accent5"/>
                                  </a:solidFill>
                                  <a:latin typeface="Cambria Math" panose="02040503050406030204" pitchFamily="18" charset="0"/>
                                  <a:ea typeface="Cambria Math" panose="02040503050406030204" pitchFamily="18" charset="0"/>
                                </a:rPr>
                                <m:t>𝒕</m:t>
                              </m:r>
                            </m:sub>
                          </m:sSub>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𝜎</m:t>
                              </m:r>
                            </m:e>
                            <m:sub>
                              <m:r>
                                <a:rPr lang="en-GB" sz="2000" i="1">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𝑡</m:t>
                              </m:r>
                            </m:sub>
                          </m:sSub>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𝜎</m:t>
                              </m:r>
                            </m:e>
                            <m:sub>
                              <m:r>
                                <a:rPr lang="en-GB" sz="2000" i="1">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𝑡</m:t>
                              </m:r>
                            </m:sub>
                          </m:sSub>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82074"/>
              </a:xfrm>
              <a:prstGeom prst="rect">
                <a:avLst/>
              </a:prstGeom>
              <a:blipFill>
                <a:blip r:embed="rId2"/>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5633622" y="1046402"/>
            <a:ext cx="6190833" cy="461665"/>
          </a:xfrm>
          <a:prstGeom prst="rect">
            <a:avLst/>
          </a:prstGeom>
          <a:solidFill>
            <a:schemeClr val="bg1">
              <a:lumMod val="95000"/>
            </a:schemeClr>
          </a:solidFill>
        </p:spPr>
        <p:txBody>
          <a:bodyPr wrap="square" rtlCol="0">
            <a:spAutoFit/>
          </a:bodyPr>
          <a:lstStyle/>
          <a:p>
            <a:pPr algn="ctr"/>
            <a:r>
              <a:rPr lang="en-GB" sz="2400" b="1" dirty="0"/>
              <a:t>Theta</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228544" y="4352064"/>
                <a:ext cx="6717322"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a:solidFill>
                                    <a:schemeClr val="tx1"/>
                                  </a:solidFill>
                                  <a:latin typeface="Cambria Math" panose="02040503050406030204" pitchFamily="18" charset="0"/>
                                  <a:ea typeface="Cambria Math" panose="02040503050406030204" pitchFamily="18" charset="0"/>
                                </a:rPr>
                                <m:t>𝜎</m:t>
                              </m:r>
                            </m:e>
                            <m:sub>
                              <m:r>
                                <a:rPr lang="en-GB" b="0" i="1">
                                  <a:solidFill>
                                    <a:schemeClr val="tx1"/>
                                  </a:solidFill>
                                  <a:latin typeface="Cambria Math" panose="02040503050406030204" pitchFamily="18" charset="0"/>
                                  <a:ea typeface="Cambria Math" panose="02040503050406030204" pitchFamily="18" charset="0"/>
                                </a:rPr>
                                <m:t>𝐾</m:t>
                              </m:r>
                              <m:r>
                                <a:rPr lang="en-GB" b="0" i="1">
                                  <a:solidFill>
                                    <a:schemeClr val="tx1"/>
                                  </a:solidFill>
                                  <a:latin typeface="Cambria Math" panose="02040503050406030204" pitchFamily="18" charset="0"/>
                                  <a:ea typeface="Cambria Math" panose="02040503050406030204" pitchFamily="18" charset="0"/>
                                </a:rPr>
                                <m:t>,</m:t>
                              </m:r>
                              <m:r>
                                <a:rPr lang="en-GB" b="0" i="1">
                                  <a:solidFill>
                                    <a:schemeClr val="tx1"/>
                                  </a:solidFill>
                                  <a:latin typeface="Cambria Math" panose="02040503050406030204" pitchFamily="18" charset="0"/>
                                  <a:ea typeface="Cambria Math" panose="02040503050406030204" pitchFamily="18" charset="0"/>
                                </a:rPr>
                                <m:t>𝑡</m:t>
                              </m:r>
                            </m:sub>
                          </m:sSub>
                        </m:den>
                      </m:f>
                      <m:r>
                        <a:rPr lang="en-GB" sz="1800" b="0" i="1" smtClean="0">
                          <a:latin typeface="Cambria Math" panose="02040503050406030204" pitchFamily="18" charset="0"/>
                        </a:rPr>
                        <m:t>=</m:t>
                      </m:r>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b="0" i="1" smtClean="0">
                                  <a:latin typeface="Cambria Math" panose="02040503050406030204" pitchFamily="18" charset="0"/>
                                </a:rPr>
                                <m:t>2</m:t>
                              </m:r>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1</m:t>
                              </m:r>
                            </m:num>
                            <m:den>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𝜎</m:t>
                                  </m:r>
                                </m:e>
                                <m:sup>
                                  <m:r>
                                    <a:rPr lang="en-GB" sz="1800" b="0" i="1" smtClean="0">
                                      <a:latin typeface="Cambria Math" panose="02040503050406030204" pitchFamily="18" charset="0"/>
                                      <a:ea typeface="Cambria Math" panose="02040503050406030204" pitchFamily="18" charset="0"/>
                                    </a:rPr>
                                    <m:t>2</m:t>
                                  </m:r>
                                </m:sup>
                              </m:sSup>
                            </m:den>
                          </m:f>
                          <m:r>
                            <a:rPr lang="en-GB" sz="1800" b="0" i="1" smtClean="0">
                              <a:latin typeface="Cambria Math" panose="02040503050406030204" pitchFamily="18" charset="0"/>
                              <a:ea typeface="Cambria Math" panose="02040503050406030204" pitchFamily="18" charset="0"/>
                            </a:rPr>
                            <m:t>∙</m:t>
                          </m:r>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ln</m:t>
                              </m:r>
                            </m:fName>
                            <m:e>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𝐾</m:t>
                                      </m:r>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𝐹</m:t>
                                          </m:r>
                                        </m:e>
                                        <m:sub>
                                          <m:r>
                                            <a:rPr lang="en-GB" sz="1800" b="0" i="1" smtClean="0">
                                              <a:latin typeface="Cambria Math" panose="02040503050406030204" pitchFamily="18" charset="0"/>
                                            </a:rPr>
                                            <m:t>𝑡</m:t>
                                          </m:r>
                                        </m:sub>
                                      </m:sSub>
                                    </m:den>
                                  </m:f>
                                </m:e>
                              </m:d>
                            </m:e>
                          </m:func>
                        </m:e>
                      </m:d>
                      <m:r>
                        <a:rPr lang="en-GB" sz="180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228544" y="4352064"/>
                <a:ext cx="6717322" cy="71468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C260E7-D34F-1A60-6179-7CD32186CDC4}"/>
                  </a:ext>
                </a:extLst>
              </p:cNvPr>
              <p:cNvSpPr txBox="1"/>
              <p:nvPr/>
            </p:nvSpPr>
            <p:spPr>
              <a:xfrm>
                <a:off x="7719645" y="1093720"/>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smtClean="0">
                          <a:latin typeface="Cambria Math" panose="02040503050406030204" pitchFamily="18" charset="0"/>
                          <a:ea typeface="Cambria Math" panose="02040503050406030204" pitchFamily="18" charset="0"/>
                        </a:rPr>
                        <m:t>Θ</m:t>
                      </m:r>
                    </m:oMath>
                  </m:oMathPara>
                </a14:m>
                <a:endParaRPr lang="en-GB" sz="2400" dirty="0"/>
              </a:p>
            </p:txBody>
          </p:sp>
        </mc:Choice>
        <mc:Fallback xmlns="">
          <p:sp>
            <p:nvSpPr>
              <p:cNvPr id="31" name="TextBox 30">
                <a:extLst>
                  <a:ext uri="{FF2B5EF4-FFF2-40B4-BE49-F238E27FC236}">
                    <a16:creationId xmlns:a16="http://schemas.microsoft.com/office/drawing/2014/main" id="{F7C260E7-D34F-1A60-6179-7CD32186CDC4}"/>
                  </a:ext>
                </a:extLst>
              </p:cNvPr>
              <p:cNvSpPr txBox="1">
                <a:spLocks noRot="1" noChangeAspect="1" noMove="1" noResize="1" noEditPoints="1" noAdjustHandles="1" noChangeArrowheads="1" noChangeShapeType="1" noTextEdit="1"/>
              </p:cNvSpPr>
              <p:nvPr/>
            </p:nvSpPr>
            <p:spPr>
              <a:xfrm>
                <a:off x="7719645" y="1093720"/>
                <a:ext cx="269304" cy="369332"/>
              </a:xfrm>
              <a:prstGeom prst="rect">
                <a:avLst/>
              </a:prstGeom>
              <a:blipFill>
                <a:blip r:embed="rId4"/>
                <a:stretch>
                  <a:fillRect l="-24444" r="-26667"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083700" y="5219858"/>
                <a:ext cx="6717322"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𝜎</m:t>
                              </m:r>
                            </m:e>
                            <m:sub>
                              <m:r>
                                <a:rPr lang="en-GB" i="1">
                                  <a:latin typeface="Cambria Math" panose="02040503050406030204" pitchFamily="18" charset="0"/>
                                  <a:ea typeface="Cambria Math" panose="02040503050406030204" pitchFamily="18" charset="0"/>
                                </a:rPr>
                                <m:t>𝐾</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den>
                      </m:f>
                      <m:r>
                        <a:rPr lang="en-GB" sz="1800" b="0" i="1" smtClean="0">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𝐾</m:t>
                                      </m:r>
                                    </m:num>
                                    <m:den>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𝑡</m:t>
                                          </m:r>
                                        </m:sub>
                                      </m:sSub>
                                    </m:den>
                                  </m:f>
                                </m:e>
                              </m:d>
                            </m:e>
                          </m:func>
                        </m:e>
                      </m:d>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083700" y="5219858"/>
                <a:ext cx="6717322" cy="71468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885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𝝆</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sSub>
                            <m:sSubPr>
                              <m:ctrlPr>
                                <a:rPr lang="en-GB" sz="2400" b="1" i="1" smtClean="0">
                                  <a:solidFill>
                                    <a:schemeClr val="accent5"/>
                                  </a:solidFill>
                                  <a:latin typeface="Cambria Math" panose="02040503050406030204" pitchFamily="18" charset="0"/>
                                  <a:ea typeface="Cambria Math" panose="02040503050406030204" pitchFamily="18" charset="0"/>
                                </a:rPr>
                              </m:ctrlPr>
                            </m:sSubPr>
                            <m:e>
                              <m:r>
                                <a:rPr lang="en-GB" sz="2400" b="1" i="1" smtClean="0">
                                  <a:solidFill>
                                    <a:schemeClr val="accent5"/>
                                  </a:solidFill>
                                  <a:latin typeface="Cambria Math" panose="02040503050406030204" pitchFamily="18" charset="0"/>
                                  <a:ea typeface="Cambria Math" panose="02040503050406030204" pitchFamily="18" charset="0"/>
                                </a:rPr>
                                <m:t>𝝈</m:t>
                              </m:r>
                            </m:e>
                            <m:sub>
                              <m:r>
                                <a:rPr lang="en-GB" sz="2400" b="1" i="1" smtClean="0">
                                  <a:solidFill>
                                    <a:schemeClr val="accent5"/>
                                  </a:solidFill>
                                  <a:latin typeface="Cambria Math" panose="02040503050406030204" pitchFamily="18" charset="0"/>
                                  <a:ea typeface="Cambria Math" panose="02040503050406030204" pitchFamily="18" charset="0"/>
                                </a:rPr>
                                <m:t>𝑲</m:t>
                              </m:r>
                              <m:r>
                                <a:rPr lang="en-GB" sz="2400" b="1" i="1" smtClean="0">
                                  <a:solidFill>
                                    <a:schemeClr val="accent5"/>
                                  </a:solidFill>
                                  <a:latin typeface="Cambria Math" panose="02040503050406030204" pitchFamily="18" charset="0"/>
                                  <a:ea typeface="Cambria Math" panose="02040503050406030204" pitchFamily="18" charset="0"/>
                                </a:rPr>
                                <m:t>,</m:t>
                              </m:r>
                              <m:r>
                                <a:rPr lang="en-GB" sz="2400" b="1" i="1" smtClean="0">
                                  <a:solidFill>
                                    <a:schemeClr val="accent5"/>
                                  </a:solidFill>
                                  <a:latin typeface="Cambria Math" panose="02040503050406030204" pitchFamily="18" charset="0"/>
                                  <a:ea typeface="Cambria Math" panose="02040503050406030204" pitchFamily="18" charset="0"/>
                                </a:rPr>
                                <m:t>𝒕</m:t>
                              </m:r>
                            </m:sub>
                          </m:sSub>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885307"/>
              </a:xfrm>
              <a:prstGeom prst="rect">
                <a:avLst/>
              </a:prstGeom>
              <a:blipFill>
                <a:blip r:embed="rId6"/>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4" name="TextBox 43">
            <a:extLst>
              <a:ext uri="{FF2B5EF4-FFF2-40B4-BE49-F238E27FC236}">
                <a16:creationId xmlns:a16="http://schemas.microsoft.com/office/drawing/2014/main" id="{9BF1C0C3-A4A4-D7E1-5169-CC597F5D7611}"/>
              </a:ext>
            </a:extLst>
          </p:cNvPr>
          <p:cNvSpPr txBox="1"/>
          <p:nvPr/>
        </p:nvSpPr>
        <p:spPr>
          <a:xfrm>
            <a:off x="527050" y="3942186"/>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4775510" y="1787368"/>
                <a:ext cx="7603588" cy="7945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𝚯</m:t>
                      </m:r>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r>
                            <a:rPr lang="en-GB" sz="2400" b="1" i="1" smtClean="0">
                              <a:solidFill>
                                <a:schemeClr val="accent5"/>
                              </a:solidFill>
                              <a:latin typeface="Cambria Math" panose="02040503050406030204" pitchFamily="18" charset="0"/>
                            </a:rPr>
                            <m:t>𝒕</m:t>
                          </m:r>
                        </m:den>
                      </m:f>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4775510" y="1787368"/>
                <a:ext cx="7603588" cy="794576"/>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EF0C5B-8AE4-EBE7-32D1-EB4B2E7BADB8}"/>
                  </a:ext>
                </a:extLst>
              </p:cNvPr>
              <p:cNvSpPr txBox="1"/>
              <p:nvPr/>
            </p:nvSpPr>
            <p:spPr>
              <a:xfrm>
                <a:off x="5726111" y="2702487"/>
                <a:ext cx="6098344"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𝑡</m:t>
                      </m:r>
                      <m:r>
                        <a:rPr lang="en-GB" sz="2000" b="0" i="1" smtClean="0">
                          <a:solidFill>
                            <a:schemeClr val="tx1"/>
                          </a:solidFill>
                          <a:latin typeface="Cambria Math" panose="02040503050406030204" pitchFamily="18" charset="0"/>
                          <a:ea typeface="Cambria Math" panose="02040503050406030204" pitchFamily="18" charset="0"/>
                        </a:rPr>
                        <m:t>∙</m:t>
                      </m:r>
                      <m:f>
                        <m:fPr>
                          <m:ctrlPr>
                            <a:rPr lang="en-GB" sz="2000" b="1" i="1" smtClean="0">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𝒕</m:t>
                          </m:r>
                        </m:den>
                      </m:f>
                      <m:r>
                        <a:rPr lang="en-GB" sz="2000" b="0" i="1" smtClean="0">
                          <a:solidFill>
                            <a:schemeClr val="tx1"/>
                          </a:solidFill>
                          <a:latin typeface="Cambria Math" panose="02040503050406030204" pitchFamily="18" charset="0"/>
                        </a:rPr>
                        <m:t>=</m:t>
                      </m:r>
                      <m:func>
                        <m:funcPr>
                          <m:ctrlPr>
                            <a:rPr lang="en-GB" sz="2000" b="0" i="1" smtClean="0">
                              <a:solidFill>
                                <a:schemeClr val="tx1"/>
                              </a:solidFill>
                              <a:latin typeface="Cambria Math" panose="02040503050406030204" pitchFamily="18" charset="0"/>
                            </a:rPr>
                          </m:ctrlPr>
                        </m:funcPr>
                        <m:fName>
                          <m:r>
                            <m:rPr>
                              <m:sty m:val="p"/>
                            </m:rPr>
                            <a:rPr lang="en-GB" sz="2000" b="0" i="0" smtClean="0">
                              <a:solidFill>
                                <a:schemeClr val="tx1"/>
                              </a:solidFill>
                              <a:latin typeface="Cambria Math" panose="02040503050406030204" pitchFamily="18" charset="0"/>
                            </a:rPr>
                            <m:t>ln</m:t>
                          </m:r>
                        </m:fName>
                        <m:e>
                          <m:d>
                            <m:dPr>
                              <m:ctrlPr>
                                <a:rPr lang="en-GB" sz="2000" b="0" i="1" smtClean="0">
                                  <a:solidFill>
                                    <a:schemeClr val="tx1"/>
                                  </a:solidFill>
                                  <a:latin typeface="Cambria Math" panose="02040503050406030204" pitchFamily="18" charset="0"/>
                                </a:rPr>
                              </m:ctrlPr>
                            </m:dPr>
                            <m:e>
                              <m:r>
                                <a:rPr lang="en-GB" sz="2000" b="0" i="1" smtClean="0">
                                  <a:solidFill>
                                    <a:schemeClr val="tx1"/>
                                  </a:solidFill>
                                  <a:latin typeface="Cambria Math" panose="02040503050406030204" pitchFamily="18" charset="0"/>
                                </a:rPr>
                                <m:t>𝐷</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𝐹</m:t>
                                  </m:r>
                                </m:e>
                                <m:sub>
                                  <m:r>
                                    <a:rPr lang="en-GB" sz="2000" b="0" i="1" smtClean="0">
                                      <a:solidFill>
                                        <a:schemeClr val="tx1"/>
                                      </a:solidFill>
                                      <a:latin typeface="Cambria Math" panose="02040503050406030204" pitchFamily="18" charset="0"/>
                                    </a:rPr>
                                    <m:t>𝑡</m:t>
                                  </m:r>
                                </m:sub>
                              </m:sSub>
                            </m:e>
                          </m:d>
                        </m:e>
                      </m:func>
                      <m:r>
                        <a:rPr lang="en-GB" sz="2000" b="0" i="1" smtClean="0">
                          <a:solidFill>
                            <a:schemeClr val="tx1"/>
                          </a:solidFill>
                          <a:latin typeface="Cambria Math" panose="02040503050406030204" pitchFamily="18" charset="0"/>
                          <a:ea typeface="Cambria Math" panose="02040503050406030204" pitchFamily="18" charset="0"/>
                        </a:rPr>
                        <m:t>∙</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𝑉</m:t>
                          </m:r>
                        </m:e>
                        <m:sub>
                          <m:r>
                            <a:rPr lang="en-GB" sz="2000" b="0" i="1" smtClean="0">
                              <a:solidFill>
                                <a:schemeClr val="tx1"/>
                              </a:solidFill>
                              <a:latin typeface="Cambria Math" panose="02040503050406030204" pitchFamily="18" charset="0"/>
                              <a:ea typeface="Cambria Math" panose="02040503050406030204" pitchFamily="18" charset="0"/>
                            </a:rPr>
                            <m:t>𝑡</m:t>
                          </m:r>
                        </m:sub>
                      </m:sSub>
                      <m:r>
                        <a:rPr lang="en-GB" sz="2000" b="0" i="1" smtClean="0">
                          <a:solidFill>
                            <a:schemeClr val="tx1"/>
                          </a:solidFill>
                          <a:latin typeface="Cambria Math" panose="02040503050406030204" pitchFamily="18" charset="0"/>
                          <a:ea typeface="Cambria Math" panose="02040503050406030204" pitchFamily="18" charset="0"/>
                        </a:rPr>
                        <m:t>+</m:t>
                      </m:r>
                      <m:func>
                        <m:funcPr>
                          <m:ctrlPr>
                            <a:rPr lang="en-GB" sz="2000" b="0" i="1" smtClean="0">
                              <a:solidFill>
                                <a:schemeClr val="tx1"/>
                              </a:solidFill>
                              <a:latin typeface="Cambria Math" panose="02040503050406030204" pitchFamily="18" charset="0"/>
                              <a:ea typeface="Cambria Math" panose="02040503050406030204" pitchFamily="18" charset="0"/>
                            </a:rPr>
                          </m:ctrlPr>
                        </m:funcPr>
                        <m:fName>
                          <m:r>
                            <m:rPr>
                              <m:sty m:val="p"/>
                            </m:rPr>
                            <a:rPr lang="en-GB" sz="2000" b="0" i="0" smtClean="0">
                              <a:solidFill>
                                <a:schemeClr val="tx1"/>
                              </a:solidFill>
                              <a:latin typeface="Cambria Math" panose="02040503050406030204" pitchFamily="18" charset="0"/>
                              <a:ea typeface="Cambria Math" panose="02040503050406030204" pitchFamily="18" charset="0"/>
                            </a:rPr>
                            <m:t>ln</m:t>
                          </m:r>
                        </m:fName>
                        <m:e>
                          <m:d>
                            <m:dPr>
                              <m:ctrlPr>
                                <a:rPr lang="en-GB" sz="2000" b="0" i="1" smtClean="0">
                                  <a:solidFill>
                                    <a:schemeClr val="tx1"/>
                                  </a:solidFill>
                                  <a:latin typeface="Cambria Math" panose="02040503050406030204" pitchFamily="18" charset="0"/>
                                  <a:ea typeface="Cambria Math" panose="02040503050406030204" pitchFamily="18" charset="0"/>
                                </a:rPr>
                              </m:ctrlPr>
                            </m:dPr>
                            <m:e>
                              <m:f>
                                <m:fPr>
                                  <m:ctrlPr>
                                    <a:rPr lang="en-GB" sz="2000" b="0" i="1" smtClean="0">
                                      <a:solidFill>
                                        <a:schemeClr val="tx1"/>
                                      </a:solidFill>
                                      <a:latin typeface="Cambria Math" panose="02040503050406030204" pitchFamily="18" charset="0"/>
                                      <a:ea typeface="Cambria Math" panose="02040503050406030204" pitchFamily="18" charset="0"/>
                                    </a:rPr>
                                  </m:ctrlPr>
                                </m:fPr>
                                <m:num>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𝐹</m:t>
                                      </m:r>
                                    </m:e>
                                    <m:sub>
                                      <m:r>
                                        <a:rPr lang="en-GB" sz="2000" b="0" i="1" smtClean="0">
                                          <a:solidFill>
                                            <a:schemeClr val="tx1"/>
                                          </a:solidFill>
                                          <a:latin typeface="Cambria Math" panose="02040503050406030204" pitchFamily="18" charset="0"/>
                                          <a:ea typeface="Cambria Math" panose="02040503050406030204" pitchFamily="18" charset="0"/>
                                        </a:rPr>
                                        <m:t>𝑡</m:t>
                                      </m:r>
                                    </m:sub>
                                  </m:sSub>
                                </m:num>
                                <m:den>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𝑆</m:t>
                                      </m:r>
                                    </m:e>
                                    <m:sub>
                                      <m:r>
                                        <a:rPr lang="en-GB" sz="2000" b="0" i="1" smtClean="0">
                                          <a:solidFill>
                                            <a:schemeClr val="tx1"/>
                                          </a:solidFill>
                                          <a:latin typeface="Cambria Math" panose="02040503050406030204" pitchFamily="18" charset="0"/>
                                          <a:ea typeface="Cambria Math" panose="02040503050406030204" pitchFamily="18" charset="0"/>
                                        </a:rPr>
                                        <m:t>𝑡</m:t>
                                      </m:r>
                                    </m:sub>
                                  </m:sSub>
                                </m:den>
                              </m:f>
                            </m:e>
                          </m:d>
                        </m:e>
                      </m:func>
                      <m:r>
                        <a:rPr lang="en-GB" sz="2000" b="0" i="1" smtClean="0">
                          <a:solidFill>
                            <a:schemeClr val="tx1"/>
                          </a:solidFill>
                          <a:latin typeface="Cambria Math" panose="02040503050406030204" pitchFamily="18" charset="0"/>
                          <a:ea typeface="Cambria Math" panose="02040503050406030204" pitchFamily="18" charset="0"/>
                        </a:rPr>
                        <m:t>∙</m:t>
                      </m:r>
                      <m:sSub>
                        <m:sSubPr>
                          <m:ctrlPr>
                            <a:rPr lang="en-GB" sz="2000" b="0" i="1" smtClean="0">
                              <a:solidFill>
                                <a:schemeClr val="tx1"/>
                              </a:solidFill>
                              <a:latin typeface="Cambria Math" panose="02040503050406030204" pitchFamily="18" charset="0"/>
                              <a:ea typeface="Cambria Math" panose="02040503050406030204" pitchFamily="18" charset="0"/>
                            </a:rPr>
                          </m:ctrlPr>
                        </m:sSubPr>
                        <m:e>
                          <m:r>
                            <a:rPr lang="en-GB" sz="2000" b="0" i="1" smtClean="0">
                              <a:solidFill>
                                <a:schemeClr val="tx1"/>
                              </a:solidFill>
                              <a:latin typeface="Cambria Math" panose="02040503050406030204" pitchFamily="18" charset="0"/>
                              <a:ea typeface="Cambria Math" panose="02040503050406030204" pitchFamily="18" charset="0"/>
                            </a:rPr>
                            <m:t>𝑆</m:t>
                          </m:r>
                        </m:e>
                        <m:sub>
                          <m:r>
                            <a:rPr lang="en-GB" sz="2000" b="0" i="1" smtClean="0">
                              <a:solidFill>
                                <a:schemeClr val="tx1"/>
                              </a:solidFill>
                              <a:latin typeface="Cambria Math" panose="02040503050406030204" pitchFamily="18" charset="0"/>
                              <a:ea typeface="Cambria Math" panose="02040503050406030204" pitchFamily="18" charset="0"/>
                            </a:rPr>
                            <m:t>𝑡</m:t>
                          </m:r>
                        </m:sub>
                      </m:sSub>
                      <m:r>
                        <a:rPr lang="en-GB" sz="2000" b="0" i="1" smtClean="0">
                          <a:solidFill>
                            <a:schemeClr val="tx1"/>
                          </a:solidFill>
                          <a:latin typeface="Cambria Math" panose="02040503050406030204" pitchFamily="18" charset="0"/>
                          <a:ea typeface="Cambria Math" panose="02040503050406030204" pitchFamily="18" charset="0"/>
                        </a:rPr>
                        <m:t>∙∆+</m:t>
                      </m:r>
                      <m:f>
                        <m:fPr>
                          <m:ctrlPr>
                            <a:rPr lang="en-GB" sz="2000" b="0" i="1" smtClean="0">
                              <a:solidFill>
                                <a:schemeClr val="tx1"/>
                              </a:solidFill>
                              <a:latin typeface="Cambria Math" panose="02040503050406030204" pitchFamily="18" charset="0"/>
                              <a:ea typeface="Cambria Math" panose="02040503050406030204" pitchFamily="18" charset="0"/>
                            </a:rPr>
                          </m:ctrlPr>
                        </m:fPr>
                        <m:num>
                          <m:r>
                            <a:rPr lang="en-GB" sz="2000" b="0" i="1" smtClean="0">
                              <a:solidFill>
                                <a:schemeClr val="tx1"/>
                              </a:solidFill>
                              <a:latin typeface="Cambria Math" panose="02040503050406030204" pitchFamily="18" charset="0"/>
                              <a:ea typeface="Cambria Math" panose="02040503050406030204" pitchFamily="18" charset="0"/>
                            </a:rPr>
                            <m:t>1</m:t>
                          </m:r>
                        </m:num>
                        <m:den>
                          <m:r>
                            <a:rPr lang="en-GB" sz="2000" b="0" i="1" smtClean="0">
                              <a:solidFill>
                                <a:schemeClr val="tx1"/>
                              </a:solidFill>
                              <a:latin typeface="Cambria Math" panose="02040503050406030204" pitchFamily="18" charset="0"/>
                              <a:ea typeface="Cambria Math" panose="02040503050406030204" pitchFamily="18" charset="0"/>
                            </a:rPr>
                            <m:t>2</m:t>
                          </m:r>
                        </m:den>
                      </m:f>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𝜎</m:t>
                          </m:r>
                        </m:e>
                        <m:sup>
                          <m:r>
                            <a:rPr lang="en-GB" sz="2000" b="0" i="1" smtClean="0">
                              <a:solidFill>
                                <a:schemeClr val="tx1"/>
                              </a:solidFill>
                              <a:latin typeface="Cambria Math" panose="02040503050406030204" pitchFamily="18" charset="0"/>
                              <a:ea typeface="Cambria Math" panose="02040503050406030204" pitchFamily="18" charset="0"/>
                            </a:rPr>
                            <m:t>2</m:t>
                          </m:r>
                        </m:sup>
                      </m:sSup>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𝑆</m:t>
                          </m:r>
                        </m:e>
                        <m:sup>
                          <m:r>
                            <a:rPr lang="en-GB" sz="2000" b="0" i="1" smtClean="0">
                              <a:solidFill>
                                <a:schemeClr val="tx1"/>
                              </a:solidFill>
                              <a:latin typeface="Cambria Math" panose="02040503050406030204" pitchFamily="18" charset="0"/>
                              <a:ea typeface="Cambria Math" panose="02040503050406030204" pitchFamily="18" charset="0"/>
                            </a:rPr>
                            <m:t>2</m:t>
                          </m:r>
                        </m:sup>
                      </m:sSup>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𝛾</m:t>
                      </m:r>
                    </m:oMath>
                  </m:oMathPara>
                </a14:m>
                <a:endParaRPr lang="en-GB" sz="2000" dirty="0"/>
              </a:p>
            </p:txBody>
          </p:sp>
        </mc:Choice>
        <mc:Fallback xmlns="">
          <p:sp>
            <p:nvSpPr>
              <p:cNvPr id="4" name="TextBox 3">
                <a:extLst>
                  <a:ext uri="{FF2B5EF4-FFF2-40B4-BE49-F238E27FC236}">
                    <a16:creationId xmlns:a16="http://schemas.microsoft.com/office/drawing/2014/main" id="{C5EF0C5B-8AE4-EBE7-32D1-EB4B2E7BADB8}"/>
                  </a:ext>
                </a:extLst>
              </p:cNvPr>
              <p:cNvSpPr txBox="1">
                <a:spLocks noRot="1" noChangeAspect="1" noMove="1" noResize="1" noEditPoints="1" noAdjustHandles="1" noChangeArrowheads="1" noChangeShapeType="1" noTextEdit="1"/>
              </p:cNvSpPr>
              <p:nvPr/>
            </p:nvSpPr>
            <p:spPr>
              <a:xfrm>
                <a:off x="5726111" y="2702487"/>
                <a:ext cx="6098344" cy="783869"/>
              </a:xfrm>
              <a:prstGeom prst="rect">
                <a:avLst/>
              </a:prstGeom>
              <a:blipFill>
                <a:blip r:embed="rId8"/>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57FF7C2-998C-6073-EF92-E1DB0FC0B9A9}"/>
              </a:ext>
            </a:extLst>
          </p:cNvPr>
          <p:cNvSpPr txBox="1"/>
          <p:nvPr/>
        </p:nvSpPr>
        <p:spPr>
          <a:xfrm>
            <a:off x="5633622" y="4173392"/>
            <a:ext cx="6190833" cy="461665"/>
          </a:xfrm>
          <a:prstGeom prst="rect">
            <a:avLst/>
          </a:prstGeom>
          <a:solidFill>
            <a:schemeClr val="bg1">
              <a:lumMod val="95000"/>
            </a:schemeClr>
          </a:solidFill>
        </p:spPr>
        <p:txBody>
          <a:bodyPr wrap="square" rtlCol="0">
            <a:spAutoFit/>
          </a:bodyPr>
          <a:lstStyle/>
          <a:p>
            <a:pPr algn="ctr"/>
            <a:r>
              <a:rPr lang="en-GB" sz="2400" b="1" dirty="0"/>
              <a:t>Theta per Day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AE4F69-B54C-D284-862C-E3B176A5893B}"/>
                  </a:ext>
                </a:extLst>
              </p:cNvPr>
              <p:cNvSpPr txBox="1"/>
              <p:nvPr/>
            </p:nvSpPr>
            <p:spPr>
              <a:xfrm>
                <a:off x="6831004" y="4213595"/>
                <a:ext cx="888641"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ea typeface="Cambria Math" panose="02040503050406030204" pitchFamily="18" charset="0"/>
                            </a:rPr>
                          </m:ctrlPr>
                        </m:sSupPr>
                        <m:e>
                          <m:r>
                            <m:rPr>
                              <m:sty m:val="p"/>
                            </m:rPr>
                            <a:rPr lang="el-GR" sz="2400" b="0" i="1" smtClean="0">
                              <a:latin typeface="Cambria Math" panose="02040503050406030204" pitchFamily="18" charset="0"/>
                              <a:ea typeface="Cambria Math" panose="02040503050406030204" pitchFamily="18" charset="0"/>
                            </a:rPr>
                            <m:t>Θ</m:t>
                          </m:r>
                        </m:e>
                        <m:sup>
                          <m:r>
                            <a:rPr lang="en-GB" sz="2400" b="0" i="1" smtClean="0">
                              <a:latin typeface="Cambria Math" panose="02040503050406030204" pitchFamily="18" charset="0"/>
                              <a:ea typeface="Cambria Math" panose="02040503050406030204" pitchFamily="18" charset="0"/>
                            </a:rPr>
                            <m:t>𝐷𝑎𝑖𝑙𝑦</m:t>
                          </m:r>
                        </m:sup>
                      </m:sSup>
                    </m:oMath>
                  </m:oMathPara>
                </a14:m>
                <a:endParaRPr lang="en-GB" sz="2400" dirty="0"/>
              </a:p>
            </p:txBody>
          </p:sp>
        </mc:Choice>
        <mc:Fallback xmlns="">
          <p:sp>
            <p:nvSpPr>
              <p:cNvPr id="7" name="TextBox 6">
                <a:extLst>
                  <a:ext uri="{FF2B5EF4-FFF2-40B4-BE49-F238E27FC236}">
                    <a16:creationId xmlns:a16="http://schemas.microsoft.com/office/drawing/2014/main" id="{ECAE4F69-B54C-D284-862C-E3B176A5893B}"/>
                  </a:ext>
                </a:extLst>
              </p:cNvPr>
              <p:cNvSpPr txBox="1">
                <a:spLocks noRot="1" noChangeAspect="1" noMove="1" noResize="1" noEditPoints="1" noAdjustHandles="1" noChangeArrowheads="1" noChangeShapeType="1" noTextEdit="1"/>
              </p:cNvSpPr>
              <p:nvPr/>
            </p:nvSpPr>
            <p:spPr>
              <a:xfrm>
                <a:off x="6831004" y="4213595"/>
                <a:ext cx="888641" cy="381258"/>
              </a:xfrm>
              <a:prstGeom prst="rect">
                <a:avLst/>
              </a:prstGeom>
              <a:blipFill>
                <a:blip r:embed="rId9"/>
                <a:stretch>
                  <a:fillRect l="-8276" t="-3175" r="-5517"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5D2800-6D8B-B586-1D66-A51367773C74}"/>
                  </a:ext>
                </a:extLst>
              </p:cNvPr>
              <p:cNvSpPr txBox="1"/>
              <p:nvPr/>
            </p:nvSpPr>
            <p:spPr>
              <a:xfrm>
                <a:off x="5177560" y="4908262"/>
                <a:ext cx="6801728"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400" b="1" i="1" smtClean="0">
                              <a:solidFill>
                                <a:schemeClr val="accent5"/>
                              </a:solidFill>
                              <a:latin typeface="Cambria Math" panose="02040503050406030204" pitchFamily="18" charset="0"/>
                              <a:ea typeface="Cambria Math" panose="02040503050406030204" pitchFamily="18" charset="0"/>
                            </a:rPr>
                          </m:ctrlPr>
                        </m:sSupPr>
                        <m:e>
                          <m:r>
                            <a:rPr lang="en-GB" sz="2400" b="1" i="1" smtClean="0">
                              <a:solidFill>
                                <a:schemeClr val="accent5"/>
                              </a:solidFill>
                              <a:latin typeface="Cambria Math" panose="02040503050406030204" pitchFamily="18" charset="0"/>
                              <a:ea typeface="Cambria Math" panose="02040503050406030204" pitchFamily="18" charset="0"/>
                            </a:rPr>
                            <m:t>𝚯</m:t>
                          </m:r>
                        </m:e>
                        <m:sup>
                          <m:r>
                            <a:rPr lang="en-GB" sz="2400" b="1" i="1" smtClean="0">
                              <a:solidFill>
                                <a:schemeClr val="accent5"/>
                              </a:solidFill>
                              <a:latin typeface="Cambria Math" panose="02040503050406030204" pitchFamily="18" charset="0"/>
                              <a:ea typeface="Cambria Math" panose="02040503050406030204" pitchFamily="18" charset="0"/>
                            </a:rPr>
                            <m:t>𝑫𝒂𝒊𝒍𝒚</m:t>
                          </m:r>
                        </m:sup>
                      </m:sSup>
                      <m:r>
                        <a:rPr lang="en-GB" sz="2400" b="1" i="1" smtClean="0">
                          <a:solidFill>
                            <a:schemeClr val="accent5"/>
                          </a:solidFill>
                          <a:latin typeface="Cambria Math" panose="02040503050406030204" pitchFamily="18" charset="0"/>
                          <a:ea typeface="Cambria Math" panose="02040503050406030204" pitchFamily="18" charset="0"/>
                        </a:rPr>
                        <m:t>=</m:t>
                      </m:r>
                      <m:f>
                        <m:fPr>
                          <m:ctrlPr>
                            <a:rPr lang="en-GB" sz="2400" b="1" i="1" smtClean="0">
                              <a:solidFill>
                                <a:schemeClr val="accent5"/>
                              </a:solidFill>
                              <a:latin typeface="Cambria Math" panose="02040503050406030204" pitchFamily="18" charset="0"/>
                            </a:rPr>
                          </m:ctrlPr>
                        </m:fPr>
                        <m:num>
                          <m:r>
                            <a:rPr lang="en-GB" sz="2400" b="1" i="1" smtClean="0">
                              <a:solidFill>
                                <a:schemeClr val="accent5"/>
                              </a:solidFill>
                              <a:latin typeface="Cambria Math" panose="02040503050406030204" pitchFamily="18" charset="0"/>
                            </a:rPr>
                            <m:t>𝟏</m:t>
                          </m:r>
                        </m:num>
                        <m:den>
                          <m:r>
                            <a:rPr lang="en-GB" sz="2400" b="1" i="1" smtClean="0">
                              <a:solidFill>
                                <a:schemeClr val="accent5"/>
                              </a:solidFill>
                              <a:latin typeface="Cambria Math" panose="02040503050406030204" pitchFamily="18" charset="0"/>
                            </a:rPr>
                            <m:t>𝟑𝟔𝟓</m:t>
                          </m:r>
                        </m:den>
                      </m:f>
                      <m:r>
                        <a:rPr lang="en-GB" sz="2400" b="1" i="1">
                          <a:solidFill>
                            <a:schemeClr val="accent5"/>
                          </a:solidFill>
                          <a:latin typeface="Cambria Math" panose="02040503050406030204" pitchFamily="18" charset="0"/>
                          <a:ea typeface="Cambria Math" panose="02040503050406030204" pitchFamily="18" charset="0"/>
                        </a:rPr>
                        <m:t>∙</m:t>
                      </m:r>
                      <m:r>
                        <a:rPr lang="en-GB" sz="2400" b="1" i="1">
                          <a:solidFill>
                            <a:schemeClr val="accent5"/>
                          </a:solidFill>
                          <a:latin typeface="Cambria Math" panose="02040503050406030204" pitchFamily="18" charset="0"/>
                          <a:ea typeface="Cambria Math" panose="02040503050406030204" pitchFamily="18" charset="0"/>
                        </a:rPr>
                        <m:t>𝚯</m:t>
                      </m:r>
                    </m:oMath>
                  </m:oMathPara>
                </a14:m>
                <a:endParaRPr lang="en-GB" sz="2400" dirty="0"/>
              </a:p>
            </p:txBody>
          </p:sp>
        </mc:Choice>
        <mc:Fallback xmlns="">
          <p:sp>
            <p:nvSpPr>
              <p:cNvPr id="9" name="TextBox 8">
                <a:extLst>
                  <a:ext uri="{FF2B5EF4-FFF2-40B4-BE49-F238E27FC236}">
                    <a16:creationId xmlns:a16="http://schemas.microsoft.com/office/drawing/2014/main" id="{8A5D2800-6D8B-B586-1D66-A51367773C74}"/>
                  </a:ext>
                </a:extLst>
              </p:cNvPr>
              <p:cNvSpPr txBox="1">
                <a:spLocks noRot="1" noChangeAspect="1" noMove="1" noResize="1" noEditPoints="1" noAdjustHandles="1" noChangeArrowheads="1" noChangeShapeType="1" noTextEdit="1"/>
              </p:cNvSpPr>
              <p:nvPr/>
            </p:nvSpPr>
            <p:spPr>
              <a:xfrm>
                <a:off x="5177560" y="4908262"/>
                <a:ext cx="6801728" cy="786177"/>
              </a:xfrm>
              <a:prstGeom prst="rect">
                <a:avLst/>
              </a:prstGeom>
              <a:blipFill>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4126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3D51-D7A8-AA6A-D774-66DC7C908D14}"/>
              </a:ext>
            </a:extLst>
          </p:cNvPr>
          <p:cNvSpPr>
            <a:spLocks noGrp="1"/>
          </p:cNvSpPr>
          <p:nvPr>
            <p:ph type="ctrTitle"/>
          </p:nvPr>
        </p:nvSpPr>
        <p:spPr/>
        <p:txBody>
          <a:bodyPr/>
          <a:lstStyle/>
          <a:p>
            <a:r>
              <a:rPr lang="en-GB" dirty="0"/>
              <a:t>Greeks &amp; Other Risk Measures</a:t>
            </a:r>
          </a:p>
        </p:txBody>
      </p:sp>
      <p:sp>
        <p:nvSpPr>
          <p:cNvPr id="6" name="TextBox 5">
            <a:extLst>
              <a:ext uri="{FF2B5EF4-FFF2-40B4-BE49-F238E27FC236}">
                <a16:creationId xmlns:a16="http://schemas.microsoft.com/office/drawing/2014/main" id="{FC9400F7-6D0B-6DB9-8715-99D694B541D1}"/>
              </a:ext>
            </a:extLst>
          </p:cNvPr>
          <p:cNvSpPr txBox="1"/>
          <p:nvPr/>
        </p:nvSpPr>
        <p:spPr>
          <a:xfrm>
            <a:off x="197252" y="1046402"/>
            <a:ext cx="5510469" cy="461665"/>
          </a:xfrm>
          <a:prstGeom prst="rect">
            <a:avLst/>
          </a:prstGeom>
          <a:solidFill>
            <a:schemeClr val="bg1">
              <a:lumMod val="95000"/>
            </a:schemeClr>
          </a:solidFill>
        </p:spPr>
        <p:txBody>
          <a:bodyPr wrap="square" rtlCol="0">
            <a:spAutoFit/>
          </a:bodyPr>
          <a:lstStyle/>
          <a:p>
            <a:pPr algn="ctr"/>
            <a:r>
              <a:rPr lang="en-GB" sz="2400" b="1" dirty="0"/>
              <a:t>Strike Sensitivity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6D9C80-7CA0-8027-C06B-308F14DF59B4}"/>
                  </a:ext>
                </a:extLst>
              </p:cNvPr>
              <p:cNvSpPr txBox="1"/>
              <p:nvPr/>
            </p:nvSpPr>
            <p:spPr>
              <a:xfrm>
                <a:off x="-173011" y="2843351"/>
                <a:ext cx="6098344"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𝐷</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𝐹</m:t>
                              </m:r>
                            </m:e>
                            <m:sub>
                              <m:r>
                                <a:rPr lang="en-GB" sz="2000" b="0" i="1" smtClean="0">
                                  <a:latin typeface="Cambria Math" panose="02040503050406030204" pitchFamily="18" charset="0"/>
                                </a:rPr>
                                <m:t>𝑡</m:t>
                              </m:r>
                            </m:sub>
                          </m:sSub>
                        </m:den>
                      </m:f>
                      <m:r>
                        <a:rPr lang="en-GB" sz="2000" i="1">
                          <a:latin typeface="Cambria Math" panose="02040503050406030204" pitchFamily="18" charset="0"/>
                          <a:ea typeface="Cambria Math" panose="02040503050406030204" pitchFamily="18" charset="0"/>
                        </a:rPr>
                        <m:t>∙</m:t>
                      </m:r>
                      <m:f>
                        <m:fPr>
                          <m:ctrlPr>
                            <a:rPr lang="en-GB" sz="2000" b="1" i="1">
                              <a:solidFill>
                                <a:schemeClr val="accent5"/>
                              </a:solidFill>
                              <a:latin typeface="Cambria Math" panose="02040503050406030204" pitchFamily="18" charset="0"/>
                            </a:rPr>
                          </m:ctrlPr>
                        </m:fPr>
                        <m:num>
                          <m:r>
                            <a:rPr lang="en-GB" sz="2000" b="1" i="1">
                              <a:solidFill>
                                <a:schemeClr val="accent5"/>
                              </a:solidFill>
                              <a:latin typeface="Cambria Math" panose="02040503050406030204" pitchFamily="18" charset="0"/>
                            </a:rPr>
                            <m:t>𝝏</m:t>
                          </m:r>
                          <m:sSub>
                            <m:sSubPr>
                              <m:ctrlPr>
                                <a:rPr lang="en-GB" sz="2000" b="1" i="1">
                                  <a:solidFill>
                                    <a:schemeClr val="accent5"/>
                                  </a:solidFill>
                                  <a:latin typeface="Cambria Math" panose="02040503050406030204" pitchFamily="18" charset="0"/>
                                </a:rPr>
                              </m:ctrlPr>
                            </m:sSubPr>
                            <m:e>
                              <m:r>
                                <a:rPr lang="en-GB" sz="2000" b="1" i="1">
                                  <a:solidFill>
                                    <a:schemeClr val="accent5"/>
                                  </a:solidFill>
                                  <a:latin typeface="Cambria Math" panose="02040503050406030204" pitchFamily="18" charset="0"/>
                                </a:rPr>
                                <m:t>𝑽</m:t>
                              </m:r>
                            </m:e>
                            <m:sub>
                              <m:r>
                                <a:rPr lang="en-GB" sz="2000" b="1" i="1">
                                  <a:solidFill>
                                    <a:schemeClr val="accent5"/>
                                  </a:solidFill>
                                  <a:latin typeface="Cambria Math" panose="02040503050406030204" pitchFamily="18" charset="0"/>
                                </a:rPr>
                                <m:t>𝒕</m:t>
                              </m:r>
                            </m:sub>
                          </m:sSub>
                        </m:num>
                        <m:den>
                          <m:r>
                            <a:rPr lang="en-GB" sz="2000" b="1" i="1">
                              <a:solidFill>
                                <a:schemeClr val="accent5"/>
                              </a:solidFill>
                              <a:latin typeface="Cambria Math" panose="02040503050406030204" pitchFamily="18" charset="0"/>
                            </a:rPr>
                            <m:t>𝝏</m:t>
                          </m:r>
                          <m:r>
                            <a:rPr lang="en-GB" sz="2000" b="1" i="1">
                              <a:solidFill>
                                <a:schemeClr val="accent5"/>
                              </a:solidFill>
                              <a:latin typeface="Cambria Math" panose="02040503050406030204" pitchFamily="18" charset="0"/>
                            </a:rPr>
                            <m:t>𝑲</m:t>
                          </m:r>
                        </m:den>
                      </m:f>
                      <m:r>
                        <a:rPr lang="en-GB" sz="2000" b="0"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𝐹</m:t>
                          </m:r>
                        </m:e>
                        <m:sub>
                          <m:r>
                            <a:rPr lang="en-GB" sz="2000" i="1">
                              <a:latin typeface="Cambria Math" panose="02040503050406030204" pitchFamily="18" charset="0"/>
                              <a:ea typeface="Cambria Math" panose="02040503050406030204" pitchFamily="18" charset="0"/>
                            </a:rPr>
                            <m:t>𝑡</m:t>
                          </m:r>
                        </m:sub>
                      </m:sSub>
                      <m:r>
                        <a:rPr lang="en-GB" sz="2000" i="1" smtClean="0">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𝛼</m:t>
                          </m:r>
                        </m:num>
                        <m:den>
                          <m:r>
                            <a:rPr lang="en-GB" sz="2000" i="1">
                              <a:latin typeface="Cambria Math" panose="02040503050406030204" pitchFamily="18" charset="0"/>
                            </a:rPr>
                            <m:t>𝜕</m:t>
                          </m:r>
                          <m:r>
                            <a:rPr lang="en-GB" sz="2000" b="0" i="1" smtClean="0">
                              <a:latin typeface="Cambria Math" panose="02040503050406030204" pitchFamily="18" charset="0"/>
                            </a:rPr>
                            <m:t>𝐾</m:t>
                          </m:r>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𝐾</m:t>
                      </m:r>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rPr>
                          </m:ctrlPr>
                        </m:fPr>
                        <m:num>
                          <m:r>
                            <a:rPr lang="en-GB" sz="2000" i="1">
                              <a:latin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num>
                        <m:den>
                          <m:r>
                            <a:rPr lang="en-GB" sz="2000" i="1">
                              <a:latin typeface="Cambria Math" panose="02040503050406030204" pitchFamily="18" charset="0"/>
                            </a:rPr>
                            <m:t>𝜕</m:t>
                          </m:r>
                          <m:r>
                            <a:rPr lang="en-GB" sz="2000" b="0" i="1" smtClean="0">
                              <a:latin typeface="Cambria Math" panose="02040503050406030204" pitchFamily="18" charset="0"/>
                            </a:rPr>
                            <m:t>𝐾</m:t>
                          </m:r>
                        </m:den>
                      </m:f>
                    </m:oMath>
                  </m:oMathPara>
                </a14:m>
                <a:endParaRPr lang="en-GB" sz="2000" dirty="0"/>
              </a:p>
            </p:txBody>
          </p:sp>
        </mc:Choice>
        <mc:Fallback xmlns="">
          <p:sp>
            <p:nvSpPr>
              <p:cNvPr id="16" name="TextBox 15">
                <a:extLst>
                  <a:ext uri="{FF2B5EF4-FFF2-40B4-BE49-F238E27FC236}">
                    <a16:creationId xmlns:a16="http://schemas.microsoft.com/office/drawing/2014/main" id="{266D9C80-7CA0-8027-C06B-308F14DF59B4}"/>
                  </a:ext>
                </a:extLst>
              </p:cNvPr>
              <p:cNvSpPr txBox="1">
                <a:spLocks noRot="1" noChangeAspect="1" noMove="1" noResize="1" noEditPoints="1" noAdjustHandles="1" noChangeArrowheads="1" noChangeShapeType="1" noTextEdit="1"/>
              </p:cNvSpPr>
              <p:nvPr/>
            </p:nvSpPr>
            <p:spPr>
              <a:xfrm>
                <a:off x="-173011" y="2843351"/>
                <a:ext cx="6098344" cy="729559"/>
              </a:xfrm>
              <a:prstGeom prst="rect">
                <a:avLst/>
              </a:prstGeom>
              <a:blipFill>
                <a:blip r:embed="rId2"/>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78EAE8E-4928-9B22-BF8F-D0415E2B9A63}"/>
              </a:ext>
            </a:extLst>
          </p:cNvPr>
          <p:cNvSpPr txBox="1"/>
          <p:nvPr/>
        </p:nvSpPr>
        <p:spPr>
          <a:xfrm>
            <a:off x="6313986" y="1046402"/>
            <a:ext cx="5510469" cy="461665"/>
          </a:xfrm>
          <a:prstGeom prst="rect">
            <a:avLst/>
          </a:prstGeom>
          <a:solidFill>
            <a:schemeClr val="bg1">
              <a:lumMod val="95000"/>
            </a:schemeClr>
          </a:solidFill>
        </p:spPr>
        <p:txBody>
          <a:bodyPr wrap="square" rtlCol="0">
            <a:spAutoFit/>
          </a:bodyPr>
          <a:lstStyle/>
          <a:p>
            <a:pPr algn="ctr"/>
            <a:r>
              <a:rPr lang="en-GB" sz="2400" b="1" dirty="0"/>
              <a:t>In-the-Money Cash Probability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8C3BD4-6BDF-867F-E5FD-977A64CBDCB6}"/>
                  </a:ext>
                </a:extLst>
              </p:cNvPr>
              <p:cNvSpPr txBox="1"/>
              <p:nvPr/>
            </p:nvSpPr>
            <p:spPr>
              <a:xfrm>
                <a:off x="-1664643" y="4352064"/>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r>
                            <a:rPr lang="en-GB" b="0" i="1" smtClean="0">
                              <a:latin typeface="Cambria Math" panose="02040503050406030204" pitchFamily="18" charset="0"/>
                            </a:rPr>
                            <m:t>𝐾</m:t>
                          </m:r>
                        </m:den>
                      </m:f>
                      <m:r>
                        <a:rPr lang="en-GB" sz="1800" b="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i="1">
                              <a:latin typeface="Cambria Math" panose="02040503050406030204" pitchFamily="18" charset="0"/>
                              <a:ea typeface="Cambria Math" panose="02040503050406030204" pitchFamily="18" charset="0"/>
                            </a:rPr>
                            <m:t>𝜎</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𝑡</m:t>
                          </m:r>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𝐾</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den>
                      </m:f>
                    </m:oMath>
                  </m:oMathPara>
                </a14:m>
                <a:endParaRPr lang="en-GB" dirty="0"/>
              </a:p>
            </p:txBody>
          </p:sp>
        </mc:Choice>
        <mc:Fallback xmlns="">
          <p:sp>
            <p:nvSpPr>
              <p:cNvPr id="27" name="TextBox 26">
                <a:extLst>
                  <a:ext uri="{FF2B5EF4-FFF2-40B4-BE49-F238E27FC236}">
                    <a16:creationId xmlns:a16="http://schemas.microsoft.com/office/drawing/2014/main" id="{B38C3BD4-6BDF-867F-E5FD-977A64CBDCB6}"/>
                  </a:ext>
                </a:extLst>
              </p:cNvPr>
              <p:cNvSpPr txBox="1">
                <a:spLocks noRot="1" noChangeAspect="1" noMove="1" noResize="1" noEditPoints="1" noAdjustHandles="1" noChangeArrowheads="1" noChangeShapeType="1" noTextEdit="1"/>
              </p:cNvSpPr>
              <p:nvPr/>
            </p:nvSpPr>
            <p:spPr>
              <a:xfrm>
                <a:off x="-1664643" y="4352064"/>
                <a:ext cx="6717322" cy="68384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D6298D-D79C-8C76-5D5A-1CB2B415EB6A}"/>
                  </a:ext>
                </a:extLst>
              </p:cNvPr>
              <p:cNvSpPr txBox="1"/>
              <p:nvPr/>
            </p:nvSpPr>
            <p:spPr>
              <a:xfrm>
                <a:off x="-1664643" y="5219858"/>
                <a:ext cx="6717322"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r>
                            <a:rPr lang="en-GB" b="0" i="1" smtClean="0">
                              <a:latin typeface="Cambria Math" panose="02040503050406030204" pitchFamily="18" charset="0"/>
                            </a:rPr>
                            <m:t>𝐾</m:t>
                          </m:r>
                        </m:den>
                      </m:f>
                      <m:r>
                        <a:rPr lang="en-GB" sz="1800"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𝐾</m:t>
                          </m:r>
                        </m:den>
                      </m:f>
                      <m:r>
                        <a:rPr lang="en-GB" sz="180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𝛽</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den>
                      </m:f>
                    </m:oMath>
                  </m:oMathPara>
                </a14:m>
                <a:endParaRPr lang="en-GB" dirty="0"/>
              </a:p>
            </p:txBody>
          </p:sp>
        </mc:Choice>
        <mc:Fallback xmlns="">
          <p:sp>
            <p:nvSpPr>
              <p:cNvPr id="33" name="TextBox 32">
                <a:extLst>
                  <a:ext uri="{FF2B5EF4-FFF2-40B4-BE49-F238E27FC236}">
                    <a16:creationId xmlns:a16="http://schemas.microsoft.com/office/drawing/2014/main" id="{CED6298D-D79C-8C76-5D5A-1CB2B415EB6A}"/>
                  </a:ext>
                </a:extLst>
              </p:cNvPr>
              <p:cNvSpPr txBox="1">
                <a:spLocks noRot="1" noChangeAspect="1" noMove="1" noResize="1" noEditPoints="1" noAdjustHandles="1" noChangeArrowheads="1" noChangeShapeType="1" noTextEdit="1"/>
              </p:cNvSpPr>
              <p:nvPr/>
            </p:nvSpPr>
            <p:spPr>
              <a:xfrm>
                <a:off x="-1664643" y="5219858"/>
                <a:ext cx="6717322" cy="68384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1BFB3C-2CA0-1011-6856-203AFB363CDB}"/>
                  </a:ext>
                </a:extLst>
              </p:cNvPr>
              <p:cNvSpPr txBox="1"/>
              <p:nvPr/>
            </p:nvSpPr>
            <p:spPr>
              <a:xfrm>
                <a:off x="-925633" y="1735343"/>
                <a:ext cx="7603588" cy="7945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400" b="1" i="1">
                              <a:solidFill>
                                <a:schemeClr val="accent5"/>
                              </a:solidFill>
                              <a:latin typeface="Cambria Math" panose="02040503050406030204" pitchFamily="18" charset="0"/>
                            </a:rPr>
                          </m:ctrlPr>
                        </m:fPr>
                        <m:num>
                          <m:r>
                            <a:rPr lang="en-GB" sz="2400" b="1" i="1">
                              <a:solidFill>
                                <a:schemeClr val="accent5"/>
                              </a:solidFill>
                              <a:latin typeface="Cambria Math" panose="02040503050406030204" pitchFamily="18" charset="0"/>
                            </a:rPr>
                            <m:t>𝝏</m:t>
                          </m:r>
                          <m:sSub>
                            <m:sSubPr>
                              <m:ctrlPr>
                                <a:rPr lang="en-GB" sz="2400" b="1" i="1">
                                  <a:solidFill>
                                    <a:schemeClr val="accent5"/>
                                  </a:solidFill>
                                  <a:latin typeface="Cambria Math" panose="02040503050406030204" pitchFamily="18" charset="0"/>
                                </a:rPr>
                              </m:ctrlPr>
                            </m:sSubPr>
                            <m:e>
                              <m:r>
                                <a:rPr lang="en-GB" sz="2400" b="1" i="1">
                                  <a:solidFill>
                                    <a:schemeClr val="accent5"/>
                                  </a:solidFill>
                                  <a:latin typeface="Cambria Math" panose="02040503050406030204" pitchFamily="18" charset="0"/>
                                </a:rPr>
                                <m:t>𝑽</m:t>
                              </m:r>
                            </m:e>
                            <m:sub>
                              <m:r>
                                <a:rPr lang="en-GB" sz="2400" b="1" i="1">
                                  <a:solidFill>
                                    <a:schemeClr val="accent5"/>
                                  </a:solidFill>
                                  <a:latin typeface="Cambria Math" panose="02040503050406030204" pitchFamily="18" charset="0"/>
                                </a:rPr>
                                <m:t>𝒕</m:t>
                              </m:r>
                            </m:sub>
                          </m:sSub>
                        </m:num>
                        <m:den>
                          <m:r>
                            <a:rPr lang="en-GB" sz="2400" b="1" i="1">
                              <a:solidFill>
                                <a:schemeClr val="accent5"/>
                              </a:solidFill>
                              <a:latin typeface="Cambria Math" panose="02040503050406030204" pitchFamily="18" charset="0"/>
                            </a:rPr>
                            <m:t>𝝏</m:t>
                          </m:r>
                          <m:r>
                            <a:rPr lang="en-GB" sz="2400" b="1" i="1" smtClean="0">
                              <a:solidFill>
                                <a:schemeClr val="accent5"/>
                              </a:solidFill>
                              <a:latin typeface="Cambria Math" panose="02040503050406030204" pitchFamily="18" charset="0"/>
                            </a:rPr>
                            <m:t>𝑲</m:t>
                          </m:r>
                        </m:den>
                      </m:f>
                    </m:oMath>
                  </m:oMathPara>
                </a14:m>
                <a:endParaRPr lang="en-GB" sz="2400" dirty="0"/>
              </a:p>
            </p:txBody>
          </p:sp>
        </mc:Choice>
        <mc:Fallback xmlns="">
          <p:sp>
            <p:nvSpPr>
              <p:cNvPr id="35" name="TextBox 34">
                <a:extLst>
                  <a:ext uri="{FF2B5EF4-FFF2-40B4-BE49-F238E27FC236}">
                    <a16:creationId xmlns:a16="http://schemas.microsoft.com/office/drawing/2014/main" id="{A91BFB3C-2CA0-1011-6856-203AFB363CDB}"/>
                  </a:ext>
                </a:extLst>
              </p:cNvPr>
              <p:cNvSpPr txBox="1">
                <a:spLocks noRot="1" noChangeAspect="1" noMove="1" noResize="1" noEditPoints="1" noAdjustHandles="1" noChangeArrowheads="1" noChangeShapeType="1" noTextEdit="1"/>
              </p:cNvSpPr>
              <p:nvPr/>
            </p:nvSpPr>
            <p:spPr>
              <a:xfrm>
                <a:off x="-925633" y="1735343"/>
                <a:ext cx="7603588" cy="794576"/>
              </a:xfrm>
              <a:prstGeom prst="rect">
                <a:avLst/>
              </a:prstGeom>
              <a:blipFill>
                <a:blip r:embed="rId5"/>
                <a:stretch>
                  <a:fillRect/>
                </a:stretch>
              </a:blipFill>
            </p:spPr>
            <p:txBody>
              <a:bodyPr/>
              <a:lstStyle/>
              <a:p>
                <a:r>
                  <a:rPr lang="en-GB">
                    <a:noFill/>
                  </a:rPr>
                  <a:t> </a:t>
                </a:r>
              </a:p>
            </p:txBody>
          </p:sp>
        </mc:Fallback>
      </mc:AlternateContent>
      <p:sp>
        <p:nvSpPr>
          <p:cNvPr id="42" name="Text Placeholder 41">
            <a:extLst>
              <a:ext uri="{FF2B5EF4-FFF2-40B4-BE49-F238E27FC236}">
                <a16:creationId xmlns:a16="http://schemas.microsoft.com/office/drawing/2014/main" id="{D9A658D7-03AF-49DD-68FA-EE4112B49D1B}"/>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sp>
        <p:nvSpPr>
          <p:cNvPr id="44" name="TextBox 43">
            <a:extLst>
              <a:ext uri="{FF2B5EF4-FFF2-40B4-BE49-F238E27FC236}">
                <a16:creationId xmlns:a16="http://schemas.microsoft.com/office/drawing/2014/main" id="{9BF1C0C3-A4A4-D7E1-5169-CC597F5D7611}"/>
              </a:ext>
            </a:extLst>
          </p:cNvPr>
          <p:cNvSpPr txBox="1"/>
          <p:nvPr/>
        </p:nvSpPr>
        <p:spPr>
          <a:xfrm>
            <a:off x="634283" y="3935707"/>
            <a:ext cx="1996671" cy="369332"/>
          </a:xfrm>
          <a:prstGeom prst="rect">
            <a:avLst/>
          </a:prstGeom>
          <a:noFill/>
        </p:spPr>
        <p:txBody>
          <a:bodyPr wrap="square" rtlCol="0">
            <a:spAutoFit/>
          </a:bodyPr>
          <a:lstStyle/>
          <a:p>
            <a:r>
              <a:rPr lang="en-GB" dirty="0"/>
              <a:t>With: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229142-D0B3-856C-3745-ADF7E87DED4B}"/>
                  </a:ext>
                </a:extLst>
              </p:cNvPr>
              <p:cNvSpPr txBox="1"/>
              <p:nvPr/>
            </p:nvSpPr>
            <p:spPr>
              <a:xfrm>
                <a:off x="5052679" y="1833364"/>
                <a:ext cx="76035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solidFill>
                            <a:schemeClr val="accent5"/>
                          </a:solidFill>
                          <a:latin typeface="Cambria Math" panose="02040503050406030204" pitchFamily="18" charset="0"/>
                          <a:ea typeface="Cambria Math" panose="02040503050406030204" pitchFamily="18" charset="0"/>
                        </a:rPr>
                        <m:t>𝑷</m:t>
                      </m:r>
                      <m:r>
                        <a:rPr lang="en-GB" sz="2400" b="1" i="1" smtClean="0">
                          <a:solidFill>
                            <a:schemeClr val="accent5"/>
                          </a:solidFill>
                          <a:latin typeface="Cambria Math" panose="02040503050406030204" pitchFamily="18" charset="0"/>
                          <a:ea typeface="Cambria Math" panose="02040503050406030204" pitchFamily="18" charset="0"/>
                        </a:rPr>
                        <m:t>[</m:t>
                      </m:r>
                      <m:sSub>
                        <m:sSubPr>
                          <m:ctrlPr>
                            <a:rPr lang="en-GB" sz="2400" b="1" i="1" smtClean="0">
                              <a:solidFill>
                                <a:schemeClr val="accent5"/>
                              </a:solidFill>
                              <a:latin typeface="Cambria Math" panose="02040503050406030204" pitchFamily="18" charset="0"/>
                              <a:ea typeface="Cambria Math" panose="02040503050406030204" pitchFamily="18" charset="0"/>
                            </a:rPr>
                          </m:ctrlPr>
                        </m:sSubPr>
                        <m:e>
                          <m:r>
                            <a:rPr lang="en-GB" sz="2400" b="1" i="1" smtClean="0">
                              <a:solidFill>
                                <a:schemeClr val="accent5"/>
                              </a:solidFill>
                              <a:latin typeface="Cambria Math" panose="02040503050406030204" pitchFamily="18" charset="0"/>
                              <a:ea typeface="Cambria Math" panose="02040503050406030204" pitchFamily="18" charset="0"/>
                            </a:rPr>
                            <m:t>𝑺</m:t>
                          </m:r>
                        </m:e>
                        <m:sub>
                          <m:r>
                            <a:rPr lang="en-GB" sz="2400" b="1" i="1" smtClean="0">
                              <a:solidFill>
                                <a:schemeClr val="accent5"/>
                              </a:solidFill>
                              <a:latin typeface="Cambria Math" panose="02040503050406030204" pitchFamily="18" charset="0"/>
                              <a:ea typeface="Cambria Math" panose="02040503050406030204" pitchFamily="18" charset="0"/>
                            </a:rPr>
                            <m:t>𝒕</m:t>
                          </m:r>
                        </m:sub>
                      </m:sSub>
                      <m:r>
                        <a:rPr lang="en-GB" sz="2400" b="1" i="1" smtClean="0">
                          <a:solidFill>
                            <a:schemeClr val="accent5"/>
                          </a:solidFill>
                          <a:latin typeface="Cambria Math" panose="02040503050406030204" pitchFamily="18" charset="0"/>
                          <a:ea typeface="Cambria Math" panose="02040503050406030204" pitchFamily="18" charset="0"/>
                        </a:rPr>
                        <m:t>&gt;</m:t>
                      </m:r>
                      <m:r>
                        <a:rPr lang="en-GB" sz="2400" b="1" i="1" smtClean="0">
                          <a:solidFill>
                            <a:schemeClr val="accent5"/>
                          </a:solidFill>
                          <a:latin typeface="Cambria Math" panose="02040503050406030204" pitchFamily="18" charset="0"/>
                          <a:ea typeface="Cambria Math" panose="02040503050406030204" pitchFamily="18" charset="0"/>
                        </a:rPr>
                        <m:t>𝑲</m:t>
                      </m:r>
                      <m:r>
                        <a:rPr lang="en-GB" sz="2400" b="1" i="1" smtClean="0">
                          <a:solidFill>
                            <a:schemeClr val="accent5"/>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solidFill>
                            <a:schemeClr val="tx1"/>
                          </a:solidFill>
                          <a:latin typeface="Cambria Math" panose="02040503050406030204" pitchFamily="18" charset="0"/>
                          <a:ea typeface="Cambria Math" panose="02040503050406030204" pitchFamily="18" charset="0"/>
                        </a:rPr>
                        <m:t>𝑁</m:t>
                      </m:r>
                      <m:d>
                        <m:dPr>
                          <m:ctrlPr>
                            <a:rPr lang="en-GB" sz="2400" b="0" i="1" smtClean="0">
                              <a:solidFill>
                                <a:schemeClr val="tx1"/>
                              </a:solidFill>
                              <a:latin typeface="Cambria Math" panose="02040503050406030204" pitchFamily="18" charset="0"/>
                              <a:ea typeface="Cambria Math" panose="02040503050406030204" pitchFamily="18" charset="0"/>
                            </a:rPr>
                          </m:ctrlPr>
                        </m:dPr>
                        <m:e>
                          <m:sSub>
                            <m:sSubPr>
                              <m:ctrlPr>
                                <a:rPr lang="en-GB" sz="2400" b="0" i="1" smtClean="0">
                                  <a:solidFill>
                                    <a:schemeClr val="tx1"/>
                                  </a:solidFill>
                                  <a:latin typeface="Cambria Math" panose="02040503050406030204" pitchFamily="18" charset="0"/>
                                  <a:ea typeface="Cambria Math" panose="02040503050406030204" pitchFamily="18" charset="0"/>
                                </a:rPr>
                              </m:ctrlPr>
                            </m:sSubPr>
                            <m:e>
                              <m:r>
                                <a:rPr lang="en-GB" sz="2400" b="0" i="1" smtClean="0">
                                  <a:solidFill>
                                    <a:schemeClr val="tx1"/>
                                  </a:solidFill>
                                  <a:latin typeface="Cambria Math" panose="02040503050406030204" pitchFamily="18" charset="0"/>
                                  <a:ea typeface="Cambria Math" panose="02040503050406030204" pitchFamily="18" charset="0"/>
                                </a:rPr>
                                <m:t>𝑑</m:t>
                              </m:r>
                            </m:e>
                            <m:sub>
                              <m:r>
                                <a:rPr lang="en-GB" sz="2400" b="0" i="1" smtClean="0">
                                  <a:solidFill>
                                    <a:schemeClr val="tx1"/>
                                  </a:solidFill>
                                  <a:latin typeface="Cambria Math" panose="02040503050406030204" pitchFamily="18" charset="0"/>
                                  <a:ea typeface="Cambria Math" panose="02040503050406030204" pitchFamily="18" charset="0"/>
                                </a:rPr>
                                <m:t>2</m:t>
                              </m:r>
                            </m:sub>
                          </m:sSub>
                        </m:e>
                      </m:d>
                    </m:oMath>
                  </m:oMathPara>
                </a14:m>
                <a:endParaRPr lang="en-GB" sz="2400" dirty="0"/>
              </a:p>
            </p:txBody>
          </p:sp>
        </mc:Choice>
        <mc:Fallback xmlns="">
          <p:sp>
            <p:nvSpPr>
              <p:cNvPr id="3" name="TextBox 2">
                <a:extLst>
                  <a:ext uri="{FF2B5EF4-FFF2-40B4-BE49-F238E27FC236}">
                    <a16:creationId xmlns:a16="http://schemas.microsoft.com/office/drawing/2014/main" id="{84229142-D0B3-856C-3745-ADF7E87DED4B}"/>
                  </a:ext>
                </a:extLst>
              </p:cNvPr>
              <p:cNvSpPr txBox="1">
                <a:spLocks noRot="1" noChangeAspect="1" noMove="1" noResize="1" noEditPoints="1" noAdjustHandles="1" noChangeArrowheads="1" noChangeShapeType="1" noTextEdit="1"/>
              </p:cNvSpPr>
              <p:nvPr/>
            </p:nvSpPr>
            <p:spPr>
              <a:xfrm>
                <a:off x="5052679" y="1833364"/>
                <a:ext cx="7603588" cy="461665"/>
              </a:xfrm>
              <a:prstGeom prst="rect">
                <a:avLst/>
              </a:prstGeom>
              <a:blipFill>
                <a:blip r:embed="rId6"/>
                <a:stretch>
                  <a:fillRect b="-18667"/>
                </a:stretch>
              </a:blipFill>
            </p:spPr>
            <p:txBody>
              <a:bodyPr/>
              <a:lstStyle/>
              <a:p>
                <a:r>
                  <a:rPr lang="en-GB">
                    <a:noFill/>
                  </a:rPr>
                  <a:t> </a:t>
                </a:r>
              </a:p>
            </p:txBody>
          </p:sp>
        </mc:Fallback>
      </mc:AlternateContent>
    </p:spTree>
    <p:extLst>
      <p:ext uri="{BB962C8B-B14F-4D97-AF65-F5344CB8AC3E}">
        <p14:creationId xmlns:p14="http://schemas.microsoft.com/office/powerpoint/2010/main" val="2647954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7E0A-F6F2-E36B-B5AA-3D9BF4DFA743}"/>
              </a:ext>
            </a:extLst>
          </p:cNvPr>
          <p:cNvSpPr>
            <a:spLocks noGrp="1"/>
          </p:cNvSpPr>
          <p:nvPr>
            <p:ph type="ctrTitle"/>
          </p:nvPr>
        </p:nvSpPr>
        <p:spPr/>
        <p:txBody>
          <a:bodyPr/>
          <a:lstStyle/>
          <a:p>
            <a:r>
              <a:rPr lang="en-GB" dirty="0"/>
              <a:t>Equations Simplification</a:t>
            </a:r>
          </a:p>
        </p:txBody>
      </p:sp>
      <p:sp>
        <p:nvSpPr>
          <p:cNvPr id="3" name="Text Placeholder 2">
            <a:extLst>
              <a:ext uri="{FF2B5EF4-FFF2-40B4-BE49-F238E27FC236}">
                <a16:creationId xmlns:a16="http://schemas.microsoft.com/office/drawing/2014/main" id="{FDEBF38B-B654-5760-9989-A8E21C835AA0}"/>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mc:AlternateContent xmlns:mc="http://schemas.openxmlformats.org/markup-compatibility/2006" xmlns:a14="http://schemas.microsoft.com/office/drawing/2010/main">
        <mc:Choice Requires="a14">
          <p:sp>
            <p:nvSpPr>
              <p:cNvPr id="7" name="TextBox 57">
                <a:extLst>
                  <a:ext uri="{FF2B5EF4-FFF2-40B4-BE49-F238E27FC236}">
                    <a16:creationId xmlns:a16="http://schemas.microsoft.com/office/drawing/2014/main" id="{EBBE87B7-4498-F6B8-486C-E6C31DDC25F1}"/>
                  </a:ext>
                </a:extLst>
              </p:cNvPr>
              <p:cNvSpPr txBox="1"/>
              <p:nvPr/>
            </p:nvSpPr>
            <p:spPr>
              <a:xfrm>
                <a:off x="4113178" y="1156411"/>
                <a:ext cx="3435556"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𝑡</m:t>
                          </m:r>
                        </m:sub>
                      </m:sSub>
                      <m:r>
                        <a:rPr lang="en-GB" sz="2400" i="1">
                          <a:latin typeface="Cambria Math" panose="02040503050406030204" pitchFamily="18" charset="0"/>
                        </a:rPr>
                        <m:t>=</m:t>
                      </m:r>
                      <m:r>
                        <a:rPr lang="en-GB" sz="2400" i="1">
                          <a:latin typeface="Cambria Math" panose="02040503050406030204" pitchFamily="18" charset="0"/>
                        </a:rPr>
                        <m:t>𝐷</m:t>
                      </m:r>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sSub>
                        <m:sSubPr>
                          <m:ctrlPr>
                            <a:rPr lang="en-GB" sz="2400" i="1" smtClean="0">
                              <a:solidFill>
                                <a:schemeClr val="tx1"/>
                              </a:solidFill>
                              <a:latin typeface="Cambria Math" panose="02040503050406030204" pitchFamily="18" charset="0"/>
                            </a:rPr>
                          </m:ctrlPr>
                        </m:sSubPr>
                        <m:e>
                          <m:r>
                            <a:rPr lang="en-GB" sz="2400" b="0" i="1">
                              <a:solidFill>
                                <a:schemeClr val="tx1"/>
                              </a:solidFill>
                              <a:latin typeface="Cambria Math" panose="02040503050406030204" pitchFamily="18" charset="0"/>
                            </a:rPr>
                            <m:t>𝐹</m:t>
                          </m:r>
                        </m:e>
                        <m:sub>
                          <m:r>
                            <a:rPr lang="en-GB" sz="2400" b="0" i="1">
                              <a:solidFill>
                                <a:schemeClr val="tx1"/>
                              </a:solidFill>
                              <a:latin typeface="Cambria Math" panose="02040503050406030204" pitchFamily="18" charset="0"/>
                            </a:rPr>
                            <m:t>𝑡</m:t>
                          </m:r>
                        </m:sub>
                      </m:sSub>
                      <m:r>
                        <a:rPr lang="en-GB" sz="2400" b="0" i="1">
                          <a:solidFill>
                            <a:schemeClr val="tx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𝜶</m:t>
                      </m:r>
                      <m:r>
                        <a:rPr lang="en-GB" sz="2400" b="0" i="1" smtClean="0">
                          <a:solidFill>
                            <a:schemeClr val="tx1"/>
                          </a:solidFill>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𝐾</m:t>
                      </m:r>
                      <m:r>
                        <a:rPr lang="en-GB" sz="2400" b="0" i="1" smtClean="0">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ea typeface="Cambria Math" panose="02040503050406030204" pitchFamily="18" charset="0"/>
                        </a:rPr>
                        <m:t>𝜷</m:t>
                      </m:r>
                      <m:r>
                        <a:rPr lang="en-GB" sz="2400" b="1" i="1" smtClean="0">
                          <a:solidFill>
                            <a:schemeClr val="tx1"/>
                          </a:solidFill>
                          <a:latin typeface="Cambria Math" panose="02040503050406030204" pitchFamily="18" charset="0"/>
                          <a:ea typeface="Cambria Math" panose="02040503050406030204" pitchFamily="18" charset="0"/>
                        </a:rPr>
                        <m:t>)</m:t>
                      </m:r>
                    </m:oMath>
                  </m:oMathPara>
                </a14:m>
                <a:endParaRPr lang="en-GB" sz="2400" b="1" i="1" dirty="0">
                  <a:latin typeface="Cambria Math" panose="02040503050406030204" pitchFamily="18" charset="0"/>
                </a:endParaRPr>
              </a:p>
            </p:txBody>
          </p:sp>
        </mc:Choice>
        <mc:Fallback xmlns="">
          <p:sp>
            <p:nvSpPr>
              <p:cNvPr id="7" name="TextBox 57">
                <a:extLst>
                  <a:ext uri="{FF2B5EF4-FFF2-40B4-BE49-F238E27FC236}">
                    <a16:creationId xmlns:a16="http://schemas.microsoft.com/office/drawing/2014/main" id="{EBBE87B7-4498-F6B8-486C-E6C31DDC25F1}"/>
                  </a:ext>
                </a:extLst>
              </p:cNvPr>
              <p:cNvSpPr txBox="1">
                <a:spLocks noRot="1" noChangeAspect="1" noMove="1" noResize="1" noEditPoints="1" noAdjustHandles="1" noChangeArrowheads="1" noChangeShapeType="1" noTextEdit="1"/>
              </p:cNvSpPr>
              <p:nvPr/>
            </p:nvSpPr>
            <p:spPr>
              <a:xfrm>
                <a:off x="4113178" y="1156411"/>
                <a:ext cx="3435556" cy="369332"/>
              </a:xfrm>
              <a:prstGeom prst="rect">
                <a:avLst/>
              </a:prstGeom>
              <a:blipFill>
                <a:blip r:embed="rId3"/>
                <a:stretch>
                  <a:fillRect l="-1776" r="-2842" b="-38333"/>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AC38ABFB-B15C-2156-C075-F0D04BD3B0B6}"/>
              </a:ext>
            </a:extLst>
          </p:cNvPr>
          <p:cNvSpPr txBox="1"/>
          <p:nvPr/>
        </p:nvSpPr>
        <p:spPr>
          <a:xfrm>
            <a:off x="238539" y="1885899"/>
            <a:ext cx="5592417" cy="461665"/>
          </a:xfrm>
          <a:prstGeom prst="rect">
            <a:avLst/>
          </a:prstGeom>
          <a:solidFill>
            <a:schemeClr val="bg1">
              <a:lumMod val="95000"/>
            </a:schemeClr>
          </a:solidFill>
        </p:spPr>
        <p:txBody>
          <a:bodyPr wrap="square" rtlCol="0">
            <a:spAutoFit/>
          </a:bodyPr>
          <a:lstStyle/>
          <a:p>
            <a:pPr algn="ctr"/>
            <a:r>
              <a:rPr lang="en-GB" sz="2400" b="1" dirty="0"/>
              <a:t>CALL</a:t>
            </a:r>
          </a:p>
        </p:txBody>
      </p:sp>
      <p:sp>
        <p:nvSpPr>
          <p:cNvPr id="35" name="TextBox 34">
            <a:extLst>
              <a:ext uri="{FF2B5EF4-FFF2-40B4-BE49-F238E27FC236}">
                <a16:creationId xmlns:a16="http://schemas.microsoft.com/office/drawing/2014/main" id="{63188E1F-06EE-3465-A691-D6E97FA19765}"/>
              </a:ext>
            </a:extLst>
          </p:cNvPr>
          <p:cNvSpPr txBox="1"/>
          <p:nvPr/>
        </p:nvSpPr>
        <p:spPr>
          <a:xfrm>
            <a:off x="5830956" y="1885898"/>
            <a:ext cx="6122501" cy="461665"/>
          </a:xfrm>
          <a:prstGeom prst="rect">
            <a:avLst/>
          </a:prstGeom>
          <a:solidFill>
            <a:schemeClr val="bg1">
              <a:lumMod val="95000"/>
            </a:schemeClr>
          </a:solidFill>
        </p:spPr>
        <p:txBody>
          <a:bodyPr wrap="square" rtlCol="0">
            <a:spAutoFit/>
          </a:bodyPr>
          <a:lstStyle/>
          <a:p>
            <a:pPr algn="ctr"/>
            <a:r>
              <a:rPr lang="en-GB" sz="2400" b="1" dirty="0"/>
              <a:t>PUT</a:t>
            </a:r>
          </a:p>
        </p:txBody>
      </p:sp>
      <p:cxnSp>
        <p:nvCxnSpPr>
          <p:cNvPr id="36" name="Straight Connector 35">
            <a:extLst>
              <a:ext uri="{FF2B5EF4-FFF2-40B4-BE49-F238E27FC236}">
                <a16:creationId xmlns:a16="http://schemas.microsoft.com/office/drawing/2014/main" id="{72FAD299-873D-9CD6-1C59-ADC64FFFBD11}"/>
              </a:ext>
            </a:extLst>
          </p:cNvPr>
          <p:cNvCxnSpPr>
            <a:cxnSpLocks/>
          </p:cNvCxnSpPr>
          <p:nvPr/>
        </p:nvCxnSpPr>
        <p:spPr>
          <a:xfrm>
            <a:off x="5830956" y="1885897"/>
            <a:ext cx="0" cy="3389485"/>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3AFA06-14D4-9469-10C5-58867E4376ED}"/>
                  </a:ext>
                </a:extLst>
              </p:cNvPr>
              <p:cNvSpPr txBox="1"/>
              <p:nvPr/>
            </p:nvSpPr>
            <p:spPr>
              <a:xfrm>
                <a:off x="962783" y="2642751"/>
                <a:ext cx="12223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43" name="TextBox 42">
                <a:extLst>
                  <a:ext uri="{FF2B5EF4-FFF2-40B4-BE49-F238E27FC236}">
                    <a16:creationId xmlns:a16="http://schemas.microsoft.com/office/drawing/2014/main" id="{FC3AFA06-14D4-9469-10C5-58867E4376ED}"/>
                  </a:ext>
                </a:extLst>
              </p:cNvPr>
              <p:cNvSpPr txBox="1">
                <a:spLocks noRot="1" noChangeAspect="1" noMove="1" noResize="1" noEditPoints="1" noAdjustHandles="1" noChangeArrowheads="1" noChangeShapeType="1" noTextEdit="1"/>
              </p:cNvSpPr>
              <p:nvPr/>
            </p:nvSpPr>
            <p:spPr>
              <a:xfrm>
                <a:off x="962783" y="2642751"/>
                <a:ext cx="1222386" cy="307777"/>
              </a:xfrm>
              <a:prstGeom prst="rect">
                <a:avLst/>
              </a:prstGeom>
              <a:blipFill>
                <a:blip r:embed="rId4"/>
                <a:stretch>
                  <a:fillRect l="-2500" t="-4000" r="-7500" b="-36000"/>
                </a:stretch>
              </a:blipFill>
            </p:spPr>
            <p:txBody>
              <a:bodyPr/>
              <a:lstStyle/>
              <a:p>
                <a:r>
                  <a:rPr lang="en-GB">
                    <a:noFill/>
                  </a:rPr>
                  <a:t> </a:t>
                </a:r>
              </a:p>
            </p:txBody>
          </p:sp>
        </mc:Fallback>
      </mc:AlternateContent>
      <p:cxnSp>
        <p:nvCxnSpPr>
          <p:cNvPr id="44" name="Straight Connector 43">
            <a:extLst>
              <a:ext uri="{FF2B5EF4-FFF2-40B4-BE49-F238E27FC236}">
                <a16:creationId xmlns:a16="http://schemas.microsoft.com/office/drawing/2014/main" id="{C3F95F7F-D804-5D35-6752-298227B6B742}"/>
              </a:ext>
            </a:extLst>
          </p:cNvPr>
          <p:cNvCxnSpPr>
            <a:cxnSpLocks/>
          </p:cNvCxnSpPr>
          <p:nvPr/>
        </p:nvCxnSpPr>
        <p:spPr>
          <a:xfrm>
            <a:off x="2983063"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F3CCC4CE-88FB-8179-0239-83039D01BC94}"/>
              </a:ext>
            </a:extLst>
          </p:cNvPr>
          <p:cNvCxnSpPr>
            <a:cxnSpLocks/>
          </p:cNvCxnSpPr>
          <p:nvPr/>
        </p:nvCxnSpPr>
        <p:spPr>
          <a:xfrm>
            <a:off x="8892206" y="2383370"/>
            <a:ext cx="0" cy="2892012"/>
          </a:xfrm>
          <a:prstGeom prst="line">
            <a:avLst/>
          </a:prstGeom>
          <a:ln>
            <a:prstDash val="dash"/>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1AE9869-CE80-94FB-DA1A-55EDC71BB556}"/>
                  </a:ext>
                </a:extLst>
              </p:cNvPr>
              <p:cNvSpPr txBox="1"/>
              <p:nvPr/>
            </p:nvSpPr>
            <p:spPr>
              <a:xfrm>
                <a:off x="3609115" y="2642752"/>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1" name="TextBox 50">
                <a:extLst>
                  <a:ext uri="{FF2B5EF4-FFF2-40B4-BE49-F238E27FC236}">
                    <a16:creationId xmlns:a16="http://schemas.microsoft.com/office/drawing/2014/main" id="{81AE9869-CE80-94FB-DA1A-55EDC71BB556}"/>
                  </a:ext>
                </a:extLst>
              </p:cNvPr>
              <p:cNvSpPr txBox="1">
                <a:spLocks noRot="1" noChangeAspect="1" noMove="1" noResize="1" noEditPoints="1" noAdjustHandles="1" noChangeArrowheads="1" noChangeShapeType="1" noTextEdit="1"/>
              </p:cNvSpPr>
              <p:nvPr/>
            </p:nvSpPr>
            <p:spPr>
              <a:xfrm>
                <a:off x="3609115" y="2642752"/>
                <a:ext cx="1422312" cy="307777"/>
              </a:xfrm>
              <a:prstGeom prst="rect">
                <a:avLst/>
              </a:prstGeom>
              <a:blipFill>
                <a:blip r:embed="rId5"/>
                <a:stretch>
                  <a:fillRect l="-5579" t="-4000" r="-6438"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BAE364D-57E6-0878-A31F-0F4F0318609F}"/>
                  </a:ext>
                </a:extLst>
              </p:cNvPr>
              <p:cNvSpPr txBox="1"/>
              <p:nvPr/>
            </p:nvSpPr>
            <p:spPr>
              <a:xfrm>
                <a:off x="6654208" y="2642751"/>
                <a:ext cx="16071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2" name="TextBox 51">
                <a:extLst>
                  <a:ext uri="{FF2B5EF4-FFF2-40B4-BE49-F238E27FC236}">
                    <a16:creationId xmlns:a16="http://schemas.microsoft.com/office/drawing/2014/main" id="{CBAE364D-57E6-0878-A31F-0F4F0318609F}"/>
                  </a:ext>
                </a:extLst>
              </p:cNvPr>
              <p:cNvSpPr txBox="1">
                <a:spLocks noRot="1" noChangeAspect="1" noMove="1" noResize="1" noEditPoints="1" noAdjustHandles="1" noChangeArrowheads="1" noChangeShapeType="1" noTextEdit="1"/>
              </p:cNvSpPr>
              <p:nvPr/>
            </p:nvSpPr>
            <p:spPr>
              <a:xfrm>
                <a:off x="6654208" y="2642751"/>
                <a:ext cx="1607107" cy="307777"/>
              </a:xfrm>
              <a:prstGeom prst="rect">
                <a:avLst/>
              </a:prstGeom>
              <a:blipFill>
                <a:blip r:embed="rId6"/>
                <a:stretch>
                  <a:fillRect l="-1901" t="-4000" r="-5703"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722488-0E9A-EA25-AA9A-2DE90A9BC2E1}"/>
                  </a:ext>
                </a:extLst>
              </p:cNvPr>
              <p:cNvSpPr txBox="1"/>
              <p:nvPr/>
            </p:nvSpPr>
            <p:spPr>
              <a:xfrm>
                <a:off x="9504217" y="2647507"/>
                <a:ext cx="14223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3" name="TextBox 52">
                <a:extLst>
                  <a:ext uri="{FF2B5EF4-FFF2-40B4-BE49-F238E27FC236}">
                    <a16:creationId xmlns:a16="http://schemas.microsoft.com/office/drawing/2014/main" id="{12722488-0E9A-EA25-AA9A-2DE90A9BC2E1}"/>
                  </a:ext>
                </a:extLst>
              </p:cNvPr>
              <p:cNvSpPr txBox="1">
                <a:spLocks noRot="1" noChangeAspect="1" noMove="1" noResize="1" noEditPoints="1" noAdjustHandles="1" noChangeArrowheads="1" noChangeShapeType="1" noTextEdit="1"/>
              </p:cNvSpPr>
              <p:nvPr/>
            </p:nvSpPr>
            <p:spPr>
              <a:xfrm>
                <a:off x="9504217" y="2647507"/>
                <a:ext cx="1422312" cy="307777"/>
              </a:xfrm>
              <a:prstGeom prst="rect">
                <a:avLst/>
              </a:prstGeom>
              <a:blipFill>
                <a:blip r:embed="rId7"/>
                <a:stretch>
                  <a:fillRect l="-5579" t="-1961" r="-6438"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6E2FEF7-1EB2-C491-EE6B-FCF1A8AB5C85}"/>
                  </a:ext>
                </a:extLst>
              </p:cNvPr>
              <p:cNvSpPr txBox="1"/>
              <p:nvPr/>
            </p:nvSpPr>
            <p:spPr>
              <a:xfrm>
                <a:off x="6888313" y="3091827"/>
                <a:ext cx="16308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1</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4" name="TextBox 53">
                <a:extLst>
                  <a:ext uri="{FF2B5EF4-FFF2-40B4-BE49-F238E27FC236}">
                    <a16:creationId xmlns:a16="http://schemas.microsoft.com/office/drawing/2014/main" id="{E6E2FEF7-1EB2-C491-EE6B-FCF1A8AB5C85}"/>
                  </a:ext>
                </a:extLst>
              </p:cNvPr>
              <p:cNvSpPr txBox="1">
                <a:spLocks noRot="1" noChangeAspect="1" noMove="1" noResize="1" noEditPoints="1" noAdjustHandles="1" noChangeArrowheads="1" noChangeShapeType="1" noTextEdit="1"/>
              </p:cNvSpPr>
              <p:nvPr/>
            </p:nvSpPr>
            <p:spPr>
              <a:xfrm>
                <a:off x="6888313" y="3091827"/>
                <a:ext cx="1630896" cy="307777"/>
              </a:xfrm>
              <a:prstGeom prst="rect">
                <a:avLst/>
              </a:prstGeom>
              <a:blipFill>
                <a:blip r:embed="rId8"/>
                <a:stretch>
                  <a:fillRect l="-1493" t="-1961" r="-5224"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820CE65-7C4D-2ACB-D927-249E7E90F038}"/>
                  </a:ext>
                </a:extLst>
              </p:cNvPr>
              <p:cNvSpPr txBox="1"/>
              <p:nvPr/>
            </p:nvSpPr>
            <p:spPr>
              <a:xfrm>
                <a:off x="9760633" y="3091826"/>
                <a:ext cx="14444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𝑑</m:t>
                          </m:r>
                        </m:e>
                        <m:sub>
                          <m:r>
                            <a:rPr lang="en-GB" sz="2000" b="0" i="1" smtClean="0">
                              <a:latin typeface="Cambria Math" panose="02040503050406030204" pitchFamily="18" charset="0"/>
                              <a:ea typeface="Cambria Math" panose="02040503050406030204" pitchFamily="18" charset="0"/>
                            </a:rPr>
                            <m:t>2</m:t>
                          </m:r>
                        </m:sub>
                      </m:sSub>
                      <m:r>
                        <a:rPr lang="en-GB" sz="2000" b="0" i="1" smtClean="0">
                          <a:latin typeface="Cambria Math" panose="02040503050406030204" pitchFamily="18" charset="0"/>
                          <a:ea typeface="Cambria Math" panose="02040503050406030204" pitchFamily="18" charset="0"/>
                        </a:rPr>
                        <m:t>)</m:t>
                      </m:r>
                    </m:oMath>
                  </m:oMathPara>
                </a14:m>
                <a:endParaRPr lang="en-GB" sz="2000" dirty="0"/>
              </a:p>
            </p:txBody>
          </p:sp>
        </mc:Choice>
        <mc:Fallback xmlns="">
          <p:sp>
            <p:nvSpPr>
              <p:cNvPr id="55" name="TextBox 54">
                <a:extLst>
                  <a:ext uri="{FF2B5EF4-FFF2-40B4-BE49-F238E27FC236}">
                    <a16:creationId xmlns:a16="http://schemas.microsoft.com/office/drawing/2014/main" id="{7820CE65-7C4D-2ACB-D927-249E7E90F038}"/>
                  </a:ext>
                </a:extLst>
              </p:cNvPr>
              <p:cNvSpPr txBox="1">
                <a:spLocks noRot="1" noChangeAspect="1" noMove="1" noResize="1" noEditPoints="1" noAdjustHandles="1" noChangeArrowheads="1" noChangeShapeType="1" noTextEdit="1"/>
              </p:cNvSpPr>
              <p:nvPr/>
            </p:nvSpPr>
            <p:spPr>
              <a:xfrm>
                <a:off x="9760633" y="3091826"/>
                <a:ext cx="1444498" cy="307777"/>
              </a:xfrm>
              <a:prstGeom prst="rect">
                <a:avLst/>
              </a:prstGeom>
              <a:blipFill>
                <a:blip r:embed="rId9"/>
                <a:stretch>
                  <a:fillRect l="-1266" t="-1961" r="-5907"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A9F7C3F-AB84-2250-D813-9C3DE0F6843D}"/>
                  </a:ext>
                </a:extLst>
              </p:cNvPr>
              <p:cNvSpPr txBox="1"/>
              <p:nvPr/>
            </p:nvSpPr>
            <p:spPr>
              <a:xfrm>
                <a:off x="7069650" y="5711868"/>
                <a:ext cx="60983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𝑁</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m:t>
                      </m:r>
                      <m:r>
                        <a:rPr lang="en-GB" sz="1400" b="0" i="1" smtClean="0">
                          <a:latin typeface="Cambria Math" panose="02040503050406030204" pitchFamily="18" charset="0"/>
                        </a:rPr>
                        <m:t>𝐶𝑢𝑚𝑢𝑙𝑎𝑡𝑖𝑣𝑒</m:t>
                      </m:r>
                      <m:r>
                        <a:rPr lang="en-GB" sz="1400" b="0" i="1" smtClean="0">
                          <a:latin typeface="Cambria Math" panose="02040503050406030204" pitchFamily="18" charset="0"/>
                        </a:rPr>
                        <m:t> </m:t>
                      </m:r>
                      <m:r>
                        <a:rPr lang="en-GB" sz="1400" b="0" i="1" smtClean="0">
                          <a:latin typeface="Cambria Math" panose="02040503050406030204" pitchFamily="18" charset="0"/>
                        </a:rPr>
                        <m:t>𝐷𝑖𝑠𝑡𝑟𝑖𝑏𝑢𝑡𝑖𝑜𝑛</m:t>
                      </m:r>
                      <m:r>
                        <a:rPr lang="en-GB" sz="1400" b="0" i="1" smtClean="0">
                          <a:latin typeface="Cambria Math" panose="02040503050406030204" pitchFamily="18" charset="0"/>
                        </a:rPr>
                        <m:t> </m:t>
                      </m:r>
                      <m:r>
                        <a:rPr lang="en-GB" sz="1400" b="0" i="1" smtClean="0">
                          <a:latin typeface="Cambria Math" panose="02040503050406030204" pitchFamily="18" charset="0"/>
                        </a:rPr>
                        <m:t>𝐹𝑢𝑛𝑐𝑡𝑖𝑜𝑛</m:t>
                      </m:r>
                      <m:r>
                        <a:rPr lang="en-GB" sz="1400" b="0" i="1" smtClean="0">
                          <a:latin typeface="Cambria Math" panose="02040503050406030204" pitchFamily="18" charset="0"/>
                        </a:rPr>
                        <m:t> (</m:t>
                      </m:r>
                      <m:r>
                        <a:rPr lang="en-GB" sz="1400" b="0" i="1" smtClean="0">
                          <a:latin typeface="Cambria Math" panose="02040503050406030204" pitchFamily="18" charset="0"/>
                        </a:rPr>
                        <m:t>𝐶𝐷𝐹</m:t>
                      </m:r>
                      <m:r>
                        <a:rPr lang="en-GB" sz="1400" b="0" i="1" smtClean="0">
                          <a:latin typeface="Cambria Math" panose="02040503050406030204" pitchFamily="18" charset="0"/>
                        </a:rPr>
                        <m:t>)</m:t>
                      </m:r>
                    </m:oMath>
                  </m:oMathPara>
                </a14:m>
                <a:endParaRPr lang="en-GB" dirty="0"/>
              </a:p>
            </p:txBody>
          </p:sp>
        </mc:Choice>
        <mc:Fallback xmlns="">
          <p:sp>
            <p:nvSpPr>
              <p:cNvPr id="68" name="TextBox 67">
                <a:extLst>
                  <a:ext uri="{FF2B5EF4-FFF2-40B4-BE49-F238E27FC236}">
                    <a16:creationId xmlns:a16="http://schemas.microsoft.com/office/drawing/2014/main" id="{1A9F7C3F-AB84-2250-D813-9C3DE0F6843D}"/>
                  </a:ext>
                </a:extLst>
              </p:cNvPr>
              <p:cNvSpPr txBox="1">
                <a:spLocks noRot="1" noChangeAspect="1" noMove="1" noResize="1" noEditPoints="1" noAdjustHandles="1" noChangeArrowheads="1" noChangeShapeType="1" noTextEdit="1"/>
              </p:cNvSpPr>
              <p:nvPr/>
            </p:nvSpPr>
            <p:spPr>
              <a:xfrm>
                <a:off x="7069650" y="5711868"/>
                <a:ext cx="6098344" cy="307777"/>
              </a:xfrm>
              <a:prstGeom prst="rect">
                <a:avLst/>
              </a:prstGeom>
              <a:blipFill>
                <a:blip r:embed="rId10"/>
                <a:stretch>
                  <a:fillRect b="-8000"/>
                </a:stretch>
              </a:blipFill>
            </p:spPr>
            <p:txBody>
              <a:bodyPr/>
              <a:lstStyle/>
              <a:p>
                <a:r>
                  <a:rPr lang="en-GB">
                    <a:noFill/>
                  </a:rPr>
                  <a:t> </a:t>
                </a:r>
              </a:p>
            </p:txBody>
          </p:sp>
        </mc:Fallback>
      </mc:AlternateContent>
    </p:spTree>
    <p:extLst>
      <p:ext uri="{BB962C8B-B14F-4D97-AF65-F5344CB8AC3E}">
        <p14:creationId xmlns:p14="http://schemas.microsoft.com/office/powerpoint/2010/main" val="1038359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905F-28F1-24D2-07FB-4D6E6DA5223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CB8901B-C7E3-81A0-61D2-8C937C44ED0B}"/>
              </a:ext>
            </a:extLst>
          </p:cNvPr>
          <p:cNvSpPr>
            <a:spLocks noGrp="1"/>
          </p:cNvSpPr>
          <p:nvPr>
            <p:ph type="ctrTitle"/>
          </p:nvPr>
        </p:nvSpPr>
        <p:spPr>
          <a:xfrm>
            <a:off x="491237" y="1372148"/>
            <a:ext cx="10101648" cy="582888"/>
          </a:xfrm>
        </p:spPr>
        <p:txBody>
          <a:bodyPr anchor="t">
            <a:normAutofit/>
          </a:bodyPr>
          <a:lstStyle/>
          <a:p>
            <a:r>
              <a:rPr lang="en-GB" sz="2800" dirty="0"/>
              <a:t>Table of Content</a:t>
            </a:r>
          </a:p>
        </p:txBody>
      </p:sp>
      <p:sp>
        <p:nvSpPr>
          <p:cNvPr id="6" name="Subtitle 2">
            <a:extLst>
              <a:ext uri="{FF2B5EF4-FFF2-40B4-BE49-F238E27FC236}">
                <a16:creationId xmlns:a16="http://schemas.microsoft.com/office/drawing/2014/main" id="{B060AC99-680D-B2F8-3878-2418403FCA82}"/>
              </a:ext>
            </a:extLst>
          </p:cNvPr>
          <p:cNvSpPr>
            <a:spLocks noGrp="1"/>
          </p:cNvSpPr>
          <p:nvPr>
            <p:ph type="subTitle" idx="1"/>
          </p:nvPr>
        </p:nvSpPr>
        <p:spPr>
          <a:xfrm>
            <a:off x="851964" y="1806817"/>
            <a:ext cx="10101648" cy="3286391"/>
          </a:xfrm>
        </p:spPr>
        <p:txBody>
          <a:bodyPr>
            <a:normAutofit fontScale="92500" lnSpcReduction="20000"/>
          </a:bodyPr>
          <a:lstStyle/>
          <a:p>
            <a:pPr marL="285750" indent="-285750">
              <a:lnSpc>
                <a:spcPct val="200000"/>
              </a:lnSpc>
              <a:buFont typeface="Wingdings" panose="05000000000000000000" pitchFamily="2" charset="2"/>
              <a:buChar char="§"/>
            </a:pPr>
            <a:r>
              <a:rPr lang="en-GB" sz="2000" b="1" dirty="0"/>
              <a:t>Chapter 1 – Model Choice</a:t>
            </a:r>
          </a:p>
          <a:p>
            <a:pPr marL="285750" indent="-285750">
              <a:lnSpc>
                <a:spcPct val="200000"/>
              </a:lnSpc>
              <a:buFont typeface="Wingdings" panose="05000000000000000000" pitchFamily="2" charset="2"/>
              <a:buChar char="§"/>
            </a:pPr>
            <a:r>
              <a:rPr lang="en-GB" sz="2000" b="1" dirty="0">
                <a:solidFill>
                  <a:schemeClr val="accent4"/>
                </a:solidFill>
              </a:rPr>
              <a:t>Chapter 2 – Additional Trade Details</a:t>
            </a:r>
          </a:p>
          <a:p>
            <a:pPr marL="285750" indent="-285750">
              <a:lnSpc>
                <a:spcPct val="200000"/>
              </a:lnSpc>
              <a:buFont typeface="Wingdings" panose="05000000000000000000" pitchFamily="2" charset="2"/>
              <a:buChar char="§"/>
            </a:pPr>
            <a:r>
              <a:rPr lang="en-GB" sz="2000" b="1" dirty="0"/>
              <a:t>Chapter 3 – Market Data &amp; Curve Config</a:t>
            </a:r>
          </a:p>
          <a:p>
            <a:pPr marL="285750" indent="-285750">
              <a:lnSpc>
                <a:spcPct val="200000"/>
              </a:lnSpc>
              <a:buFont typeface="Wingdings" panose="05000000000000000000" pitchFamily="2" charset="2"/>
              <a:buChar char="§"/>
            </a:pPr>
            <a:r>
              <a:rPr lang="en-GB" sz="2000" b="1" dirty="0"/>
              <a:t>Chapter 4 – Calibration (Excel Spreadsheet)</a:t>
            </a:r>
          </a:p>
          <a:p>
            <a:pPr marL="285750" indent="-285750">
              <a:lnSpc>
                <a:spcPct val="200000"/>
              </a:lnSpc>
              <a:buFont typeface="Wingdings" panose="05000000000000000000" pitchFamily="2" charset="2"/>
              <a:buChar char="§"/>
            </a:pPr>
            <a:r>
              <a:rPr lang="en-GB" sz="2000" b="1" dirty="0"/>
              <a:t>Chapter 5 – Pricing (Excel Spreadsheet)</a:t>
            </a:r>
          </a:p>
          <a:p>
            <a:pPr marL="285750" indent="-285750">
              <a:buFont typeface="Wingdings" panose="05000000000000000000" pitchFamily="2" charset="2"/>
              <a:buChar char="§"/>
            </a:pPr>
            <a:endParaRPr lang="en-GB" sz="2000" b="1" dirty="0"/>
          </a:p>
          <a:p>
            <a:pPr marL="504000" indent="-285750">
              <a:spcBef>
                <a:spcPts val="0"/>
              </a:spcBef>
              <a:buFont typeface="Arial" panose="020B0604020202020204" pitchFamily="34" charset="0"/>
              <a:buChar char="•"/>
            </a:pPr>
            <a:endParaRPr lang="en-GB" sz="500" dirty="0"/>
          </a:p>
        </p:txBody>
      </p:sp>
    </p:spTree>
    <p:extLst>
      <p:ext uri="{BB962C8B-B14F-4D97-AF65-F5344CB8AC3E}">
        <p14:creationId xmlns:p14="http://schemas.microsoft.com/office/powerpoint/2010/main" val="178515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A61C-B885-22F6-E0D1-89173A19ACB0}"/>
              </a:ext>
            </a:extLst>
          </p:cNvPr>
          <p:cNvSpPr>
            <a:spLocks noGrp="1"/>
          </p:cNvSpPr>
          <p:nvPr>
            <p:ph type="ctrTitle"/>
          </p:nvPr>
        </p:nvSpPr>
        <p:spPr/>
        <p:txBody>
          <a:bodyPr/>
          <a:lstStyle/>
          <a:p>
            <a:r>
              <a:rPr lang="en-GB" dirty="0"/>
              <a:t>Underlying Node – Equity Example</a:t>
            </a:r>
          </a:p>
        </p:txBody>
      </p:sp>
      <p:sp>
        <p:nvSpPr>
          <p:cNvPr id="3" name="Text Placeholder 2">
            <a:extLst>
              <a:ext uri="{FF2B5EF4-FFF2-40B4-BE49-F238E27FC236}">
                <a16:creationId xmlns:a16="http://schemas.microsoft.com/office/drawing/2014/main" id="{6E2B854C-3012-03ED-D618-380276B195D2}"/>
              </a:ext>
            </a:extLst>
          </p:cNvPr>
          <p:cNvSpPr>
            <a:spLocks noGrp="1"/>
          </p:cNvSpPr>
          <p:nvPr>
            <p:ph type="body" sz="quarter" idx="10"/>
          </p:nvPr>
        </p:nvSpPr>
        <p:spPr/>
        <p:txBody>
          <a:bodyPr/>
          <a:lstStyle/>
          <a:p>
            <a:r>
              <a:rPr lang="en-US" sz="1400" dirty="0"/>
              <a:t>European Equity Option - Calibration &amp; Pricing</a:t>
            </a:r>
            <a:endParaRPr lang="en-GB" dirty="0"/>
          </a:p>
          <a:p>
            <a:endParaRPr lang="en-GB" dirty="0"/>
          </a:p>
        </p:txBody>
      </p:sp>
      <p:pic>
        <p:nvPicPr>
          <p:cNvPr id="6" name="Picture 5">
            <a:extLst>
              <a:ext uri="{FF2B5EF4-FFF2-40B4-BE49-F238E27FC236}">
                <a16:creationId xmlns:a16="http://schemas.microsoft.com/office/drawing/2014/main" id="{145063B9-1F3C-C408-7C15-D77BBFAC64F6}"/>
              </a:ext>
            </a:extLst>
          </p:cNvPr>
          <p:cNvPicPr>
            <a:picLocks noChangeAspect="1"/>
          </p:cNvPicPr>
          <p:nvPr/>
        </p:nvPicPr>
        <p:blipFill>
          <a:blip r:embed="rId3"/>
          <a:stretch>
            <a:fillRect/>
          </a:stretch>
        </p:blipFill>
        <p:spPr>
          <a:xfrm>
            <a:off x="950509" y="1694806"/>
            <a:ext cx="4288792" cy="1400421"/>
          </a:xfrm>
          <a:prstGeom prst="rect">
            <a:avLst/>
          </a:prstGeom>
        </p:spPr>
      </p:pic>
      <p:pic>
        <p:nvPicPr>
          <p:cNvPr id="8" name="Picture 7">
            <a:extLst>
              <a:ext uri="{FF2B5EF4-FFF2-40B4-BE49-F238E27FC236}">
                <a16:creationId xmlns:a16="http://schemas.microsoft.com/office/drawing/2014/main" id="{83C3415E-111E-8EE8-08A1-B965A85A8313}"/>
              </a:ext>
            </a:extLst>
          </p:cNvPr>
          <p:cNvPicPr>
            <a:picLocks noChangeAspect="1"/>
          </p:cNvPicPr>
          <p:nvPr/>
        </p:nvPicPr>
        <p:blipFill>
          <a:blip r:embed="rId4"/>
          <a:stretch>
            <a:fillRect/>
          </a:stretch>
        </p:blipFill>
        <p:spPr>
          <a:xfrm>
            <a:off x="6909733" y="1528941"/>
            <a:ext cx="4341309" cy="1873064"/>
          </a:xfrm>
          <a:prstGeom prst="rect">
            <a:avLst/>
          </a:prstGeom>
        </p:spPr>
      </p:pic>
      <p:pic>
        <p:nvPicPr>
          <p:cNvPr id="10" name="Picture 9">
            <a:extLst>
              <a:ext uri="{FF2B5EF4-FFF2-40B4-BE49-F238E27FC236}">
                <a16:creationId xmlns:a16="http://schemas.microsoft.com/office/drawing/2014/main" id="{7C25F45B-7CE3-05EA-8CAE-CD2B1CD68AD1}"/>
              </a:ext>
            </a:extLst>
          </p:cNvPr>
          <p:cNvPicPr>
            <a:picLocks noChangeAspect="1"/>
          </p:cNvPicPr>
          <p:nvPr/>
        </p:nvPicPr>
        <p:blipFill>
          <a:blip r:embed="rId5"/>
          <a:stretch>
            <a:fillRect/>
          </a:stretch>
        </p:blipFill>
        <p:spPr>
          <a:xfrm>
            <a:off x="950509" y="4559582"/>
            <a:ext cx="4446341" cy="1242874"/>
          </a:xfrm>
          <a:prstGeom prst="rect">
            <a:avLst/>
          </a:prstGeom>
        </p:spPr>
      </p:pic>
      <p:pic>
        <p:nvPicPr>
          <p:cNvPr id="12" name="Picture 11">
            <a:extLst>
              <a:ext uri="{FF2B5EF4-FFF2-40B4-BE49-F238E27FC236}">
                <a16:creationId xmlns:a16="http://schemas.microsoft.com/office/drawing/2014/main" id="{F90E59B7-3925-3BDC-EA51-519E0F95B35B}"/>
              </a:ext>
            </a:extLst>
          </p:cNvPr>
          <p:cNvPicPr>
            <a:picLocks noChangeAspect="1"/>
          </p:cNvPicPr>
          <p:nvPr/>
        </p:nvPicPr>
        <p:blipFill>
          <a:blip r:embed="rId6"/>
          <a:stretch>
            <a:fillRect/>
          </a:stretch>
        </p:blipFill>
        <p:spPr>
          <a:xfrm>
            <a:off x="6909733" y="4487216"/>
            <a:ext cx="4306297" cy="1225369"/>
          </a:xfrm>
          <a:prstGeom prst="rect">
            <a:avLst/>
          </a:prstGeom>
        </p:spPr>
      </p:pic>
      <p:sp>
        <p:nvSpPr>
          <p:cNvPr id="13" name="TextBox 12">
            <a:extLst>
              <a:ext uri="{FF2B5EF4-FFF2-40B4-BE49-F238E27FC236}">
                <a16:creationId xmlns:a16="http://schemas.microsoft.com/office/drawing/2014/main" id="{5E5359D7-F49B-7041-B071-376DA7DD4913}"/>
              </a:ext>
            </a:extLst>
          </p:cNvPr>
          <p:cNvSpPr txBox="1"/>
          <p:nvPr/>
        </p:nvSpPr>
        <p:spPr>
          <a:xfrm>
            <a:off x="238539" y="823364"/>
            <a:ext cx="5592417" cy="461665"/>
          </a:xfrm>
          <a:prstGeom prst="rect">
            <a:avLst/>
          </a:prstGeom>
          <a:solidFill>
            <a:schemeClr val="bg1">
              <a:lumMod val="95000"/>
            </a:schemeClr>
          </a:solidFill>
        </p:spPr>
        <p:txBody>
          <a:bodyPr wrap="square" rtlCol="0">
            <a:spAutoFit/>
          </a:bodyPr>
          <a:lstStyle/>
          <a:p>
            <a:pPr algn="ctr"/>
            <a:r>
              <a:rPr lang="en-GB" sz="2400" b="1" dirty="0"/>
              <a:t>Refinitiv Id Code - RIC</a:t>
            </a:r>
          </a:p>
        </p:txBody>
      </p:sp>
      <p:sp>
        <p:nvSpPr>
          <p:cNvPr id="14" name="TextBox 13">
            <a:extLst>
              <a:ext uri="{FF2B5EF4-FFF2-40B4-BE49-F238E27FC236}">
                <a16:creationId xmlns:a16="http://schemas.microsoft.com/office/drawing/2014/main" id="{97E49789-03D0-AAFF-696B-F1230C34FAD2}"/>
              </a:ext>
            </a:extLst>
          </p:cNvPr>
          <p:cNvSpPr txBox="1"/>
          <p:nvPr/>
        </p:nvSpPr>
        <p:spPr>
          <a:xfrm>
            <a:off x="5830956" y="823363"/>
            <a:ext cx="6122501" cy="461665"/>
          </a:xfrm>
          <a:prstGeom prst="rect">
            <a:avLst/>
          </a:prstGeom>
          <a:solidFill>
            <a:schemeClr val="bg1">
              <a:lumMod val="95000"/>
            </a:schemeClr>
          </a:solidFill>
        </p:spPr>
        <p:txBody>
          <a:bodyPr wrap="square" rtlCol="0">
            <a:spAutoFit/>
          </a:bodyPr>
          <a:lstStyle/>
          <a:p>
            <a:pPr algn="ctr"/>
            <a:r>
              <a:rPr lang="en-GB" sz="2400" b="1" dirty="0"/>
              <a:t>International Securities Id Number - ISIN</a:t>
            </a:r>
          </a:p>
        </p:txBody>
      </p:sp>
      <p:sp>
        <p:nvSpPr>
          <p:cNvPr id="15" name="TextBox 14">
            <a:extLst>
              <a:ext uri="{FF2B5EF4-FFF2-40B4-BE49-F238E27FC236}">
                <a16:creationId xmlns:a16="http://schemas.microsoft.com/office/drawing/2014/main" id="{F2700732-F71C-DC29-007F-FC0D00DDF36F}"/>
              </a:ext>
            </a:extLst>
          </p:cNvPr>
          <p:cNvSpPr txBox="1"/>
          <p:nvPr/>
        </p:nvSpPr>
        <p:spPr>
          <a:xfrm>
            <a:off x="238539" y="3710609"/>
            <a:ext cx="5592415" cy="461665"/>
          </a:xfrm>
          <a:prstGeom prst="rect">
            <a:avLst/>
          </a:prstGeom>
          <a:solidFill>
            <a:schemeClr val="bg1">
              <a:lumMod val="95000"/>
            </a:schemeClr>
          </a:solidFill>
        </p:spPr>
        <p:txBody>
          <a:bodyPr wrap="square" rtlCol="0">
            <a:spAutoFit/>
          </a:bodyPr>
          <a:lstStyle/>
          <a:p>
            <a:pPr algn="ctr"/>
            <a:r>
              <a:rPr lang="en-GB" sz="2400" b="1" dirty="0"/>
              <a:t>Financial Instrument Global Id - FIGI</a:t>
            </a:r>
          </a:p>
        </p:txBody>
      </p:sp>
      <p:sp>
        <p:nvSpPr>
          <p:cNvPr id="16" name="TextBox 15">
            <a:extLst>
              <a:ext uri="{FF2B5EF4-FFF2-40B4-BE49-F238E27FC236}">
                <a16:creationId xmlns:a16="http://schemas.microsoft.com/office/drawing/2014/main" id="{C3F186B3-2B52-7CD8-E6CD-744769953EF4}"/>
              </a:ext>
            </a:extLst>
          </p:cNvPr>
          <p:cNvSpPr txBox="1"/>
          <p:nvPr/>
        </p:nvSpPr>
        <p:spPr>
          <a:xfrm>
            <a:off x="5830953" y="3728192"/>
            <a:ext cx="6122499" cy="461665"/>
          </a:xfrm>
          <a:prstGeom prst="rect">
            <a:avLst/>
          </a:prstGeom>
          <a:solidFill>
            <a:schemeClr val="bg1">
              <a:lumMod val="95000"/>
            </a:schemeClr>
          </a:solidFill>
        </p:spPr>
        <p:txBody>
          <a:bodyPr wrap="square" rtlCol="0">
            <a:spAutoFit/>
          </a:bodyPr>
          <a:lstStyle/>
          <a:p>
            <a:pPr algn="ctr"/>
            <a:r>
              <a:rPr lang="en-GB" sz="2400" b="1" dirty="0"/>
              <a:t>Bloomberg Id (Parsekey) - BBG</a:t>
            </a:r>
          </a:p>
        </p:txBody>
      </p:sp>
      <p:cxnSp>
        <p:nvCxnSpPr>
          <p:cNvPr id="17" name="Straight Connector 16">
            <a:extLst>
              <a:ext uri="{FF2B5EF4-FFF2-40B4-BE49-F238E27FC236}">
                <a16:creationId xmlns:a16="http://schemas.microsoft.com/office/drawing/2014/main" id="{01ACCE1C-F742-D436-CF85-2C772CDC1C34}"/>
              </a:ext>
            </a:extLst>
          </p:cNvPr>
          <p:cNvCxnSpPr>
            <a:cxnSpLocks/>
          </p:cNvCxnSpPr>
          <p:nvPr/>
        </p:nvCxnSpPr>
        <p:spPr>
          <a:xfrm>
            <a:off x="5830957" y="823363"/>
            <a:ext cx="0" cy="5612605"/>
          </a:xfrm>
          <a:prstGeom prst="line">
            <a:avLst/>
          </a:prstGeom>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49FCF7FE-3020-DADC-1469-20EE25133B18}"/>
              </a:ext>
            </a:extLst>
          </p:cNvPr>
          <p:cNvCxnSpPr>
            <a:cxnSpLocks/>
          </p:cNvCxnSpPr>
          <p:nvPr/>
        </p:nvCxnSpPr>
        <p:spPr>
          <a:xfrm>
            <a:off x="238539" y="3710609"/>
            <a:ext cx="11714922" cy="0"/>
          </a:xfrm>
          <a:prstGeom prst="line">
            <a:avLst/>
          </a:prstGeom>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68CE4B51-2D4B-38EC-97A0-5554B5AA91DD}"/>
              </a:ext>
            </a:extLst>
          </p:cNvPr>
          <p:cNvSpPr txBox="1"/>
          <p:nvPr/>
        </p:nvSpPr>
        <p:spPr>
          <a:xfrm>
            <a:off x="4120817" y="1408054"/>
            <a:ext cx="1448973" cy="369332"/>
          </a:xfrm>
          <a:prstGeom prst="rect">
            <a:avLst/>
          </a:prstGeom>
          <a:noFill/>
        </p:spPr>
        <p:txBody>
          <a:bodyPr wrap="square" rtlCol="0">
            <a:spAutoFit/>
          </a:bodyPr>
          <a:lstStyle/>
          <a:p>
            <a:pPr algn="ctr"/>
            <a:r>
              <a:rPr lang="en-GB" b="1" dirty="0">
                <a:solidFill>
                  <a:schemeClr val="accent1"/>
                </a:solidFill>
              </a:rPr>
              <a:t>RIC:.SPX</a:t>
            </a:r>
          </a:p>
        </p:txBody>
      </p:sp>
      <p:sp>
        <p:nvSpPr>
          <p:cNvPr id="27" name="TextBox 26">
            <a:extLst>
              <a:ext uri="{FF2B5EF4-FFF2-40B4-BE49-F238E27FC236}">
                <a16:creationId xmlns:a16="http://schemas.microsoft.com/office/drawing/2014/main" id="{776E21AD-B176-5DA6-521E-993446AAC604}"/>
              </a:ext>
            </a:extLst>
          </p:cNvPr>
          <p:cNvSpPr txBox="1"/>
          <p:nvPr/>
        </p:nvSpPr>
        <p:spPr>
          <a:xfrm>
            <a:off x="9604516" y="1397721"/>
            <a:ext cx="2454406" cy="369332"/>
          </a:xfrm>
          <a:prstGeom prst="rect">
            <a:avLst/>
          </a:prstGeom>
          <a:noFill/>
        </p:spPr>
        <p:txBody>
          <a:bodyPr wrap="square" rtlCol="0">
            <a:spAutoFit/>
          </a:bodyPr>
          <a:lstStyle/>
          <a:p>
            <a:pPr algn="ctr"/>
            <a:r>
              <a:rPr lang="en-GB" b="1" dirty="0">
                <a:solidFill>
                  <a:schemeClr val="accent1"/>
                </a:solidFill>
              </a:rPr>
              <a:t>ISIN:NL0000852580</a:t>
            </a:r>
          </a:p>
        </p:txBody>
      </p:sp>
      <p:sp>
        <p:nvSpPr>
          <p:cNvPr id="28" name="TextBox 27">
            <a:extLst>
              <a:ext uri="{FF2B5EF4-FFF2-40B4-BE49-F238E27FC236}">
                <a16:creationId xmlns:a16="http://schemas.microsoft.com/office/drawing/2014/main" id="{AC3A697E-EB82-84B2-59BC-48E703FCCD93}"/>
              </a:ext>
            </a:extLst>
          </p:cNvPr>
          <p:cNvSpPr txBox="1"/>
          <p:nvPr/>
        </p:nvSpPr>
        <p:spPr>
          <a:xfrm>
            <a:off x="3245968" y="4279351"/>
            <a:ext cx="2454406" cy="369332"/>
          </a:xfrm>
          <a:prstGeom prst="rect">
            <a:avLst/>
          </a:prstGeom>
          <a:noFill/>
        </p:spPr>
        <p:txBody>
          <a:bodyPr wrap="square" rtlCol="0">
            <a:spAutoFit/>
          </a:bodyPr>
          <a:lstStyle/>
          <a:p>
            <a:pPr algn="ctr"/>
            <a:r>
              <a:rPr lang="en-GB" b="1" dirty="0">
                <a:solidFill>
                  <a:schemeClr val="accent1"/>
                </a:solidFill>
              </a:rPr>
              <a:t>FIGI:BBG000BLNNVO</a:t>
            </a:r>
          </a:p>
        </p:txBody>
      </p:sp>
      <p:sp>
        <p:nvSpPr>
          <p:cNvPr id="29" name="TextBox 28">
            <a:extLst>
              <a:ext uri="{FF2B5EF4-FFF2-40B4-BE49-F238E27FC236}">
                <a16:creationId xmlns:a16="http://schemas.microsoft.com/office/drawing/2014/main" id="{E7533349-5D59-54E1-4AC4-94EA60A4F4D1}"/>
              </a:ext>
            </a:extLst>
          </p:cNvPr>
          <p:cNvSpPr txBox="1"/>
          <p:nvPr/>
        </p:nvSpPr>
        <p:spPr>
          <a:xfrm>
            <a:off x="9507257" y="4302550"/>
            <a:ext cx="2454406" cy="369332"/>
          </a:xfrm>
          <a:prstGeom prst="rect">
            <a:avLst/>
          </a:prstGeom>
          <a:noFill/>
        </p:spPr>
        <p:txBody>
          <a:bodyPr wrap="square" rtlCol="0">
            <a:spAutoFit/>
          </a:bodyPr>
          <a:lstStyle/>
          <a:p>
            <a:pPr algn="ctr"/>
            <a:r>
              <a:rPr lang="en-GB" b="1" dirty="0">
                <a:solidFill>
                  <a:schemeClr val="accent1"/>
                </a:solidFill>
              </a:rPr>
              <a:t>BBG:BARC LN Equity</a:t>
            </a:r>
          </a:p>
        </p:txBody>
      </p:sp>
    </p:spTree>
    <p:extLst>
      <p:ext uri="{BB962C8B-B14F-4D97-AF65-F5344CB8AC3E}">
        <p14:creationId xmlns:p14="http://schemas.microsoft.com/office/powerpoint/2010/main" val="184499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16B6-FE61-9634-137D-AA3CF3C9445A}"/>
              </a:ext>
            </a:extLst>
          </p:cNvPr>
          <p:cNvSpPr>
            <a:spLocks noGrp="1"/>
          </p:cNvSpPr>
          <p:nvPr>
            <p:ph type="ctrTitle"/>
          </p:nvPr>
        </p:nvSpPr>
        <p:spPr/>
        <p:txBody>
          <a:bodyPr/>
          <a:lstStyle/>
          <a:p>
            <a:r>
              <a:rPr lang="en-GB" dirty="0"/>
              <a:t>Trade Details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84E7D88-F860-F327-507B-5C34C97EFCE1}"/>
                  </a:ext>
                </a:extLst>
              </p:cNvPr>
              <p:cNvGraphicFramePr>
                <a:graphicFrameLocks noGrp="1"/>
              </p:cNvGraphicFramePr>
              <p:nvPr>
                <p:extLst>
                  <p:ext uri="{D42A27DB-BD31-4B8C-83A1-F6EECF244321}">
                    <p14:modId xmlns:p14="http://schemas.microsoft.com/office/powerpoint/2010/main" val="2056075901"/>
                  </p:ext>
                </p:extLst>
              </p:nvPr>
            </p:nvGraphicFramePr>
            <p:xfrm>
              <a:off x="1533518" y="3057503"/>
              <a:ext cx="10428267" cy="2920117"/>
            </p:xfrm>
            <a:graphic>
              <a:graphicData uri="http://schemas.openxmlformats.org/drawingml/2006/table">
                <a:tbl>
                  <a:tblPr firstRow="1" bandRow="1">
                    <a:tableStyleId>{5A111915-BE36-4E01-A7E5-04B1672EAD32}</a:tableStyleId>
                  </a:tblPr>
                  <a:tblGrid>
                    <a:gridCol w="3476089">
                      <a:extLst>
                        <a:ext uri="{9D8B030D-6E8A-4147-A177-3AD203B41FA5}">
                          <a16:colId xmlns:a16="http://schemas.microsoft.com/office/drawing/2014/main" val="4103267945"/>
                        </a:ext>
                      </a:extLst>
                    </a:gridCol>
                    <a:gridCol w="3476089">
                      <a:extLst>
                        <a:ext uri="{9D8B030D-6E8A-4147-A177-3AD203B41FA5}">
                          <a16:colId xmlns:a16="http://schemas.microsoft.com/office/drawing/2014/main" val="3126994697"/>
                        </a:ext>
                      </a:extLst>
                    </a:gridCol>
                    <a:gridCol w="3476089">
                      <a:extLst>
                        <a:ext uri="{9D8B030D-6E8A-4147-A177-3AD203B41FA5}">
                          <a16:colId xmlns:a16="http://schemas.microsoft.com/office/drawing/2014/main" val="1651824977"/>
                        </a:ext>
                      </a:extLst>
                    </a:gridCol>
                  </a:tblGrid>
                  <a:tr h="605279">
                    <a:tc>
                      <a:txBody>
                        <a:bodyPr/>
                        <a:lstStyle/>
                        <a:p>
                          <a:pPr algn="ctr"/>
                          <a:r>
                            <a:rPr lang="en-US" dirty="0"/>
                            <a:t>Settlement Type</a:t>
                          </a:r>
                          <a:endParaRPr lang="en-GB" dirty="0"/>
                        </a:p>
                      </a:txBody>
                      <a:tcPr anchor="ctr"/>
                    </a:tc>
                    <a:tc>
                      <a:txBody>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a:txBody>
                      <a:tcPr anchor="ctr"/>
                    </a:tc>
                    <a:tc>
                      <a:txBody>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&lt;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a:txBody>
                      <a:tcPr anchor="ctr"/>
                    </a:tc>
                    <a:extLst>
                      <a:ext uri="{0D108BD9-81ED-4DB2-BD59-A6C34878D82A}">
                        <a16:rowId xmlns:a16="http://schemas.microsoft.com/office/drawing/2014/main" val="412025442"/>
                      </a:ext>
                    </a:extLst>
                  </a:tr>
                  <a:tr h="1157419">
                    <a:tc>
                      <a:txBody>
                        <a:bodyPr/>
                        <a:lstStyle/>
                        <a:p>
                          <a:pPr algn="ctr"/>
                          <a:r>
                            <a:rPr lang="en-US" b="1" dirty="0"/>
                            <a:t>Cash</a:t>
                          </a:r>
                          <a:endParaRPr lang="en-GB" b="1" dirty="0"/>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𝐷𝐹</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𝑇</m:t>
                                        </m:r>
                                      </m:e>
                                      <m:sup>
                                        <m:r>
                                          <a:rPr lang="en-US" sz="1800" b="0" i="1" smtClean="0">
                                            <a:latin typeface="Cambria Math" panose="02040503050406030204" pitchFamily="18" charset="0"/>
                                            <a:ea typeface="Cambria Math" panose="02040503050406030204" pitchFamily="18" charset="0"/>
                                          </a:rPr>
                                          <m:t>𝑃𝑎𝑦</m:t>
                                        </m:r>
                                      </m:sup>
                                    </m:sSup>
                                    <m:r>
                                      <a:rPr lang="en-US" sz="1800" b="0" i="1" smtClean="0">
                                        <a:latin typeface="Cambria Math" panose="02040503050406030204" pitchFamily="18" charset="0"/>
                                        <a:ea typeface="Cambria Math" panose="02040503050406030204" pitchFamily="18" charset="0"/>
                                      </a:rPr>
                                      <m:t>)</m:t>
                                    </m:r>
                                  </m:num>
                                  <m:den>
                                    <m:r>
                                      <a:rPr lang="en-US" sz="1800" b="0" i="1" smtClean="0">
                                        <a:latin typeface="Cambria Math" panose="02040503050406030204" pitchFamily="18" charset="0"/>
                                        <a:ea typeface="Cambria Math" panose="02040503050406030204" pitchFamily="18" charset="0"/>
                                      </a:rPr>
                                      <m:t>𝐷𝐹</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p>
                          <a:pPr algn="ctr"/>
                          <a:endParaRPr lang="en-GB" dirty="0"/>
                        </a:p>
                      </a:txBody>
                      <a:tcPr anchor="ctr"/>
                    </a:tc>
                    <a:extLst>
                      <a:ext uri="{0D108BD9-81ED-4DB2-BD59-A6C34878D82A}">
                        <a16:rowId xmlns:a16="http://schemas.microsoft.com/office/drawing/2014/main" val="204058304"/>
                      </a:ext>
                    </a:extLst>
                  </a:tr>
                  <a:tr h="1157419">
                    <a:tc>
                      <a:txBody>
                        <a:bodyPr/>
                        <a:lstStyle/>
                        <a:p>
                          <a:pPr algn="ctr"/>
                          <a:r>
                            <a:rPr lang="en-US" b="1" dirty="0"/>
                            <a:t>Physical</a:t>
                          </a:r>
                          <a:endParaRPr lang="en-GB" b="1"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𝑇</m:t>
                                    </m:r>
                                  </m:e>
                                  <m:sup>
                                    <m:r>
                                      <a:rPr lang="en-US" sz="1800" b="0" i="1" smtClean="0">
                                        <a:latin typeface="Cambria Math" panose="02040503050406030204" pitchFamily="18" charset="0"/>
                                      </a:rPr>
                                      <m:t>𝑃𝑎𝑦</m:t>
                                    </m:r>
                                  </m:sup>
                                </m:sSup>
                                <m:r>
                                  <a:rPr lang="en-US" sz="1800" b="0" i="1" smtClean="0">
                                    <a:latin typeface="Cambria Math" panose="02040503050406030204" pitchFamily="18" charset="0"/>
                                  </a:rPr>
                                  <m:t>)</m:t>
                                </m:r>
                              </m:oMath>
                            </m:oMathPara>
                          </a14:m>
                          <a:endParaRPr lang="en-GB" dirty="0"/>
                        </a:p>
                      </a:txBody>
                      <a:tcPr anchor="ctr"/>
                    </a:tc>
                    <a:extLst>
                      <a:ext uri="{0D108BD9-81ED-4DB2-BD59-A6C34878D82A}">
                        <a16:rowId xmlns:a16="http://schemas.microsoft.com/office/drawing/2014/main" val="1113932510"/>
                      </a:ext>
                    </a:extLst>
                  </a:tr>
                </a:tbl>
              </a:graphicData>
            </a:graphic>
          </p:graphicFrame>
        </mc:Choice>
        <mc:Fallback xmlns="">
          <p:graphicFrame>
            <p:nvGraphicFramePr>
              <p:cNvPr id="7" name="Table 6">
                <a:extLst>
                  <a:ext uri="{FF2B5EF4-FFF2-40B4-BE49-F238E27FC236}">
                    <a16:creationId xmlns:a16="http://schemas.microsoft.com/office/drawing/2014/main" id="{B84E7D88-F860-F327-507B-5C34C97EFCE1}"/>
                  </a:ext>
                </a:extLst>
              </p:cNvPr>
              <p:cNvGraphicFramePr>
                <a:graphicFrameLocks noGrp="1"/>
              </p:cNvGraphicFramePr>
              <p:nvPr>
                <p:extLst>
                  <p:ext uri="{D42A27DB-BD31-4B8C-83A1-F6EECF244321}">
                    <p14:modId xmlns:p14="http://schemas.microsoft.com/office/powerpoint/2010/main" val="2056075901"/>
                  </p:ext>
                </p:extLst>
              </p:nvPr>
            </p:nvGraphicFramePr>
            <p:xfrm>
              <a:off x="1533518" y="3057503"/>
              <a:ext cx="10428267" cy="2920117"/>
            </p:xfrm>
            <a:graphic>
              <a:graphicData uri="http://schemas.openxmlformats.org/drawingml/2006/table">
                <a:tbl>
                  <a:tblPr firstRow="1" bandRow="1">
                    <a:tableStyleId>{5A111915-BE36-4E01-A7E5-04B1672EAD32}</a:tableStyleId>
                  </a:tblPr>
                  <a:tblGrid>
                    <a:gridCol w="3476089">
                      <a:extLst>
                        <a:ext uri="{9D8B030D-6E8A-4147-A177-3AD203B41FA5}">
                          <a16:colId xmlns:a16="http://schemas.microsoft.com/office/drawing/2014/main" val="4103267945"/>
                        </a:ext>
                      </a:extLst>
                    </a:gridCol>
                    <a:gridCol w="3476089">
                      <a:extLst>
                        <a:ext uri="{9D8B030D-6E8A-4147-A177-3AD203B41FA5}">
                          <a16:colId xmlns:a16="http://schemas.microsoft.com/office/drawing/2014/main" val="3126994697"/>
                        </a:ext>
                      </a:extLst>
                    </a:gridCol>
                    <a:gridCol w="3476089">
                      <a:extLst>
                        <a:ext uri="{9D8B030D-6E8A-4147-A177-3AD203B41FA5}">
                          <a16:colId xmlns:a16="http://schemas.microsoft.com/office/drawing/2014/main" val="1651824977"/>
                        </a:ext>
                      </a:extLst>
                    </a:gridCol>
                  </a:tblGrid>
                  <a:tr h="605279">
                    <a:tc>
                      <a:txBody>
                        <a:bodyPr/>
                        <a:lstStyle/>
                        <a:p>
                          <a:pPr algn="ctr"/>
                          <a:r>
                            <a:rPr lang="en-US" dirty="0"/>
                            <a:t>Settlement Type</a:t>
                          </a:r>
                          <a:endParaRPr lang="en-GB" dirty="0"/>
                        </a:p>
                      </a:txBody>
                      <a:tcPr anchor="ctr"/>
                    </a:tc>
                    <a:tc>
                      <a:txBody>
                        <a:bodyPr/>
                        <a:lstStyle/>
                        <a:p>
                          <a:endParaRPr lang="en-US"/>
                        </a:p>
                      </a:txBody>
                      <a:tcPr anchor="ctr">
                        <a:blipFill>
                          <a:blip r:embed="rId3"/>
                          <a:stretch>
                            <a:fillRect l="-100175" r="-100351" b="-385859"/>
                          </a:stretch>
                        </a:blipFill>
                      </a:tcPr>
                    </a:tc>
                    <a:tc>
                      <a:txBody>
                        <a:bodyPr/>
                        <a:lstStyle/>
                        <a:p>
                          <a:endParaRPr lang="en-US"/>
                        </a:p>
                      </a:txBody>
                      <a:tcPr anchor="ctr">
                        <a:blipFill>
                          <a:blip r:embed="rId3"/>
                          <a:stretch>
                            <a:fillRect l="-199825" r="-175" b="-385859"/>
                          </a:stretch>
                        </a:blipFill>
                      </a:tcPr>
                    </a:tc>
                    <a:extLst>
                      <a:ext uri="{0D108BD9-81ED-4DB2-BD59-A6C34878D82A}">
                        <a16:rowId xmlns:a16="http://schemas.microsoft.com/office/drawing/2014/main" val="412025442"/>
                      </a:ext>
                    </a:extLst>
                  </a:tr>
                  <a:tr h="1157419">
                    <a:tc>
                      <a:txBody>
                        <a:bodyPr/>
                        <a:lstStyle/>
                        <a:p>
                          <a:pPr algn="ctr"/>
                          <a:r>
                            <a:rPr lang="en-US" b="1" dirty="0"/>
                            <a:t>Cash</a:t>
                          </a:r>
                          <a:endParaRPr lang="en-GB" b="1" dirty="0"/>
                        </a:p>
                      </a:txBody>
                      <a:tcPr anchor="ctr">
                        <a:solidFill>
                          <a:schemeClr val="bg1">
                            <a:lumMod val="95000"/>
                          </a:schemeClr>
                        </a:solidFill>
                      </a:tcPr>
                    </a:tc>
                    <a:tc>
                      <a:txBody>
                        <a:bodyPr/>
                        <a:lstStyle/>
                        <a:p>
                          <a:endParaRPr lang="en-US"/>
                        </a:p>
                      </a:txBody>
                      <a:tcPr anchor="ctr">
                        <a:blipFill>
                          <a:blip r:embed="rId3"/>
                          <a:stretch>
                            <a:fillRect l="-100175" t="-51832" r="-100351" b="-100000"/>
                          </a:stretch>
                        </a:blipFill>
                      </a:tcPr>
                    </a:tc>
                    <a:tc>
                      <a:txBody>
                        <a:bodyPr/>
                        <a:lstStyle/>
                        <a:p>
                          <a:endParaRPr lang="en-US"/>
                        </a:p>
                      </a:txBody>
                      <a:tcPr anchor="ctr">
                        <a:blipFill>
                          <a:blip r:embed="rId3"/>
                          <a:stretch>
                            <a:fillRect l="-199825" t="-51832" r="-175" b="-100000"/>
                          </a:stretch>
                        </a:blipFill>
                      </a:tcPr>
                    </a:tc>
                    <a:extLst>
                      <a:ext uri="{0D108BD9-81ED-4DB2-BD59-A6C34878D82A}">
                        <a16:rowId xmlns:a16="http://schemas.microsoft.com/office/drawing/2014/main" val="204058304"/>
                      </a:ext>
                    </a:extLst>
                  </a:tr>
                  <a:tr h="1157419">
                    <a:tc>
                      <a:txBody>
                        <a:bodyPr/>
                        <a:lstStyle/>
                        <a:p>
                          <a:pPr algn="ctr"/>
                          <a:r>
                            <a:rPr lang="en-US" b="1" dirty="0"/>
                            <a:t>Physical</a:t>
                          </a:r>
                          <a:endParaRPr lang="en-GB" b="1" dirty="0"/>
                        </a:p>
                      </a:txBody>
                      <a:tcPr anchor="ctr">
                        <a:solidFill>
                          <a:schemeClr val="bg1">
                            <a:lumMod val="95000"/>
                          </a:schemeClr>
                        </a:solidFill>
                      </a:tcPr>
                    </a:tc>
                    <a:tc>
                      <a:txBody>
                        <a:bodyPr/>
                        <a:lstStyle/>
                        <a:p>
                          <a:endParaRPr lang="en-US"/>
                        </a:p>
                      </a:txBody>
                      <a:tcPr anchor="ctr">
                        <a:blipFill>
                          <a:blip r:embed="rId3"/>
                          <a:stretch>
                            <a:fillRect l="-100175" t="-152632" r="-100351" b="-526"/>
                          </a:stretch>
                        </a:blipFill>
                      </a:tcPr>
                    </a:tc>
                    <a:tc>
                      <a:txBody>
                        <a:bodyPr/>
                        <a:lstStyle/>
                        <a:p>
                          <a:endParaRPr lang="en-US"/>
                        </a:p>
                      </a:txBody>
                      <a:tcPr anchor="ctr">
                        <a:blipFill>
                          <a:blip r:embed="rId3"/>
                          <a:stretch>
                            <a:fillRect l="-199825" t="-152632" r="-175" b="-526"/>
                          </a:stretch>
                        </a:blipFill>
                      </a:tcPr>
                    </a:tc>
                    <a:extLst>
                      <a:ext uri="{0D108BD9-81ED-4DB2-BD59-A6C34878D82A}">
                        <a16:rowId xmlns:a16="http://schemas.microsoft.com/office/drawing/2014/main" val="1113932510"/>
                      </a:ext>
                    </a:extLst>
                  </a:tr>
                </a:tbl>
              </a:graphicData>
            </a:graphic>
          </p:graphicFrame>
        </mc:Fallback>
      </mc:AlternateContent>
      <p:sp>
        <p:nvSpPr>
          <p:cNvPr id="11" name="TextBox 10">
            <a:extLst>
              <a:ext uri="{FF2B5EF4-FFF2-40B4-BE49-F238E27FC236}">
                <a16:creationId xmlns:a16="http://schemas.microsoft.com/office/drawing/2014/main" id="{CBEE9706-263A-C9B2-BE2E-CCF0CB7B3BCB}"/>
              </a:ext>
            </a:extLst>
          </p:cNvPr>
          <p:cNvSpPr txBox="1"/>
          <p:nvPr/>
        </p:nvSpPr>
        <p:spPr>
          <a:xfrm>
            <a:off x="8498692" y="4451963"/>
            <a:ext cx="3141323" cy="276999"/>
          </a:xfrm>
          <a:prstGeom prst="rect">
            <a:avLst/>
          </a:prstGeom>
          <a:noFill/>
        </p:spPr>
        <p:txBody>
          <a:bodyPr wrap="square">
            <a:spAutoFit/>
          </a:bodyPr>
          <a:lstStyle/>
          <a:p>
            <a:pPr algn="ctr"/>
            <a:r>
              <a:rPr lang="en-GB" sz="1200" dirty="0">
                <a:solidFill>
                  <a:schemeClr val="accent1"/>
                </a:solidFill>
                <a:latin typeface="Cascadia Mono" panose="020B0609020000020004" pitchFamily="49" charset="0"/>
              </a:rPr>
              <a:t>AnalyticCashSettledEuropeanEngine</a:t>
            </a:r>
            <a:endParaRPr lang="en-GB" sz="1200" dirty="0">
              <a:solidFill>
                <a:schemeClr val="accent1"/>
              </a:solidFill>
            </a:endParaRPr>
          </a:p>
        </p:txBody>
      </p:sp>
      <p:sp>
        <p:nvSpPr>
          <p:cNvPr id="13" name="TextBox 12">
            <a:extLst>
              <a:ext uri="{FF2B5EF4-FFF2-40B4-BE49-F238E27FC236}">
                <a16:creationId xmlns:a16="http://schemas.microsoft.com/office/drawing/2014/main" id="{FCE7F7BE-C116-0A17-390D-4C30BCC3BFDA}"/>
              </a:ext>
            </a:extLst>
          </p:cNvPr>
          <p:cNvSpPr txBox="1"/>
          <p:nvPr/>
        </p:nvSpPr>
        <p:spPr>
          <a:xfrm>
            <a:off x="5274318" y="4451963"/>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4" name="TextBox 13">
            <a:extLst>
              <a:ext uri="{FF2B5EF4-FFF2-40B4-BE49-F238E27FC236}">
                <a16:creationId xmlns:a16="http://schemas.microsoft.com/office/drawing/2014/main" id="{3601777A-2011-5BEA-832D-F3FB56FF2CE7}"/>
              </a:ext>
            </a:extLst>
          </p:cNvPr>
          <p:cNvSpPr txBox="1"/>
          <p:nvPr/>
        </p:nvSpPr>
        <p:spPr>
          <a:xfrm>
            <a:off x="5274318" y="5700621"/>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5" name="TextBox 14">
            <a:extLst>
              <a:ext uri="{FF2B5EF4-FFF2-40B4-BE49-F238E27FC236}">
                <a16:creationId xmlns:a16="http://schemas.microsoft.com/office/drawing/2014/main" id="{E2C4B1CA-C2B9-1AA8-BE1B-E827BD3E1B99}"/>
              </a:ext>
            </a:extLst>
          </p:cNvPr>
          <p:cNvSpPr txBox="1"/>
          <p:nvPr/>
        </p:nvSpPr>
        <p:spPr>
          <a:xfrm>
            <a:off x="8626689" y="5680260"/>
            <a:ext cx="3141323" cy="276999"/>
          </a:xfrm>
          <a:prstGeom prst="rect">
            <a:avLst/>
          </a:prstGeom>
          <a:noFill/>
        </p:spPr>
        <p:txBody>
          <a:bodyPr wrap="square">
            <a:spAutoFit/>
          </a:bodyPr>
          <a:lstStyle/>
          <a:p>
            <a:pPr algn="ctr"/>
            <a:r>
              <a:rPr lang="en-GB" sz="1200" dirty="0">
                <a:solidFill>
                  <a:srgbClr val="2B91AF"/>
                </a:solidFill>
                <a:latin typeface="Cascadia Mono" panose="020B0609020000020004" pitchFamily="49" charset="0"/>
              </a:rPr>
              <a:t>AnalyticEuropeanEngine</a:t>
            </a:r>
            <a:endParaRPr lang="en-GB" sz="1000" dirty="0"/>
          </a:p>
        </p:txBody>
      </p:sp>
      <p:sp>
        <p:nvSpPr>
          <p:cNvPr id="16" name="Text Placeholder 2">
            <a:extLst>
              <a:ext uri="{FF2B5EF4-FFF2-40B4-BE49-F238E27FC236}">
                <a16:creationId xmlns:a16="http://schemas.microsoft.com/office/drawing/2014/main" id="{2A67E869-9F0D-F006-9450-03145591F31D}"/>
              </a:ext>
            </a:extLst>
          </p:cNvPr>
          <p:cNvSpPr>
            <a:spLocks noGrp="1"/>
          </p:cNvSpPr>
          <p:nvPr>
            <p:ph type="body" sz="quarter" idx="10"/>
          </p:nvPr>
        </p:nvSpPr>
        <p:spPr>
          <a:xfrm>
            <a:off x="527050" y="6435968"/>
            <a:ext cx="3693258" cy="316402"/>
          </a:xfrm>
        </p:spPr>
        <p:txBody>
          <a:bodyPr/>
          <a:lstStyle/>
          <a:p>
            <a:r>
              <a:rPr lang="en-US" sz="1400" dirty="0"/>
              <a:t>European Equity Option - Calibration &amp; Pricing</a:t>
            </a:r>
            <a:endParaRPr lang="en-GB" dirty="0"/>
          </a:p>
          <a:p>
            <a:endParaRPr lang="en-GB" dirty="0"/>
          </a:p>
        </p:txBody>
      </p:sp>
      <p:cxnSp>
        <p:nvCxnSpPr>
          <p:cNvPr id="8" name="Straight Arrow Connector 7">
            <a:extLst>
              <a:ext uri="{FF2B5EF4-FFF2-40B4-BE49-F238E27FC236}">
                <a16:creationId xmlns:a16="http://schemas.microsoft.com/office/drawing/2014/main" id="{74DC3D69-CA77-C99A-D689-BAED34F18954}"/>
              </a:ext>
            </a:extLst>
          </p:cNvPr>
          <p:cNvCxnSpPr/>
          <p:nvPr/>
        </p:nvCxnSpPr>
        <p:spPr>
          <a:xfrm>
            <a:off x="1854006" y="2156570"/>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3553D819-877B-D17C-B887-4F1C190EE55D}"/>
              </a:ext>
            </a:extLst>
          </p:cNvPr>
          <p:cNvCxnSpPr/>
          <p:nvPr/>
        </p:nvCxnSpPr>
        <p:spPr>
          <a:xfrm>
            <a:off x="2165530" y="2008653"/>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4D3D4CFE-CE38-AD8D-A42B-85CD9FA2DB6C}"/>
              </a:ext>
            </a:extLst>
          </p:cNvPr>
          <p:cNvCxnSpPr>
            <a:cxnSpLocks/>
          </p:cNvCxnSpPr>
          <p:nvPr/>
        </p:nvCxnSpPr>
        <p:spPr>
          <a:xfrm>
            <a:off x="7737094" y="200865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8F27879E-8B8C-2628-CAC2-0CF914D85502}"/>
              </a:ext>
            </a:extLst>
          </p:cNvPr>
          <p:cNvCxnSpPr>
            <a:cxnSpLocks/>
          </p:cNvCxnSpPr>
          <p:nvPr/>
        </p:nvCxnSpPr>
        <p:spPr>
          <a:xfrm>
            <a:off x="9883452" y="2008652"/>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6ADF772-4A0A-8110-E5BD-FB587F94D131}"/>
              </a:ext>
            </a:extLst>
          </p:cNvPr>
          <p:cNvSpPr txBox="1"/>
          <p:nvPr/>
        </p:nvSpPr>
        <p:spPr>
          <a:xfrm>
            <a:off x="1533518" y="2304487"/>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18" name="TextBox 17">
            <a:extLst>
              <a:ext uri="{FF2B5EF4-FFF2-40B4-BE49-F238E27FC236}">
                <a16:creationId xmlns:a16="http://schemas.microsoft.com/office/drawing/2014/main" id="{015C7460-97FD-27CD-AC7F-DA528544B652}"/>
              </a:ext>
            </a:extLst>
          </p:cNvPr>
          <p:cNvSpPr txBox="1"/>
          <p:nvPr/>
        </p:nvSpPr>
        <p:spPr>
          <a:xfrm>
            <a:off x="7279850" y="2277574"/>
            <a:ext cx="972067" cy="646331"/>
          </a:xfrm>
          <a:prstGeom prst="rect">
            <a:avLst/>
          </a:prstGeom>
          <a:noFill/>
        </p:spPr>
        <p:txBody>
          <a:bodyPr wrap="square" rtlCol="0">
            <a:spAutoFit/>
          </a:bodyPr>
          <a:lstStyle/>
          <a:p>
            <a:pPr algn="ctr"/>
            <a:r>
              <a:rPr lang="en-GB" dirty="0"/>
              <a:t>Expiry Date</a:t>
            </a:r>
          </a:p>
        </p:txBody>
      </p:sp>
      <p:sp>
        <p:nvSpPr>
          <p:cNvPr id="19" name="TextBox 18">
            <a:extLst>
              <a:ext uri="{FF2B5EF4-FFF2-40B4-BE49-F238E27FC236}">
                <a16:creationId xmlns:a16="http://schemas.microsoft.com/office/drawing/2014/main" id="{8A05A3D6-4C8C-3E24-D34A-E782F969B4B1}"/>
              </a:ext>
            </a:extLst>
          </p:cNvPr>
          <p:cNvSpPr txBox="1"/>
          <p:nvPr/>
        </p:nvSpPr>
        <p:spPr>
          <a:xfrm>
            <a:off x="9263335" y="2290169"/>
            <a:ext cx="1264024" cy="646331"/>
          </a:xfrm>
          <a:prstGeom prst="rect">
            <a:avLst/>
          </a:prstGeom>
          <a:noFill/>
        </p:spPr>
        <p:txBody>
          <a:bodyPr wrap="square" rtlCol="0">
            <a:spAutoFit/>
          </a:bodyPr>
          <a:lstStyle/>
          <a:p>
            <a:pPr algn="ctr"/>
            <a:r>
              <a:rPr lang="en-GB" dirty="0"/>
              <a:t>Payment Date</a:t>
            </a:r>
          </a:p>
        </p:txBody>
      </p:sp>
      <p:cxnSp>
        <p:nvCxnSpPr>
          <p:cNvPr id="21" name="Straight Arrow Connector 20">
            <a:extLst>
              <a:ext uri="{FF2B5EF4-FFF2-40B4-BE49-F238E27FC236}">
                <a16:creationId xmlns:a16="http://schemas.microsoft.com/office/drawing/2014/main" id="{23E76AE4-28E1-B2D7-2723-B2B7C94F1C24}"/>
              </a:ext>
            </a:extLst>
          </p:cNvPr>
          <p:cNvCxnSpPr/>
          <p:nvPr/>
        </p:nvCxnSpPr>
        <p:spPr>
          <a:xfrm>
            <a:off x="1854006" y="1107166"/>
            <a:ext cx="867335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07411892-3BD6-A4F5-4F29-5C4A86C75006}"/>
              </a:ext>
            </a:extLst>
          </p:cNvPr>
          <p:cNvCxnSpPr/>
          <p:nvPr/>
        </p:nvCxnSpPr>
        <p:spPr>
          <a:xfrm>
            <a:off x="2165530" y="959249"/>
            <a:ext cx="0" cy="295835"/>
          </a:xfrm>
          <a:prstGeom prst="line">
            <a:avLst/>
          </a:prstGeom>
          <a:ln w="57150">
            <a:solidFill>
              <a:schemeClr val="accent4"/>
            </a:solidFill>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A312D6-6E26-38A8-5DE3-1CD633B8F620}"/>
              </a:ext>
            </a:extLst>
          </p:cNvPr>
          <p:cNvCxnSpPr>
            <a:cxnSpLocks/>
          </p:cNvCxnSpPr>
          <p:nvPr/>
        </p:nvCxnSpPr>
        <p:spPr>
          <a:xfrm>
            <a:off x="7737094" y="959248"/>
            <a:ext cx="0" cy="295835"/>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25" name="TextBox 24">
            <a:extLst>
              <a:ext uri="{FF2B5EF4-FFF2-40B4-BE49-F238E27FC236}">
                <a16:creationId xmlns:a16="http://schemas.microsoft.com/office/drawing/2014/main" id="{9DEF223B-E9D8-85D9-7E13-0586D729E154}"/>
              </a:ext>
            </a:extLst>
          </p:cNvPr>
          <p:cNvSpPr txBox="1"/>
          <p:nvPr/>
        </p:nvSpPr>
        <p:spPr>
          <a:xfrm>
            <a:off x="1533518" y="1255083"/>
            <a:ext cx="1264024" cy="646331"/>
          </a:xfrm>
          <a:prstGeom prst="rect">
            <a:avLst/>
          </a:prstGeom>
          <a:noFill/>
        </p:spPr>
        <p:txBody>
          <a:bodyPr wrap="square" rtlCol="0">
            <a:spAutoFit/>
          </a:bodyPr>
          <a:lstStyle/>
          <a:p>
            <a:pPr algn="ctr"/>
            <a:r>
              <a:rPr lang="en-GB" dirty="0">
                <a:solidFill>
                  <a:schemeClr val="accent4"/>
                </a:solidFill>
              </a:rPr>
              <a:t>Valuation Date</a:t>
            </a:r>
          </a:p>
        </p:txBody>
      </p:sp>
      <p:sp>
        <p:nvSpPr>
          <p:cNvPr id="26" name="TextBox 25">
            <a:extLst>
              <a:ext uri="{FF2B5EF4-FFF2-40B4-BE49-F238E27FC236}">
                <a16:creationId xmlns:a16="http://schemas.microsoft.com/office/drawing/2014/main" id="{E52214E4-E8A2-0E90-F481-8788D2716870}"/>
              </a:ext>
            </a:extLst>
          </p:cNvPr>
          <p:cNvSpPr txBox="1"/>
          <p:nvPr/>
        </p:nvSpPr>
        <p:spPr>
          <a:xfrm>
            <a:off x="6905035" y="1210703"/>
            <a:ext cx="972067" cy="646331"/>
          </a:xfrm>
          <a:prstGeom prst="rect">
            <a:avLst/>
          </a:prstGeom>
          <a:noFill/>
        </p:spPr>
        <p:txBody>
          <a:bodyPr wrap="square" rtlCol="0">
            <a:spAutoFit/>
          </a:bodyPr>
          <a:lstStyle/>
          <a:p>
            <a:pPr algn="ctr"/>
            <a:r>
              <a:rPr lang="en-GB" dirty="0"/>
              <a:t>Expiry Date</a:t>
            </a:r>
          </a:p>
        </p:txBody>
      </p:sp>
      <p:sp>
        <p:nvSpPr>
          <p:cNvPr id="27" name="TextBox 26">
            <a:extLst>
              <a:ext uri="{FF2B5EF4-FFF2-40B4-BE49-F238E27FC236}">
                <a16:creationId xmlns:a16="http://schemas.microsoft.com/office/drawing/2014/main" id="{7355E32E-63BB-A46D-0BC6-D596740B1D7B}"/>
              </a:ext>
            </a:extLst>
          </p:cNvPr>
          <p:cNvSpPr txBox="1"/>
          <p:nvPr/>
        </p:nvSpPr>
        <p:spPr>
          <a:xfrm>
            <a:off x="7537046" y="1208942"/>
            <a:ext cx="1264024" cy="646331"/>
          </a:xfrm>
          <a:prstGeom prst="rect">
            <a:avLst/>
          </a:prstGeom>
          <a:noFill/>
        </p:spPr>
        <p:txBody>
          <a:bodyPr wrap="square" rtlCol="0">
            <a:spAutoFit/>
          </a:bodyPr>
          <a:lstStyle/>
          <a:p>
            <a:pPr algn="ctr"/>
            <a:r>
              <a:rPr lang="en-GB" dirty="0"/>
              <a:t>Payment Date</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95DF2E0-657F-3B04-B227-4641543E74F2}"/>
                  </a:ext>
                </a:extLst>
              </p:cNvPr>
              <p:cNvSpPr txBox="1"/>
              <p:nvPr/>
            </p:nvSpPr>
            <p:spPr>
              <a:xfrm>
                <a:off x="390767" y="922499"/>
                <a:ext cx="13587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p:txBody>
          </p:sp>
        </mc:Choice>
        <mc:Fallback xmlns="">
          <p:sp>
            <p:nvSpPr>
              <p:cNvPr id="34" name="TextBox 33">
                <a:extLst>
                  <a:ext uri="{FF2B5EF4-FFF2-40B4-BE49-F238E27FC236}">
                    <a16:creationId xmlns:a16="http://schemas.microsoft.com/office/drawing/2014/main" id="{095DF2E0-657F-3B04-B227-4641543E74F2}"/>
                  </a:ext>
                </a:extLst>
              </p:cNvPr>
              <p:cNvSpPr txBox="1">
                <a:spLocks noRot="1" noChangeAspect="1" noMove="1" noResize="1" noEditPoints="1" noAdjustHandles="1" noChangeArrowheads="1" noChangeShapeType="1" noTextEdit="1"/>
              </p:cNvSpPr>
              <p:nvPr/>
            </p:nvSpPr>
            <p:spPr>
              <a:xfrm>
                <a:off x="390767" y="922499"/>
                <a:ext cx="135873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827F723-D9A7-8C7B-C467-7E8C8E29DA9D}"/>
                  </a:ext>
                </a:extLst>
              </p:cNvPr>
              <p:cNvSpPr txBox="1"/>
              <p:nvPr/>
            </p:nvSpPr>
            <p:spPr>
              <a:xfrm>
                <a:off x="406227" y="1970062"/>
                <a:ext cx="12640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&lt;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m:t>
                          </m:r>
                        </m:e>
                        <m:sup>
                          <m:r>
                            <a:rPr lang="en-US" b="0" i="1" smtClean="0">
                              <a:latin typeface="Cambria Math" panose="02040503050406030204" pitchFamily="18" charset="0"/>
                              <a:ea typeface="Cambria Math" panose="02040503050406030204" pitchFamily="18" charset="0"/>
                            </a:rPr>
                            <m:t>𝑃𝑎𝑦</m:t>
                          </m:r>
                        </m:sup>
                      </m:sSup>
                    </m:oMath>
                  </m:oMathPara>
                </a14:m>
                <a:endParaRPr lang="en-GB" dirty="0"/>
              </a:p>
            </p:txBody>
          </p:sp>
        </mc:Choice>
        <mc:Fallback xmlns="">
          <p:sp>
            <p:nvSpPr>
              <p:cNvPr id="36" name="TextBox 35">
                <a:extLst>
                  <a:ext uri="{FF2B5EF4-FFF2-40B4-BE49-F238E27FC236}">
                    <a16:creationId xmlns:a16="http://schemas.microsoft.com/office/drawing/2014/main" id="{1827F723-D9A7-8C7B-C467-7E8C8E29DA9D}"/>
                  </a:ext>
                </a:extLst>
              </p:cNvPr>
              <p:cNvSpPr txBox="1">
                <a:spLocks noRot="1" noChangeAspect="1" noMove="1" noResize="1" noEditPoints="1" noAdjustHandles="1" noChangeArrowheads="1" noChangeShapeType="1" noTextEdit="1"/>
              </p:cNvSpPr>
              <p:nvPr/>
            </p:nvSpPr>
            <p:spPr>
              <a:xfrm>
                <a:off x="406227" y="1970062"/>
                <a:ext cx="1264023"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4844141"/>
      </p:ext>
    </p:extLst>
  </p:cSld>
  <p:clrMapOvr>
    <a:masterClrMapping/>
  </p:clrMapOvr>
</p:sld>
</file>

<file path=ppt/theme/theme1.xml><?xml version="1.0" encoding="utf-8"?>
<a:theme xmlns:a="http://schemas.openxmlformats.org/drawingml/2006/main" name="Acadia Theme 2022">
  <a:themeElements>
    <a:clrScheme name="Custom 3">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65B6A6"/>
      </a:hlink>
      <a:folHlink>
        <a:srgbClr val="65B6A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adia Theme 2022" id="{8636476F-61FE-4AD4-9CE9-DB884C89FA7F}" vid="{AF4FFBBC-C66D-4580-B8E5-1F185A5B6F96}"/>
    </a:ext>
  </a:extLst>
</a:theme>
</file>

<file path=ppt/theme/theme10.xml><?xml version="1.0" encoding="utf-8"?>
<a:theme xmlns:a="http://schemas.openxmlformats.org/drawingml/2006/main" name="Green footer with logo">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White default slide">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default slide">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White default slide">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_White default slide">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Acadia-without footer">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Acadia-without footer">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Office Theme">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cadia Theme 2023">
  <a:themeElements>
    <a:clrScheme name="Custom 3">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65B6A6"/>
      </a:hlink>
      <a:folHlink>
        <a:srgbClr val="65B6A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adia Theme 2023" id="{6370DFE0-E6CD-4267-BD43-A8B94FBE46D2}" vid="{1C511CAC-FF55-4154-9192-C446DD06EB8B}"/>
    </a:ext>
  </a:extLst>
</a:theme>
</file>

<file path=ppt/theme/theme3.xml><?xml version="1.0" encoding="utf-8"?>
<a:theme xmlns:a="http://schemas.openxmlformats.org/drawingml/2006/main" name="3_Office Theme">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rey-background">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rey-background-no-dots">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cadia- Title Slide v3">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Acadia- Title Slide v3">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cadia- Title Slide - centered">
  <a:themeElements>
    <a:clrScheme name="Custom 6">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2A5396"/>
      </a:hlink>
      <a:folHlink>
        <a:srgbClr val="23A5B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Acadia- Title Slide - centered">
  <a:themeElements>
    <a:clrScheme name="Acadia">
      <a:dk1>
        <a:srgbClr val="666666"/>
      </a:dk1>
      <a:lt1>
        <a:srgbClr val="FFFFFF"/>
      </a:lt1>
      <a:dk2>
        <a:srgbClr val="B2B2B2"/>
      </a:dk2>
      <a:lt2>
        <a:srgbClr val="E7E6E6"/>
      </a:lt2>
      <a:accent1>
        <a:srgbClr val="D34811"/>
      </a:accent1>
      <a:accent2>
        <a:srgbClr val="24A5BA"/>
      </a:accent2>
      <a:accent3>
        <a:srgbClr val="2A5496"/>
      </a:accent3>
      <a:accent4>
        <a:srgbClr val="E59D1F"/>
      </a:accent4>
      <a:accent5>
        <a:srgbClr val="00856C"/>
      </a:accent5>
      <a:accent6>
        <a:srgbClr val="00D2C7"/>
      </a:accent6>
      <a:hlink>
        <a:srgbClr val="05FAC1"/>
      </a:hlink>
      <a:folHlink>
        <a:srgbClr val="0085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Acadia Theme 2022</Template>
  <TotalTime>57002</TotalTime>
  <Words>13554</Words>
  <Application>Microsoft Office PowerPoint</Application>
  <PresentationFormat>Widescreen</PresentationFormat>
  <Paragraphs>1387</Paragraphs>
  <Slides>53</Slides>
  <Notes>48</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53</vt:i4>
      </vt:variant>
    </vt:vector>
  </HeadingPairs>
  <TitlesOfParts>
    <vt:vector size="81" baseType="lpstr">
      <vt:lpstr>-apple-system</vt:lpstr>
      <vt:lpstr>Aptos</vt:lpstr>
      <vt:lpstr>Arial</vt:lpstr>
      <vt:lpstr>Calibri</vt:lpstr>
      <vt:lpstr>Cambria Math</vt:lpstr>
      <vt:lpstr>Cascadia Mono</vt:lpstr>
      <vt:lpstr>SFRM1200</vt:lpstr>
      <vt:lpstr>SFTT1000</vt:lpstr>
      <vt:lpstr>SFTT1200</vt:lpstr>
      <vt:lpstr>Sofia Pro</vt:lpstr>
      <vt:lpstr>Wingdings</vt:lpstr>
      <vt:lpstr>Acadia Theme 2022</vt:lpstr>
      <vt:lpstr>Acadia Theme 2023</vt:lpstr>
      <vt:lpstr>3_Office Theme</vt:lpstr>
      <vt:lpstr>Grey-background</vt:lpstr>
      <vt:lpstr>Grey-background-no-dots</vt:lpstr>
      <vt:lpstr>Acadia- Title Slide v3</vt:lpstr>
      <vt:lpstr>1_Acadia- Title Slide v3</vt:lpstr>
      <vt:lpstr>1_Acadia- Title Slide - centered</vt:lpstr>
      <vt:lpstr>2_Acadia- Title Slide - centered</vt:lpstr>
      <vt:lpstr>Green footer with logo</vt:lpstr>
      <vt:lpstr>White default slide</vt:lpstr>
      <vt:lpstr>1_White default slide</vt:lpstr>
      <vt:lpstr>2_White default slide</vt:lpstr>
      <vt:lpstr>3_White default slide</vt:lpstr>
      <vt:lpstr>Acadia-without footer</vt:lpstr>
      <vt:lpstr>1_Acadia-without footer</vt:lpstr>
      <vt:lpstr>1_Office Theme</vt:lpstr>
      <vt:lpstr>How to Setup, Calibrate and Price a European Equity Option</vt:lpstr>
      <vt:lpstr>Table of Content</vt:lpstr>
      <vt:lpstr>Additional Information</vt:lpstr>
      <vt:lpstr>Table of Content</vt:lpstr>
      <vt:lpstr>Black-Scholes Model (Black-73) vs Black Model (Black-76)</vt:lpstr>
      <vt:lpstr>Equations Simplification</vt:lpstr>
      <vt:lpstr>Table of Content</vt:lpstr>
      <vt:lpstr>Underlying Node – Equity Example</vt:lpstr>
      <vt:lpstr>Trade Details</vt:lpstr>
      <vt:lpstr>Cash-Settled Special Case</vt:lpstr>
      <vt:lpstr>Table of Content</vt:lpstr>
      <vt:lpstr>Market Data Inputs – General Case</vt:lpstr>
      <vt:lpstr>Market Data Inputs – General Case</vt:lpstr>
      <vt:lpstr>Market Data Inputs – General Case</vt:lpstr>
      <vt:lpstr>Market Data Inputs – General Case</vt:lpstr>
      <vt:lpstr>Market Data Inputs – General Case</vt:lpstr>
      <vt:lpstr>Market Data Inputs – General Case</vt:lpstr>
      <vt:lpstr>Market Data Inputs – General Case</vt:lpstr>
      <vt:lpstr>Market Data Inputs – General Case</vt:lpstr>
      <vt:lpstr>ORE Curve Configuration &amp; Market Data Inputs</vt:lpstr>
      <vt:lpstr>ORE Equity Curve Configuration</vt:lpstr>
      <vt:lpstr>Equity Option Premium Case - Equity Forward Calculation</vt:lpstr>
      <vt:lpstr>Equity Option Premium Case - Equity Forward Calculation</vt:lpstr>
      <vt:lpstr>Equity Option Premium Case - Equity Forward Calculation</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ORE Equity Volatility Configuration</vt:lpstr>
      <vt:lpstr>Equity Volatility Interpolation/Extrapolation</vt:lpstr>
      <vt:lpstr>Equity Volatility Interpolation/Extrapolation</vt:lpstr>
      <vt:lpstr>1-Dimensional Root-Finding - Algorithm Principle</vt:lpstr>
      <vt:lpstr>1-Dimensional Root-Finding – XML Nodes</vt:lpstr>
      <vt:lpstr>1-Dimensional Root-Finding – Root-Finding Algorithm Types</vt:lpstr>
      <vt:lpstr>1-Dimensional Root-Finding – Initial Guess</vt:lpstr>
      <vt:lpstr>1-Dimensional Root-Finding – XML Nodes</vt:lpstr>
      <vt:lpstr>1-Dimensional Root-Finding – Bracket</vt:lpstr>
      <vt:lpstr>1-Dimensional Root-Finding – XML Nodes</vt:lpstr>
      <vt:lpstr>1-Dimensional Root-Finding – Bracketing Algorithm Preparation </vt:lpstr>
      <vt:lpstr>1-Dimensional Root-Finding – Bracketing Algorithm Preparation </vt:lpstr>
      <vt:lpstr>1-Dimensional Root-Finding – Bracketing Algorithm Preparation </vt:lpstr>
      <vt:lpstr>1-Dimensional Root-Finding – Bracketing Algorithm Preparation </vt:lpstr>
      <vt:lpstr>Equations Simplification</vt:lpstr>
      <vt:lpstr>Greeks &amp; Other Risk Measures</vt:lpstr>
      <vt:lpstr>Greeks &amp; Other Risk Measures</vt:lpstr>
      <vt:lpstr>Greeks &amp; Other Risk Measures</vt:lpstr>
      <vt:lpstr>Greeks &amp; Other Risk Measures</vt:lpstr>
      <vt:lpstr>Greeks &amp; Other Risk Measures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Yield Curve Calibration</dc:title>
  <dc:creator>Alexis David</dc:creator>
  <cp:lastModifiedBy>Alexis David</cp:lastModifiedBy>
  <cp:revision>282</cp:revision>
  <dcterms:created xsi:type="dcterms:W3CDTF">2024-02-21T12:31:16Z</dcterms:created>
  <dcterms:modified xsi:type="dcterms:W3CDTF">2024-11-29T15:09:18Z</dcterms:modified>
</cp:coreProperties>
</file>